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61" r:id="rId2"/>
    <p:sldId id="358" r:id="rId3"/>
    <p:sldId id="359" r:id="rId4"/>
    <p:sldId id="360" r:id="rId5"/>
    <p:sldId id="338" r:id="rId6"/>
    <p:sldId id="339" r:id="rId7"/>
    <p:sldId id="340" r:id="rId8"/>
    <p:sldId id="341" r:id="rId9"/>
    <p:sldId id="342" r:id="rId10"/>
    <p:sldId id="357" r:id="rId11"/>
    <p:sldId id="343" r:id="rId12"/>
    <p:sldId id="355" r:id="rId13"/>
    <p:sldId id="344" r:id="rId14"/>
    <p:sldId id="345" r:id="rId15"/>
    <p:sldId id="310" r:id="rId16"/>
    <p:sldId id="346" r:id="rId17"/>
    <p:sldId id="354" r:id="rId18"/>
    <p:sldId id="349" r:id="rId19"/>
    <p:sldId id="352" r:id="rId20"/>
    <p:sldId id="350" r:id="rId21"/>
    <p:sldId id="353" r:id="rId22"/>
    <p:sldId id="356" r:id="rId23"/>
    <p:sldId id="347" r:id="rId24"/>
  </p:sldIdLst>
  <p:sldSz cx="9144000" cy="6858000" type="screen4x3"/>
  <p:notesSz cx="9144000" cy="6858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71"/>
    <a:srgbClr val="FF4F4F"/>
    <a:srgbClr val="F9AFAD"/>
    <a:srgbClr val="F57673"/>
    <a:srgbClr val="8EC7FA"/>
    <a:srgbClr val="6EDCFA"/>
    <a:srgbClr val="512373"/>
    <a:srgbClr val="FFCCCC"/>
    <a:srgbClr val="5F5F5F"/>
    <a:srgbClr val="065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4097" autoAdjust="0"/>
    <p:restoredTop sz="94342" autoAdjust="0"/>
  </p:normalViewPr>
  <p:slideViewPr>
    <p:cSldViewPr>
      <p:cViewPr varScale="1">
        <p:scale>
          <a:sx n="102" d="100"/>
          <a:sy n="102" d="100"/>
        </p:scale>
        <p:origin x="148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26E2F8E-EA85-446C-978F-62C4323541F2}" type="datetimeFigureOut">
              <a:rPr lang="en-US"/>
              <a:pPr>
                <a:defRPr/>
              </a:pPr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9473632-C399-4E99-9DA9-B76195EC6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74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FA21FD-EF64-40F8-B47B-20B355F497F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4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1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19" indent="0" algn="r">
              <a:buNone/>
              <a:defRPr>
                <a:solidFill>
                  <a:schemeClr val="tx1"/>
                </a:solidFill>
              </a:defRPr>
            </a:lvl1pPr>
            <a:lvl2pPr marL="457196" indent="0" algn="ctr">
              <a:buNone/>
            </a:lvl2pPr>
            <a:lvl3pPr marL="914391" indent="0" algn="ctr">
              <a:buNone/>
            </a:lvl3pPr>
            <a:lvl4pPr marL="1371587" indent="0" algn="ctr">
              <a:buNone/>
            </a:lvl4pPr>
            <a:lvl5pPr marL="1828782" indent="0" algn="ctr">
              <a:buNone/>
            </a:lvl5pPr>
            <a:lvl6pPr marL="2285978" indent="0" algn="ctr">
              <a:buNone/>
            </a:lvl6pPr>
            <a:lvl7pPr marL="2743173" indent="0" algn="ctr">
              <a:buNone/>
            </a:lvl7pPr>
            <a:lvl8pPr marL="3200368" indent="0" algn="ctr">
              <a:buNone/>
            </a:lvl8pPr>
            <a:lvl9pPr marL="3657563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92E774B0-5E3B-484D-BDE1-25DE3C9F1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A13DBBA-763B-49D4-AB59-3EF10EB57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914402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C825E12-FF96-4088-B7A4-E60656E5F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AF0B87C-01FF-49A9-889B-D739384C5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9" rIns="45719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C4B76634-3AA6-4344-92AF-C6019549D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93D8C0-A1E8-4892-ACEB-0DC040CCF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9"/>
            <a:ext cx="4040188" cy="659352"/>
          </a:xfrm>
        </p:spPr>
        <p:txBody>
          <a:bodyPr lIns="45719" tIns="0" rIns="45719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19" tIns="0" rIns="45719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A63F3CB-864D-4475-8460-35B310D15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C4CAB48-3AD5-4DAF-A44E-60A34AF72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80EE94-2574-40B1-9891-1E7067257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64F733C-D256-41AE-8383-793A321D3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9" tIns="45719" rIns="91439" bIns="45719"/>
          <a:lstStyle/>
          <a:p>
            <a:pPr>
              <a:defRPr/>
            </a:pPr>
            <a:endParaRPr lang="en-US" sz="220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9" tIns="45719" rIns="91439" bIns="45719"/>
          <a:lstStyle/>
          <a:p>
            <a:pPr>
              <a:defRPr/>
            </a:pPr>
            <a:endParaRPr lang="en-US" sz="220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19" rIns="45719" bIns="45719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828785"/>
            <a:ext cx="2209800" cy="2179320"/>
          </a:xfrm>
        </p:spPr>
        <p:txBody>
          <a:bodyPr lIns="64007" rIns="45719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97283FC-D48F-4C72-B9FE-6E6C8976F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9" tIns="45719" rIns="91439" bIns="45719"/>
          <a:lstStyle/>
          <a:p>
            <a:pPr>
              <a:defRPr/>
            </a:pPr>
            <a:endParaRPr lang="en-US" sz="220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635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9" tIns="45719" rIns="91439" bIns="45719"/>
          <a:lstStyle/>
          <a:p>
            <a:pPr>
              <a:defRPr/>
            </a:pPr>
            <a:endParaRPr lang="en-US" sz="2200" b="0" i="0" u="none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9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0014415-4DC8-4C03-9163-75310C2EF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20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20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43" indent="-21031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21" indent="-18287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38" indent="-182878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56" indent="-182878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1.png"/><Relationship Id="rId5" Type="http://schemas.openxmlformats.org/officeDocument/2006/relationships/image" Target="../media/image38.png"/><Relationship Id="rId4" Type="http://schemas.openxmlformats.org/officeDocument/2006/relationships/image" Target="../media/image3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9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B04DDD-2E51-411F-AABA-46582325D534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solidFill>
                <a:srgbClr val="045C75"/>
              </a:solidFill>
              <a:cs typeface="Arial" charset="0"/>
            </a:endParaRPr>
          </a:p>
        </p:txBody>
      </p:sp>
      <p:sp>
        <p:nvSpPr>
          <p:cNvPr id="14340" name="Title 3"/>
          <p:cNvSpPr txBox="1">
            <a:spLocks/>
          </p:cNvSpPr>
          <p:nvPr/>
        </p:nvSpPr>
        <p:spPr bwMode="auto">
          <a:xfrm>
            <a:off x="1769162" y="997349"/>
            <a:ext cx="6003235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300" b="1" dirty="0">
                <a:solidFill>
                  <a:srgbClr val="E60000"/>
                </a:solidFill>
                <a:latin typeface="Constantia" pitchFamily="18" charset="0"/>
              </a:rPr>
              <a:t>All about the </a:t>
            </a:r>
            <a:r>
              <a:rPr lang="en-US" sz="3300" b="1" i="1" dirty="0">
                <a:solidFill>
                  <a:srgbClr val="E60000"/>
                </a:solidFill>
                <a:latin typeface="Constantia" pitchFamily="18" charset="0"/>
              </a:rPr>
              <a:t>Einstein Speed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8EDB5A37-93FC-4A98-83F1-DD19C8629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2706" y="1547829"/>
            <a:ext cx="3150489" cy="4033142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98D9B7-4E7C-4AEF-98F2-1E246CCC326C}"/>
              </a:ext>
            </a:extLst>
          </p:cNvPr>
          <p:cNvSpPr txBox="1"/>
          <p:nvPr/>
        </p:nvSpPr>
        <p:spPr>
          <a:xfrm>
            <a:off x="1268191" y="1527393"/>
            <a:ext cx="3601673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call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 of light</a:t>
            </a:r>
            <a:r>
              <a:rPr lang="en-US" dirty="0">
                <a:solidFill>
                  <a:srgbClr val="7030A0"/>
                </a:solidFill>
              </a:rPr>
              <a:t>    Actually, ...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 dirty="0"/>
              <a:t>Relativity</a:t>
            </a:r>
            <a:r>
              <a:rPr lang="en-US" i="1" dirty="0"/>
              <a:t> </a:t>
            </a:r>
          </a:p>
          <a:p>
            <a:pPr algn="r"/>
            <a:r>
              <a:rPr lang="en-US" sz="1500" i="1" dirty="0">
                <a:solidFill>
                  <a:srgbClr val="7030A0"/>
                </a:solidFill>
              </a:rPr>
              <a:t>c</a:t>
            </a:r>
            <a:r>
              <a:rPr lang="en-US" sz="1500" dirty="0">
                <a:solidFill>
                  <a:srgbClr val="7030A0"/>
                </a:solidFill>
              </a:rPr>
              <a:t> is also that of gravity waves, </a:t>
            </a:r>
          </a:p>
          <a:p>
            <a:pPr algn="r"/>
            <a:r>
              <a:rPr lang="en-US" sz="1500" dirty="0">
                <a:solidFill>
                  <a:srgbClr val="7030A0"/>
                </a:solidFill>
              </a:rPr>
              <a:t>the criteria of Newtonian mechanics v &lt;&lt; c, </a:t>
            </a:r>
          </a:p>
          <a:p>
            <a:pPr algn="r"/>
            <a:r>
              <a:rPr lang="en-US" sz="1500" dirty="0">
                <a:solidFill>
                  <a:srgbClr val="7030A0"/>
                </a:solidFill>
              </a:rPr>
              <a:t> much more, ...   </a:t>
            </a: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49EA3CCA-8573-4F0D-B3D2-6A9E154E03F6}"/>
              </a:ext>
            </a:extLst>
          </p:cNvPr>
          <p:cNvSpPr txBox="1">
            <a:spLocks/>
          </p:cNvSpPr>
          <p:nvPr/>
        </p:nvSpPr>
        <p:spPr>
          <a:xfrm>
            <a:off x="1281028" y="2979966"/>
            <a:ext cx="3601673" cy="2601005"/>
          </a:xfrm>
          <a:prstGeom prst="rect">
            <a:avLst/>
          </a:prstGeom>
          <a:solidFill>
            <a:srgbClr val="F9AFAD"/>
          </a:solidFill>
        </p:spPr>
        <p:txBody>
          <a:bodyPr/>
          <a:lstStyle>
            <a:lvl1pPr marL="274317" indent="-27431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74" indent="-24688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91" indent="-24688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08" indent="-21031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26" indent="-21031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43" indent="-21031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21" indent="-182878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38" indent="-182878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56" indent="-182878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     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Einstein Speed</a:t>
            </a:r>
            <a:endParaRPr lang="en-US" sz="2100" b="1" i="1" dirty="0"/>
          </a:p>
          <a:p>
            <a:pPr marL="0" indent="0" algn="ctr">
              <a:buNone/>
              <a:defRPr/>
            </a:pPr>
            <a:r>
              <a:rPr lang="en-US" sz="1800" i="1" dirty="0"/>
              <a:t> </a:t>
            </a:r>
            <a:r>
              <a:rPr lang="en-US" sz="1800" i="1" dirty="0">
                <a:sym typeface="Wingdings" panose="05000000000000000000" pitchFamily="2" charset="2"/>
              </a:rPr>
              <a:t> space and time on equal footing</a:t>
            </a:r>
            <a:r>
              <a:rPr lang="en-US" sz="1800" i="1" dirty="0"/>
              <a:t>              </a:t>
            </a:r>
            <a:r>
              <a:rPr lang="en-US" sz="2100" i="1" dirty="0"/>
              <a:t>c = the conversion factor </a:t>
            </a:r>
          </a:p>
          <a:p>
            <a:pPr marL="0" indent="0" algn="ctr">
              <a:buNone/>
              <a:defRPr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New kinematics</a:t>
            </a:r>
            <a:endParaRPr lang="en-US" sz="1350" i="1" dirty="0">
              <a:sym typeface="Wingdings" panose="05000000000000000000" pitchFamily="2" charset="2"/>
            </a:endParaRPr>
          </a:p>
          <a:p>
            <a:pPr marL="0" indent="0" algn="ctr">
              <a:buNone/>
              <a:defRPr/>
            </a:pPr>
            <a:r>
              <a:rPr lang="en-US" sz="2100" dirty="0">
                <a:sym typeface="Wingdings" panose="05000000000000000000" pitchFamily="2" charset="2"/>
              </a:rPr>
              <a:t>c =</a:t>
            </a:r>
            <a:r>
              <a:rPr lang="en-US" sz="2100" i="1" dirty="0">
                <a:sym typeface="Wingdings" panose="05000000000000000000" pitchFamily="2" charset="2"/>
              </a:rPr>
              <a:t> the key element of the physics arena:  4D spacetime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0EEFDE-C55E-E649-CC0F-617F3B14338B}"/>
              </a:ext>
            </a:extLst>
          </p:cNvPr>
          <p:cNvSpPr txBox="1"/>
          <p:nvPr/>
        </p:nvSpPr>
        <p:spPr>
          <a:xfrm flipH="1">
            <a:off x="1268187" y="5167321"/>
            <a:ext cx="3601672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just EM, but all of physics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FA84B6B-9013-4237-DCD3-C306B57EC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0967" y="228600"/>
            <a:ext cx="325303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7030A0"/>
                </a:solidFill>
                <a:latin typeface="Constantia" pitchFamily="18" charset="0"/>
              </a:rPr>
              <a:t>October, 2018     TP Cheng </a:t>
            </a:r>
          </a:p>
        </p:txBody>
      </p:sp>
    </p:spTree>
    <p:extLst>
      <p:ext uri="{BB962C8B-B14F-4D97-AF65-F5344CB8AC3E}">
        <p14:creationId xmlns:p14="http://schemas.microsoft.com/office/powerpoint/2010/main" val="303724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24800" y="7331075"/>
            <a:ext cx="762000" cy="365125"/>
          </a:xfrm>
        </p:spPr>
        <p:txBody>
          <a:bodyPr/>
          <a:lstStyle/>
          <a:p>
            <a:pPr>
              <a:defRPr/>
            </a:pPr>
            <a:fld id="{2480EE94-2574-40B1-9891-1E70672571D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3AAE1F-4D15-4A9C-A80B-383C1699E166}"/>
              </a:ext>
            </a:extLst>
          </p:cNvPr>
          <p:cNvSpPr txBox="1"/>
          <p:nvPr/>
        </p:nvSpPr>
        <p:spPr>
          <a:xfrm>
            <a:off x="1143000" y="685800"/>
            <a:ext cx="3816626" cy="584775"/>
          </a:xfrm>
          <a:prstGeom prst="rect">
            <a:avLst/>
          </a:prstGeom>
          <a:solidFill>
            <a:srgbClr val="6EDC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Cambria" panose="02040503050406030204" pitchFamily="18" charset="0"/>
              </a:rPr>
              <a:t>Theory of relativity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97" y="685800"/>
            <a:ext cx="2610803" cy="25777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330" y="2703959"/>
            <a:ext cx="5224670" cy="4924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 Math" panose="02040503050406030204" pitchFamily="18" charset="0"/>
              </a:rPr>
              <a:t>This allows </a:t>
            </a:r>
            <a:r>
              <a:rPr lang="en-US" sz="2400" i="1" dirty="0">
                <a:latin typeface="Cambria" panose="02040503050406030204" pitchFamily="18" charset="0"/>
                <a:ea typeface="Cambria Math" panose="02040503050406030204" pitchFamily="18" charset="0"/>
              </a:rPr>
              <a:t>the same c in all </a:t>
            </a:r>
            <a:r>
              <a:rPr lang="en-US" sz="2600" i="1" dirty="0">
                <a:latin typeface="Cambria" panose="02040503050406030204" pitchFamily="18" charset="0"/>
                <a:ea typeface="Cambria Math" panose="02040503050406030204" pitchFamily="18" charset="0"/>
              </a:rPr>
              <a:t>frames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200" y="3196402"/>
                <a:ext cx="5410200" cy="2061398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mbria" panose="02040503050406030204" pitchFamily="18" charset="0"/>
                  </a:rPr>
                  <a:t>Physics in different coordinate frames are related by </a:t>
                </a:r>
                <a:r>
                  <a:rPr lang="en-US" sz="2400" i="1" dirty="0">
                    <a:latin typeface="Cambria" panose="02040503050406030204" pitchFamily="18" charset="0"/>
                  </a:rPr>
                  <a:t>Lorentz transformation</a:t>
                </a:r>
              </a:p>
              <a:p>
                <a:pPr algn="ctr"/>
                <a:r>
                  <a:rPr lang="en-US" sz="2400" i="1" dirty="0">
                    <a:latin typeface="Cambria" panose="02040503050406030204" pitchFamily="18" charset="0"/>
                    <a:sym typeface="Wingdings" panose="05000000000000000000" pitchFamily="2" charset="2"/>
                  </a:rPr>
                  <a:t>  </a:t>
                </a:r>
                <a:r>
                  <a:rPr lang="en-US" sz="2400" b="1" i="1" dirty="0">
                    <a:latin typeface="Cambria" panose="02040503050406030204" pitchFamily="18" charset="0"/>
                  </a:rPr>
                  <a:t>A new velocity-addition rule</a:t>
                </a:r>
              </a:p>
              <a:p>
                <a:endParaRPr lang="en-US" sz="800" dirty="0">
                  <a:latin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𝑢𝑣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en-US" sz="2400" i="1" dirty="0">
                              <a:latin typeface="Cambria" panose="02040503050406030204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sz="2400" i="1" dirty="0">
                              <a:latin typeface="Cambria" panose="02040503050406030204" pitchFamily="18" charset="0"/>
                            </a:rPr>
                            <m:t> = </m:t>
                          </m:r>
                          <m:r>
                            <m:rPr>
                              <m:nor/>
                            </m:rPr>
                            <a:rPr lang="en-US" sz="2400" i="1" dirty="0">
                              <a:latin typeface="Cambria" panose="020405030504060302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mbria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mbria" panose="02040503050406030204" pitchFamily="18" charset="0"/>
                            </a:rPr>
                            <m:t>then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mbria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1" dirty="0">
                              <a:latin typeface="Cambria" panose="02040503050406030204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sz="2400" i="1" dirty="0">
                              <a:latin typeface="Cambria" panose="02040503050406030204" pitchFamily="18" charset="0"/>
                            </a:rPr>
                            <m:t>’ = </m:t>
                          </m:r>
                          <m:r>
                            <m:rPr>
                              <m:nor/>
                            </m:rPr>
                            <a:rPr lang="en-US" sz="2400" i="1" dirty="0">
                              <a:latin typeface="Cambria" panose="02040503050406030204" pitchFamily="18" charset="0"/>
                            </a:rPr>
                            <m:t>c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even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if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endParaRPr lang="en-US" sz="2400" b="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196402"/>
                <a:ext cx="5410200" cy="2061398"/>
              </a:xfrm>
              <a:prstGeom prst="rect">
                <a:avLst/>
              </a:prstGeom>
              <a:blipFill>
                <a:blip r:embed="rId3"/>
                <a:stretch>
                  <a:fillRect t="-2360" r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010400" y="4272171"/>
            <a:ext cx="1199194" cy="1061829"/>
          </a:xfrm>
          <a:prstGeom prst="rect">
            <a:avLst/>
          </a:prstGeom>
          <a:solidFill>
            <a:srgbClr val="F9AFAD"/>
          </a:solidFill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mbria" panose="02040503050406030204" pitchFamily="18" charset="0"/>
                <a:ea typeface="Cambria Math" panose="02040503050406030204" pitchFamily="18" charset="0"/>
              </a:rPr>
              <a:t>No </a:t>
            </a:r>
          </a:p>
          <a:p>
            <a:r>
              <a:rPr lang="en-US" sz="2100" dirty="0">
                <a:latin typeface="Cambria" panose="02040503050406030204" pitchFamily="18" charset="0"/>
                <a:ea typeface="Cambria Math" panose="02040503050406030204" pitchFamily="18" charset="0"/>
              </a:rPr>
              <a:t>ether is needed!</a:t>
            </a:r>
            <a:endParaRPr lang="en-US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278296" y="1611868"/>
            <a:ext cx="406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sym typeface="Wingdings" panose="05000000000000000000" pitchFamily="2" charset="2"/>
              </a:rPr>
              <a:t>Electrodynamics of moving bodies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1559004"/>
            <a:ext cx="6456997" cy="110799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ym typeface="Wingdings" panose="05000000000000000000" pitchFamily="2" charset="2"/>
              </a:rPr>
              <a:t>“</a:t>
            </a:r>
            <a:r>
              <a:rPr lang="en-US" sz="2000" i="1" dirty="0">
                <a:solidFill>
                  <a:schemeClr val="tx2"/>
                </a:solidFill>
                <a:sym typeface="Wingdings" panose="05000000000000000000" pitchFamily="2" charset="2"/>
              </a:rPr>
              <a:t>Electrodynamics of moving bodies”   </a:t>
            </a:r>
            <a:r>
              <a:rPr lang="en-US" sz="2400" b="1" dirty="0">
                <a:latin typeface="Cambria" panose="02040503050406030204" pitchFamily="18" charset="0"/>
                <a:ea typeface="Cambria Math" panose="02040503050406030204" pitchFamily="18" charset="0"/>
              </a:rPr>
              <a:t>1905 </a:t>
            </a:r>
            <a:r>
              <a:rPr lang="en-US" sz="2400" b="1" dirty="0" err="1">
                <a:latin typeface="Cambria" panose="02040503050406030204" pitchFamily="18" charset="0"/>
                <a:ea typeface="Cambria Math" panose="02040503050406030204" pitchFamily="18" charset="0"/>
              </a:rPr>
              <a:t>Einstien</a:t>
            </a:r>
            <a:r>
              <a:rPr lang="en-US" sz="2400" i="1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algn="ctr"/>
            <a:r>
              <a:rPr lang="en-US" sz="2200" dirty="0">
                <a:solidFill>
                  <a:srgbClr val="FF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Time is not absolute</a:t>
            </a:r>
            <a:r>
              <a:rPr lang="en-US" sz="2200" i="1" dirty="0">
                <a:latin typeface="Cambria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2200" i="1" dirty="0">
                <a:solidFill>
                  <a:schemeClr val="tx2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Simultaneity is relative </a:t>
            </a:r>
            <a:r>
              <a:rPr lang="en-US" sz="2200" i="1" dirty="0">
                <a:solidFill>
                  <a:schemeClr val="tx2"/>
                </a:solidFill>
                <a:latin typeface="Cambria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n-US" sz="2200" i="1" dirty="0">
                <a:solidFill>
                  <a:schemeClr val="tx2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algn="ctr"/>
            <a:r>
              <a:rPr lang="en-US" sz="2000" b="1" i="1" dirty="0">
                <a:solidFill>
                  <a:srgbClr val="FF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Time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measured in different frames can be different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526902-50E2-40E2-902A-164482F6F06D}"/>
              </a:ext>
            </a:extLst>
          </p:cNvPr>
          <p:cNvSpPr txBox="1"/>
          <p:nvPr/>
        </p:nvSpPr>
        <p:spPr>
          <a:xfrm>
            <a:off x="5943600" y="3505200"/>
            <a:ext cx="2286000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Cambria" panose="02040503050406030204" pitchFamily="18" charset="0"/>
                <a:ea typeface="Cambria Math" panose="02040503050406030204" pitchFamily="18" charset="0"/>
              </a:rPr>
              <a:t>Invariant c</a:t>
            </a:r>
            <a:r>
              <a:rPr lang="en-US" sz="2100" dirty="0">
                <a:latin typeface="Cambria" panose="02040503050406030204" pitchFamily="18" charset="0"/>
                <a:ea typeface="Cambria Math" panose="02040503050406030204" pitchFamily="18" charset="0"/>
              </a:rPr>
              <a:t> as a basic postulate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73249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6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24800" y="5943600"/>
            <a:ext cx="762000" cy="351873"/>
          </a:xfrm>
        </p:spPr>
        <p:txBody>
          <a:bodyPr/>
          <a:lstStyle/>
          <a:p>
            <a:pPr>
              <a:defRPr/>
            </a:pPr>
            <a:fld id="{2480EE94-2574-40B1-9891-1E70672571D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219200"/>
            <a:ext cx="9144000" cy="492443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The key message from relativity:         </a:t>
            </a:r>
            <a:r>
              <a:rPr lang="en-US" sz="2600" dirty="0">
                <a:solidFill>
                  <a:srgbClr val="C00000"/>
                </a:solidFill>
                <a:latin typeface="Cambria" panose="02040503050406030204" pitchFamily="18" charset="0"/>
              </a:rPr>
              <a:t>Time &amp; Space “on equal footing”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711643"/>
            <a:ext cx="8458200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The best way to bring about this symmetry </a:t>
            </a:r>
            <a:r>
              <a:rPr lang="en-US" sz="2400" dirty="0" err="1">
                <a:solidFill>
                  <a:schemeClr val="tx2"/>
                </a:solidFill>
              </a:rPr>
              <a:t>btn</a:t>
            </a:r>
            <a:r>
              <a:rPr lang="en-US" sz="2400" dirty="0">
                <a:solidFill>
                  <a:schemeClr val="tx2"/>
                </a:solidFill>
              </a:rPr>
              <a:t> space &amp; time is to unite them in a single math structure called 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800" b="1" i="1" dirty="0">
                <a:solidFill>
                  <a:srgbClr val="C00000"/>
                </a:solidFill>
                <a:latin typeface="Cambria" panose="02040503050406030204" pitchFamily="18" charset="0"/>
              </a:rPr>
              <a:t>spacetime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US" sz="2800" dirty="0">
                <a:latin typeface="Cambria" panose="02040503050406030204" pitchFamily="18" charset="0"/>
              </a:rPr>
              <a:t>4D space, with </a:t>
            </a:r>
            <a:r>
              <a:rPr lang="en-US" sz="2800" i="1" dirty="0">
                <a:latin typeface="Cambria" panose="02040503050406030204" pitchFamily="18" charset="0"/>
              </a:rPr>
              <a:t>time</a:t>
            </a:r>
            <a:r>
              <a:rPr lang="en-US" sz="2800" dirty="0">
                <a:latin typeface="Cambria" panose="02040503050406030204" pitchFamily="18" charset="0"/>
              </a:rPr>
              <a:t> being the 4</a:t>
            </a:r>
            <a:r>
              <a:rPr lang="en-US" sz="2800" baseline="30000" dirty="0">
                <a:latin typeface="Cambria" panose="02040503050406030204" pitchFamily="18" charset="0"/>
              </a:rPr>
              <a:t>th</a:t>
            </a:r>
            <a:r>
              <a:rPr lang="en-US" sz="2800" dirty="0">
                <a:latin typeface="Cambria" panose="02040503050406030204" pitchFamily="18" charset="0"/>
              </a:rPr>
              <a:t> dimension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303BC4-0E27-4651-9C52-2A15C5E7DB85}"/>
              </a:ext>
            </a:extLst>
          </p:cNvPr>
          <p:cNvGrpSpPr/>
          <p:nvPr/>
        </p:nvGrpSpPr>
        <p:grpSpPr>
          <a:xfrm>
            <a:off x="4045085" y="76200"/>
            <a:ext cx="4946515" cy="1131332"/>
            <a:chOff x="3968884" y="228600"/>
            <a:chExt cx="4946515" cy="1131332"/>
          </a:xfrm>
        </p:grpSpPr>
        <p:sp>
          <p:nvSpPr>
            <p:cNvPr id="7" name="TextBox 6"/>
            <p:cNvSpPr txBox="1"/>
            <p:nvPr/>
          </p:nvSpPr>
          <p:spPr>
            <a:xfrm>
              <a:off x="4191000" y="228600"/>
              <a:ext cx="45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  <a:latin typeface="Cambria" panose="02040503050406030204" pitchFamily="18" charset="0"/>
                </a:rPr>
                <a:t>Einstein’s new conception of time       </a:t>
              </a:r>
            </a:p>
            <a:p>
              <a:pPr algn="ctr"/>
              <a:r>
                <a:rPr lang="en-US" sz="2000" dirty="0">
                  <a:latin typeface="Cambria" panose="02040503050406030204" pitchFamily="18" charset="0"/>
                  <a:sym typeface="Wingdings" panose="05000000000000000000" pitchFamily="2" charset="2"/>
                </a:rPr>
                <a:t></a:t>
              </a:r>
              <a:r>
                <a:rPr lang="en-US" sz="2000" dirty="0">
                  <a:latin typeface="Cambria" panose="02040503050406030204" pitchFamily="18" charset="0"/>
                </a:rPr>
                <a:t> </a:t>
              </a:r>
              <a:r>
                <a:rPr lang="en-US" sz="2400" b="1" dirty="0">
                  <a:latin typeface="Cambria" panose="02040503050406030204" pitchFamily="18" charset="0"/>
                </a:rPr>
                <a:t>new kinematics </a:t>
              </a:r>
              <a:endParaRPr lang="en-US" sz="2800" dirty="0">
                <a:latin typeface="Cambria" panose="02040503050406030204" pitchFamily="18" charset="0"/>
              </a:endParaRPr>
            </a:p>
          </p:txBody>
        </p:sp>
        <p:sp>
          <p:nvSpPr>
            <p:cNvPr id="14" name="TextBox 13"/>
            <p:cNvSpPr txBox="1"/>
            <p:nvPr>
              <p:custDataLst>
                <p:tags r:id="rId1"/>
              </p:custDataLst>
            </p:nvPr>
          </p:nvSpPr>
          <p:spPr>
            <a:xfrm>
              <a:off x="3968884" y="990600"/>
              <a:ext cx="49465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sym typeface="Wingdings" panose="05000000000000000000" pitchFamily="2" charset="2"/>
                </a:rPr>
                <a:t>Time, like space, is observer-dependent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197" y="2971800"/>
                <a:ext cx="8458199" cy="150810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mbria" panose="02040503050406030204" pitchFamily="18" charset="0"/>
                  </a:rPr>
                  <a:t>Just as we display the equal-footing of the 3D’s of space                by viewing (</a:t>
                </a:r>
                <a:r>
                  <a:rPr lang="en-US" sz="2400" i="1" dirty="0">
                    <a:latin typeface="Cambria" panose="02040503050406030204" pitchFamily="18" charset="0"/>
                  </a:rPr>
                  <a:t>x, y, z</a:t>
                </a:r>
                <a:r>
                  <a:rPr lang="en-US" sz="2400" dirty="0">
                    <a:latin typeface="Cambria" panose="02040503050406030204" pitchFamily="18" charset="0"/>
                  </a:rPr>
                  <a:t>)</a:t>
                </a:r>
                <a:r>
                  <a:rPr lang="en-US" sz="2400" i="1" dirty="0">
                    <a:latin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</a:rPr>
                  <a:t>as the components of a 3D vector </a:t>
                </a:r>
              </a:p>
              <a:p>
                <a:pPr algn="ctr"/>
                <a:r>
                  <a:rPr lang="en-US" sz="2200" dirty="0">
                    <a:solidFill>
                      <a:schemeClr val="accent1"/>
                    </a:solidFill>
                    <a:latin typeface="Cambria" panose="02040503050406030204" pitchFamily="18" charset="0"/>
                  </a:rPr>
                  <a:t>they transform into each other under rotation, </a:t>
                </a:r>
              </a:p>
              <a:p>
                <a:pPr algn="ctr"/>
                <a:r>
                  <a:rPr lang="en-US" sz="2200" dirty="0">
                    <a:solidFill>
                      <a:schemeClr val="accent1"/>
                    </a:solidFill>
                    <a:latin typeface="Cambria" panose="02040503050406030204" pitchFamily="18" charset="0"/>
                  </a:rPr>
                  <a:t>with the invariance of the length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𝑙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2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accent1"/>
                    </a:solidFill>
                    <a:latin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accent1"/>
                    </a:solidFill>
                    <a:latin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bg1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7" y="2971800"/>
                <a:ext cx="8458199" cy="1508105"/>
              </a:xfrm>
              <a:prstGeom prst="rect">
                <a:avLst/>
              </a:prstGeom>
              <a:blipFill>
                <a:blip r:embed="rId3"/>
                <a:stretch>
                  <a:fillRect t="-3239" r="-7138" b="-7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1EA8032-449E-442B-A31D-6B44F4144D6A}"/>
              </a:ext>
            </a:extLst>
          </p:cNvPr>
          <p:cNvSpPr txBox="1"/>
          <p:nvPr/>
        </p:nvSpPr>
        <p:spPr>
          <a:xfrm>
            <a:off x="0" y="4495800"/>
            <a:ext cx="91440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we should now work with (</a:t>
            </a:r>
            <a:r>
              <a:rPr lang="en-US" sz="2400" i="1" dirty="0">
                <a:solidFill>
                  <a:srgbClr val="C00000"/>
                </a:solidFill>
                <a:latin typeface="Cambria" panose="02040503050406030204" pitchFamily="18" charset="0"/>
              </a:rPr>
              <a:t>t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en-US" sz="2400" i="1" dirty="0">
                <a:solidFill>
                  <a:srgbClr val="C00000"/>
                </a:solidFill>
                <a:latin typeface="Cambria" panose="02040503050406030204" pitchFamily="18" charset="0"/>
              </a:rPr>
              <a:t>x, y, z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)</a:t>
            </a:r>
            <a:r>
              <a:rPr lang="en-US" sz="2400" i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as components of a 4D vector    so they are transformed into each other by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“rotations” in 4D spacetime, which is just </a:t>
            </a:r>
            <a:r>
              <a:rPr lang="en-US" sz="2400" i="1" dirty="0">
                <a:solidFill>
                  <a:srgbClr val="C00000"/>
                </a:solidFill>
                <a:latin typeface="Cambria" panose="02040503050406030204" pitchFamily="18" charset="0"/>
              </a:rPr>
              <a:t>Lorentz transformation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EF34C9-91F7-4396-B7AC-E4B6C1AA9998}"/>
              </a:ext>
            </a:extLst>
          </p:cNvPr>
          <p:cNvSpPr txBox="1"/>
          <p:nvPr/>
        </p:nvSpPr>
        <p:spPr>
          <a:xfrm>
            <a:off x="152400" y="473591"/>
            <a:ext cx="4038600" cy="76944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n-lt"/>
              </a:rPr>
              <a:t>4D spacetime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9FD73B-6C03-4E2A-B3F7-0996ACA8B4C8}"/>
              </a:ext>
            </a:extLst>
          </p:cNvPr>
          <p:cNvSpPr txBox="1"/>
          <p:nvPr/>
        </p:nvSpPr>
        <p:spPr>
          <a:xfrm>
            <a:off x="1066801" y="5725180"/>
            <a:ext cx="647699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</a:rPr>
              <a:t>The arena of physics is 4D spacetime </a:t>
            </a:r>
          </a:p>
        </p:txBody>
      </p:sp>
    </p:spTree>
    <p:extLst>
      <p:ext uri="{BB962C8B-B14F-4D97-AF65-F5344CB8AC3E}">
        <p14:creationId xmlns:p14="http://schemas.microsoft.com/office/powerpoint/2010/main" val="313278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8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24800" y="5791200"/>
            <a:ext cx="762000" cy="351873"/>
          </a:xfrm>
        </p:spPr>
        <p:txBody>
          <a:bodyPr/>
          <a:lstStyle/>
          <a:p>
            <a:pPr>
              <a:defRPr/>
            </a:pPr>
            <a:fld id="{2480EE94-2574-40B1-9891-1E70672571D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EF34C9-91F7-4396-B7AC-E4B6C1AA9998}"/>
              </a:ext>
            </a:extLst>
          </p:cNvPr>
          <p:cNvSpPr txBox="1"/>
          <p:nvPr/>
        </p:nvSpPr>
        <p:spPr>
          <a:xfrm>
            <a:off x="152400" y="152400"/>
            <a:ext cx="4038600" cy="76944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n-lt"/>
              </a:rPr>
              <a:t>4D spacetime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BF2923-1FEA-4C3B-93AF-88A736A6204B}"/>
              </a:ext>
            </a:extLst>
          </p:cNvPr>
          <p:cNvSpPr txBox="1"/>
          <p:nvPr/>
        </p:nvSpPr>
        <p:spPr>
          <a:xfrm>
            <a:off x="0" y="2895600"/>
            <a:ext cx="5791200" cy="150810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Mechanics equations must be modified </a:t>
            </a:r>
          </a:p>
          <a:p>
            <a:pPr algn="ctr"/>
            <a:r>
              <a:rPr lang="en-US" sz="2000" dirty="0"/>
              <a:t>Newtonian mech valid only for </a:t>
            </a:r>
            <a:r>
              <a:rPr lang="en-US" sz="2000" i="1" dirty="0"/>
              <a:t>v &lt;&lt; c</a:t>
            </a:r>
            <a:r>
              <a:rPr lang="en-US" sz="2400" i="1" dirty="0"/>
              <a:t> </a:t>
            </a:r>
          </a:p>
          <a:p>
            <a:pPr algn="ctr"/>
            <a:r>
              <a:rPr lang="en-US" sz="2400" dirty="0">
                <a:latin typeface="+mn-lt"/>
              </a:rPr>
              <a:t>Maxwell’s </a:t>
            </a:r>
            <a:r>
              <a:rPr lang="en-US" sz="2400" dirty="0" err="1">
                <a:latin typeface="+mn-lt"/>
              </a:rPr>
              <a:t>eqns</a:t>
            </a:r>
            <a:r>
              <a:rPr lang="en-US" sz="2400" dirty="0">
                <a:latin typeface="+mn-lt"/>
              </a:rPr>
              <a:t> are already relativistic,</a:t>
            </a:r>
          </a:p>
          <a:p>
            <a:pPr algn="ctr"/>
            <a:r>
              <a:rPr lang="en-US" sz="2400" dirty="0">
                <a:latin typeface="+mn-lt"/>
              </a:rPr>
              <a:t>Newton’s theory of gravity is not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438400"/>
            <a:ext cx="8305800" cy="461665"/>
          </a:xfrm>
          <a:prstGeom prst="rect">
            <a:avLst/>
          </a:prstGeom>
          <a:solidFill>
            <a:srgbClr val="F9AFA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Relativity not just for electromagnetism but for all of physics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71600" y="427291"/>
            <a:ext cx="7620000" cy="1532930"/>
            <a:chOff x="1371600" y="757535"/>
            <a:chExt cx="7620000" cy="15329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9FD73B-6C03-4E2A-B3F7-0996ACA8B4C8}"/>
                </a:ext>
              </a:extLst>
            </p:cNvPr>
            <p:cNvSpPr txBox="1"/>
            <p:nvPr/>
          </p:nvSpPr>
          <p:spPr>
            <a:xfrm>
              <a:off x="2525487" y="1243938"/>
              <a:ext cx="6466113" cy="534106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</a:rPr>
                <a:t>The arena of </a:t>
              </a:r>
              <a:r>
                <a:rPr lang="en-US" sz="2400" b="1" dirty="0">
                  <a:latin typeface="Cambria" panose="02040503050406030204" pitchFamily="18" charset="0"/>
                </a:rPr>
                <a:t>physics</a:t>
              </a:r>
              <a:r>
                <a:rPr lang="en-US" sz="2800" b="1" dirty="0">
                  <a:latin typeface="Cambria" panose="02040503050406030204" pitchFamily="18" charset="0"/>
                </a:rPr>
                <a:t> is 4D spacetime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859C26-4737-4B2A-AC0A-ED5D081A89B0}"/>
                </a:ext>
              </a:extLst>
            </p:cNvPr>
            <p:cNvSpPr txBox="1"/>
            <p:nvPr/>
          </p:nvSpPr>
          <p:spPr>
            <a:xfrm>
              <a:off x="1371600" y="1828800"/>
              <a:ext cx="7620000" cy="461665"/>
            </a:xfrm>
            <a:prstGeom prst="rect">
              <a:avLst/>
            </a:prstGeom>
            <a:solidFill>
              <a:srgbClr val="8EC7F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n-lt"/>
                </a:rPr>
                <a:t>Physics quantities </a:t>
              </a:r>
              <a:r>
                <a:rPr lang="en-US" sz="2400" dirty="0"/>
                <a:t>= </a:t>
              </a:r>
              <a:r>
                <a:rPr lang="en-US" sz="2400" dirty="0">
                  <a:latin typeface="Cambria" panose="02040503050406030204" pitchFamily="18" charset="0"/>
                </a:rPr>
                <a:t>4D tensors, </a:t>
              </a:r>
              <a:r>
                <a:rPr lang="en-US" sz="2400" dirty="0" err="1">
                  <a:latin typeface="Cambria" panose="02040503050406030204" pitchFamily="18" charset="0"/>
                </a:rPr>
                <a:t>Phys</a:t>
              </a:r>
              <a:r>
                <a:rPr lang="en-US" sz="2400" dirty="0">
                  <a:latin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</a:rPr>
                <a:t>eqns</a:t>
              </a:r>
              <a:r>
                <a:rPr lang="en-US" sz="2400" dirty="0">
                  <a:latin typeface="Cambria" panose="02040503050406030204" pitchFamily="18" charset="0"/>
                </a:rPr>
                <a:t> = tensor </a:t>
              </a:r>
              <a:r>
                <a:rPr lang="en-US" sz="2400" dirty="0" err="1">
                  <a:latin typeface="Cambria" panose="02040503050406030204" pitchFamily="18" charset="0"/>
                </a:rPr>
                <a:t>eqns</a:t>
              </a:r>
              <a:r>
                <a:rPr lang="en-US" sz="2400" dirty="0"/>
                <a:t> 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74771" y="757535"/>
              <a:ext cx="3124200" cy="461665"/>
            </a:xfrm>
            <a:prstGeom prst="rect">
              <a:avLst/>
            </a:prstGeom>
            <a:solidFill>
              <a:srgbClr val="F9AFAD"/>
            </a:solidFill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Cambria" panose="02040503050406030204" pitchFamily="18" charset="0"/>
                </a:rPr>
                <a:t>The new kinematics </a:t>
              </a:r>
              <a:endParaRPr lang="en-US" sz="24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356F733-1610-4222-9556-2AC5C177318C}"/>
              </a:ext>
            </a:extLst>
          </p:cNvPr>
          <p:cNvSpPr txBox="1"/>
          <p:nvPr/>
        </p:nvSpPr>
        <p:spPr>
          <a:xfrm>
            <a:off x="0" y="4419600"/>
            <a:ext cx="5791200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</a:rPr>
              <a:t>Einstein’s theory of gravitation</a:t>
            </a:r>
          </a:p>
          <a:p>
            <a:pPr algn="ctr"/>
            <a:r>
              <a:rPr lang="en-US" sz="2400" b="1" i="1" dirty="0">
                <a:latin typeface="Cambria" panose="02040503050406030204" pitchFamily="18" charset="0"/>
              </a:rPr>
              <a:t>General Relativity  </a:t>
            </a:r>
            <a:endParaRPr lang="en-US" sz="2400" b="1" dirty="0">
              <a:latin typeface="Cambria" panose="02040503050406030204" pitchFamily="18" charset="0"/>
            </a:endParaRPr>
          </a:p>
          <a:p>
            <a:pPr algn="ctr"/>
            <a:r>
              <a:rPr lang="en-US" sz="2400" i="1" dirty="0">
                <a:latin typeface="Cambria" panose="02040503050406030204" pitchFamily="18" charset="0"/>
              </a:rPr>
              <a:t>gravity = curvature of 4D spacetime</a:t>
            </a:r>
          </a:p>
          <a:p>
            <a:pPr algn="ctr"/>
            <a:r>
              <a:rPr lang="en-US" dirty="0">
                <a:latin typeface="Cambria" panose="02040503050406030204" pitchFamily="18" charset="0"/>
              </a:rPr>
              <a:t>Spacetime description is indispensable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93ACE9-39A8-4AA5-A22D-A9768FC5E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048000"/>
            <a:ext cx="3505200" cy="30028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B4E41C-CAC8-9351-06BD-710738D965B5}"/>
              </a:ext>
            </a:extLst>
          </p:cNvPr>
          <p:cNvSpPr txBox="1"/>
          <p:nvPr/>
        </p:nvSpPr>
        <p:spPr>
          <a:xfrm>
            <a:off x="152400" y="1981200"/>
            <a:ext cx="8839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“Covariance”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automatically has the symmetry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relativity  </a:t>
            </a:r>
          </a:p>
        </p:txBody>
      </p:sp>
    </p:spTree>
    <p:extLst>
      <p:ext uri="{BB962C8B-B14F-4D97-AF65-F5344CB8AC3E}">
        <p14:creationId xmlns:p14="http://schemas.microsoft.com/office/powerpoint/2010/main" val="255710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14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24800" y="7331075"/>
            <a:ext cx="762000" cy="365125"/>
          </a:xfrm>
        </p:spPr>
        <p:txBody>
          <a:bodyPr/>
          <a:lstStyle/>
          <a:p>
            <a:pPr>
              <a:defRPr/>
            </a:pPr>
            <a:fld id="{2480EE94-2574-40B1-9891-1E70672571D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2600" y="533400"/>
            <a:ext cx="5867400" cy="76944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solidFill>
                  <a:schemeClr val="bg1"/>
                </a:solidFill>
                <a:latin typeface="+mn-lt"/>
              </a:rPr>
              <a:t>c </a:t>
            </a:r>
            <a:r>
              <a:rPr lang="en-US" sz="4400" dirty="0">
                <a:solidFill>
                  <a:schemeClr val="bg1"/>
                </a:solidFill>
                <a:latin typeface="+mn-lt"/>
              </a:rPr>
              <a:t>= a conversion factor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2971800"/>
                <a:ext cx="6934200" cy="882614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An example of  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𝐟𝐮𝐧𝐝𝐚𝐦𝐞𝐧𝐭𝐚𝐥</m:t>
                    </m:r>
                    <m:r>
                      <a:rPr lang="en-US" sz="24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𝐜𝐨𝐧𝐬𝐭𝐚𝐧𝐭𝐬</m:t>
                    </m:r>
                  </m:oMath>
                </a14:m>
                <a:r>
                  <a:rPr lang="en-US" sz="2400" b="1" i="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i="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as</a:t>
                </a:r>
                <a:r>
                  <a:rPr lang="en-US" sz="2400" i="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i="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conv</a:t>
                </a:r>
                <a:r>
                  <a:rPr lang="en-US" sz="2400" i="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i="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en-US" sz="24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ac</a:t>
                </a:r>
                <a:endParaRPr lang="en-US" sz="2400" b="1" i="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allow</m:t>
                    </m:r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us</m:t>
                    </m:r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𝐭𝐨</m:t>
                    </m:r>
                    <m:r>
                      <a:rPr lang="en-US" sz="24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𝐜𝐨𝐧𝐧𝐞𝐜𝐭</m:t>
                    </m:r>
                    <m:r>
                      <a:rPr lang="en-US" sz="24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𝐝𝐢𝐬𝐩𝐚𝐫𝐚𝐭𝐞</m:t>
                    </m:r>
                    <m:r>
                      <a:rPr lang="en-US" sz="24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𝐫𝐞𝐚𝐥𝐦𝐬</m:t>
                    </m:r>
                    <m:r>
                      <a:rPr lang="en-US" sz="24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𝐨𝐟</m:t>
                    </m:r>
                    <m:r>
                      <a:rPr lang="en-US" sz="24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𝐩𝐡𝐲𝐬𝐢𝐜𝐬</m:t>
                    </m:r>
                  </m:oMath>
                </a14:m>
                <a:r>
                  <a:rPr lang="en-US" sz="26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71800"/>
                <a:ext cx="6934200" cy="882614"/>
              </a:xfrm>
              <a:prstGeom prst="rect">
                <a:avLst/>
              </a:prstGeom>
              <a:blipFill>
                <a:blip r:embed="rId2"/>
                <a:stretch>
                  <a:fillRect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106" y="1295400"/>
                <a:ext cx="9135894" cy="1631216"/>
              </a:xfrm>
              <a:prstGeom prst="rect">
                <a:avLst/>
              </a:prstGeom>
              <a:solidFill>
                <a:srgbClr val="6EDCFA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mbria" panose="02040503050406030204" pitchFamily="18" charset="0"/>
                  </a:rPr>
                  <a:t> Space (</a:t>
                </a:r>
                <a:r>
                  <a:rPr lang="en-US" sz="2400" i="1" dirty="0" err="1">
                    <a:latin typeface="Cambria" panose="02040503050406030204" pitchFamily="18" charset="0"/>
                  </a:rPr>
                  <a:t>x,y,z</a:t>
                </a:r>
                <a:r>
                  <a:rPr lang="en-US" sz="2400" dirty="0">
                    <a:latin typeface="Cambria" panose="02040503050406030204" pitchFamily="18" charset="0"/>
                  </a:rPr>
                  <a:t>) have different dimensions from </a:t>
                </a:r>
                <a:r>
                  <a:rPr lang="en-US" sz="2400" i="1" dirty="0">
                    <a:latin typeface="Cambria" panose="02040503050406030204" pitchFamily="18" charset="0"/>
                  </a:rPr>
                  <a:t>time</a:t>
                </a:r>
                <a:r>
                  <a:rPr lang="en-US" sz="2400" dirty="0">
                    <a:latin typeface="Cambria" panose="02040503050406030204" pitchFamily="18" charset="0"/>
                  </a:rPr>
                  <a:t> </a:t>
                </a:r>
              </a:p>
              <a:p>
                <a:pPr algn="ctr"/>
                <a:r>
                  <a:rPr lang="en-US" sz="2400" dirty="0">
                    <a:latin typeface="Cambria" panose="02040503050406030204" pitchFamily="18" charset="0"/>
                  </a:rPr>
                  <a:t>one must introduce </a:t>
                </a:r>
                <a:r>
                  <a:rPr lang="en-US" sz="2400" i="1" dirty="0">
                    <a:latin typeface="Cambria" panose="02040503050406030204" pitchFamily="18" charset="0"/>
                  </a:rPr>
                  <a:t>“c”</a:t>
                </a:r>
                <a:r>
                  <a:rPr lang="en-US" sz="2400" dirty="0">
                    <a:latin typeface="Cambria" panose="02040503050406030204" pitchFamily="18" charset="0"/>
                  </a:rPr>
                  <a:t> as the </a:t>
                </a:r>
                <a:r>
                  <a:rPr lang="en-US" sz="2400" b="1" i="1" dirty="0">
                    <a:latin typeface="Cambria" panose="02040503050406030204" pitchFamily="18" charset="0"/>
                  </a:rPr>
                  <a:t>conversion factor </a:t>
                </a:r>
                <a:r>
                  <a:rPr lang="en-US" sz="2400" dirty="0">
                    <a:latin typeface="Cambria" panose="02040503050406030204" pitchFamily="18" charset="0"/>
                  </a:rPr>
                  <a:t>so</a:t>
                </a:r>
                <a:r>
                  <a:rPr lang="en-US" sz="2400" i="1" dirty="0">
                    <a:latin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</a:rPr>
                  <a:t>that </a:t>
                </a:r>
                <a:endParaRPr lang="en-US" sz="2400" b="1" i="1" dirty="0">
                  <a:latin typeface="Cambria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Cambria" panose="02040503050406030204" pitchFamily="18" charset="0"/>
                  </a:rPr>
                  <a:t>4D vector components  </a:t>
                </a:r>
                <a:r>
                  <a:rPr lang="en-US" sz="2400" dirty="0">
                    <a:solidFill>
                      <a:srgbClr val="C00000"/>
                    </a:solidFill>
                  </a:rPr>
                  <a:t>(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c</a:t>
                </a:r>
                <a:r>
                  <a:rPr lang="en-US" sz="2400" i="1" dirty="0" err="1">
                    <a:solidFill>
                      <a:srgbClr val="C00000"/>
                    </a:solidFill>
                  </a:rPr>
                  <a:t>t</a:t>
                </a:r>
                <a:r>
                  <a:rPr lang="en-US" sz="2400" dirty="0">
                    <a:solidFill>
                      <a:srgbClr val="C00000"/>
                    </a:solidFill>
                  </a:rPr>
                  <a:t>, 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x, y, z</a:t>
                </a:r>
                <a:r>
                  <a:rPr lang="en-US" sz="2400" dirty="0">
                    <a:solidFill>
                      <a:srgbClr val="C00000"/>
                    </a:solidFill>
                  </a:rPr>
                  <a:t>)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</a:rPr>
                  <a:t>can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</a:rPr>
                  <a:t>have the same dim‘s (units)</a:t>
                </a:r>
                <a:endParaRPr lang="en-US" sz="2400" dirty="0"/>
              </a:p>
              <a:p>
                <a:pPr algn="r"/>
                <a:r>
                  <a:rPr lang="en-US" sz="2400" dirty="0">
                    <a:latin typeface="Cambria" panose="02040503050406030204" pitchFamily="18" charset="0"/>
                  </a:rPr>
                  <a:t>&amp; rotation leaves invariant the “length”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  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dirty="0">
                    <a:latin typeface="Cambria" panose="02040503050406030204" pitchFamily="18" charset="0"/>
                  </a:rPr>
                  <a:t>+</a:t>
                </a:r>
                <a:r>
                  <a:rPr lang="en-US" sz="2800" dirty="0">
                    <a:solidFill>
                      <a:srgbClr val="7030A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</a:rPr>
                  <a:t>+</a:t>
                </a:r>
                <a:r>
                  <a:rPr lang="en-US" sz="2400" dirty="0">
                    <a:solidFill>
                      <a:srgbClr val="7030A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7030A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" y="1295400"/>
                <a:ext cx="9135894" cy="1631216"/>
              </a:xfrm>
              <a:prstGeom prst="rect">
                <a:avLst/>
              </a:prstGeom>
              <a:blipFill>
                <a:blip r:embed="rId3"/>
                <a:stretch>
                  <a:fillRect t="-2996" b="-9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90600" y="4572000"/>
                <a:ext cx="6324600" cy="1569660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uch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like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i="0" dirty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𝑃𝑙𝑎𝑛𝑐𝑘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𝑐𝑜𝑛𝑠𝑡𝑎𝑛𝑡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relates</a:t>
                </a:r>
                <a:r>
                  <a:rPr lang="en-US" sz="2400" dirty="0">
                    <a:solidFill>
                      <a:schemeClr val="tx2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u="sng" dirty="0">
                    <a:solidFill>
                      <a:schemeClr val="tx2"/>
                    </a:solidFill>
                    <a:latin typeface="Cambria" panose="02040503050406030204" pitchFamily="18" charset="0"/>
                  </a:rPr>
                  <a:t>waves</a:t>
                </a:r>
                <a:r>
                  <a:rPr lang="en-US" sz="2400" dirty="0">
                    <a:solidFill>
                      <a:schemeClr val="tx2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</a:rPr>
                  <a:t>to</a:t>
                </a:r>
                <a:r>
                  <a:rPr lang="en-US" sz="2400" dirty="0">
                    <a:solidFill>
                      <a:schemeClr val="tx2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u="sng" dirty="0">
                    <a:solidFill>
                      <a:srgbClr val="7030A0"/>
                    </a:solidFill>
                    <a:latin typeface="Cambria" panose="02040503050406030204" pitchFamily="18" charset="0"/>
                  </a:rPr>
                  <a:t>particles</a:t>
                </a:r>
                <a:r>
                  <a:rPr lang="en-US" sz="2400" dirty="0">
                    <a:solidFill>
                      <a:srgbClr val="7030A0"/>
                    </a:solidFill>
                    <a:latin typeface="Cambria" panose="02040503050406030204" pitchFamily="18" charset="0"/>
                  </a:rPr>
                  <a:t>, </a:t>
                </a:r>
              </a:p>
              <a:p>
                <a:pPr algn="r"/>
                <a:r>
                  <a:rPr lang="en-US" sz="2400" i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Newton constant </a:t>
                </a:r>
                <a:r>
                  <a:rPr lang="en-US" sz="2400" b="1" i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g</a:t>
                </a:r>
                <a:r>
                  <a:rPr lang="en-US" sz="2400" b="1" i="1" baseline="-25000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N</a:t>
                </a:r>
                <a:r>
                  <a:rPr lang="en-US" sz="2400" i="1" dirty="0">
                    <a:solidFill>
                      <a:schemeClr val="tx2"/>
                    </a:solidFill>
                    <a:latin typeface="Cambria" panose="02040503050406030204" pitchFamily="18" charset="0"/>
                  </a:rPr>
                  <a:t>:  </a:t>
                </a:r>
                <a:r>
                  <a:rPr lang="en-US" sz="2400" u="sng" dirty="0">
                    <a:solidFill>
                      <a:schemeClr val="tx2"/>
                    </a:solidFill>
                    <a:latin typeface="Cambria" panose="02040503050406030204" pitchFamily="18" charset="0"/>
                  </a:rPr>
                  <a:t>mass-energy-momentum</a:t>
                </a:r>
                <a:r>
                  <a:rPr lang="en-US" sz="2400" dirty="0">
                    <a:solidFill>
                      <a:schemeClr val="tx2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</a:rPr>
                  <a:t>to</a:t>
                </a:r>
                <a:r>
                  <a:rPr lang="en-US" sz="2400" dirty="0">
                    <a:solidFill>
                      <a:schemeClr val="tx2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u="sng" dirty="0">
                    <a:solidFill>
                      <a:srgbClr val="7030A0"/>
                    </a:solidFill>
                    <a:latin typeface="Cambria" panose="02040503050406030204" pitchFamily="18" charset="0"/>
                  </a:rPr>
                  <a:t>curvature of spacetime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572000"/>
                <a:ext cx="6324600" cy="1569660"/>
              </a:xfrm>
              <a:prstGeom prst="rect">
                <a:avLst/>
              </a:prstGeom>
              <a:blipFill>
                <a:blip r:embed="rId4"/>
                <a:stretch>
                  <a:fillRect r="-1446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97644F8-2597-4AFF-9168-D0DD610FA7C9}"/>
              </a:ext>
            </a:extLst>
          </p:cNvPr>
          <p:cNvSpPr txBox="1"/>
          <p:nvPr/>
        </p:nvSpPr>
        <p:spPr>
          <a:xfrm>
            <a:off x="0" y="3908048"/>
            <a:ext cx="91440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sz="3200" b="0" dirty="0">
                <a:solidFill>
                  <a:schemeClr val="bg1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= the </a:t>
            </a:r>
            <a:r>
              <a:rPr lang="en-US" sz="3200" b="0" i="1" dirty="0">
                <a:solidFill>
                  <a:schemeClr val="bg1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conversion factor 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rela</a:t>
            </a:r>
            <a:r>
              <a:rPr lang="en-US" sz="3200" b="0" dirty="0">
                <a:solidFill>
                  <a:schemeClr val="bg1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ting </a:t>
            </a:r>
            <a:r>
              <a:rPr lang="en-US" sz="3200" i="1" u="sng" dirty="0">
                <a:solidFill>
                  <a:srgbClr val="FFC000"/>
                </a:solidFill>
                <a:latin typeface="Cambria" panose="02040503050406030204" pitchFamily="18" charset="0"/>
              </a:rPr>
              <a:t>time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 and </a:t>
            </a:r>
            <a:r>
              <a:rPr lang="en-US" sz="3200" i="1" u="sng" dirty="0">
                <a:solidFill>
                  <a:srgbClr val="FFFF00"/>
                </a:solidFill>
                <a:latin typeface="Cambria" panose="02040503050406030204" pitchFamily="18" charset="0"/>
              </a:rPr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E7BBB0-C737-A647-1472-FDD8282F6E5E}"/>
                  </a:ext>
                </a:extLst>
              </p:cNvPr>
              <p:cNvSpPr txBox="1"/>
              <p:nvPr/>
            </p:nvSpPr>
            <p:spPr>
              <a:xfrm>
                <a:off x="7391400" y="5501119"/>
                <a:ext cx="1600200" cy="671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E’s field </a:t>
                </a:r>
                <a:r>
                  <a:rPr lang="en-US" dirty="0" err="1"/>
                  <a:t>eqn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𝛼𝛽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E7BBB0-C737-A647-1472-FDD8282F6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5501119"/>
                <a:ext cx="1600200" cy="671081"/>
              </a:xfrm>
              <a:prstGeom prst="rect">
                <a:avLst/>
              </a:prstGeom>
              <a:blipFill>
                <a:blip r:embed="rId5"/>
                <a:stretch>
                  <a:fillRect l="-3435" t="-4505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72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8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24800" y="7331075"/>
            <a:ext cx="762000" cy="365125"/>
          </a:xfrm>
        </p:spPr>
        <p:txBody>
          <a:bodyPr/>
          <a:lstStyle/>
          <a:p>
            <a:pPr>
              <a:defRPr/>
            </a:pPr>
            <a:fld id="{2480EE94-2574-40B1-9891-1E70672571D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" y="457200"/>
            <a:ext cx="9144001" cy="76944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solidFill>
                  <a:schemeClr val="bg1"/>
                </a:solidFill>
                <a:latin typeface="+mn-lt"/>
              </a:rPr>
              <a:t>c </a:t>
            </a:r>
            <a:r>
              <a:rPr lang="en-US" sz="4400" dirty="0">
                <a:solidFill>
                  <a:schemeClr val="bg1"/>
                </a:solidFill>
                <a:latin typeface="+mn-lt"/>
              </a:rPr>
              <a:t>= the </a:t>
            </a:r>
            <a:r>
              <a:rPr lang="en-US" sz="4400" i="1" dirty="0">
                <a:solidFill>
                  <a:schemeClr val="bg1"/>
                </a:solidFill>
                <a:latin typeface="+mn-lt"/>
              </a:rPr>
              <a:t>standard</a:t>
            </a:r>
            <a:r>
              <a:rPr lang="en-US" sz="4400" dirty="0">
                <a:solidFill>
                  <a:schemeClr val="bg1"/>
                </a:solidFill>
                <a:latin typeface="+mn-lt"/>
              </a:rPr>
              <a:t> &amp; </a:t>
            </a:r>
            <a:r>
              <a:rPr lang="en-US" sz="4400" i="1" dirty="0">
                <a:solidFill>
                  <a:schemeClr val="bg1"/>
                </a:solidFill>
                <a:latin typeface="+mn-lt"/>
              </a:rPr>
              <a:t>limiting</a:t>
            </a:r>
            <a:r>
              <a:rPr lang="en-US" sz="4400" dirty="0">
                <a:solidFill>
                  <a:schemeClr val="bg1"/>
                </a:solidFill>
                <a:latin typeface="+mn-lt"/>
              </a:rPr>
              <a:t> speed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939" y="1296787"/>
                <a:ext cx="9134061" cy="892552"/>
              </a:xfrm>
              <a:prstGeom prst="rect">
                <a:avLst/>
              </a:prstGeom>
              <a:solidFill>
                <a:srgbClr val="6EDCFA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mbria" panose="02040503050406030204" pitchFamily="18" charset="0"/>
                  </a:rPr>
                  <a:t>4D displacement vector  </a:t>
                </a:r>
                <a:r>
                  <a:rPr lang="en-US" sz="2400" dirty="0">
                    <a:solidFill>
                      <a:srgbClr val="C00000"/>
                    </a:solidFill>
                  </a:rPr>
                  <a:t>(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c</a:t>
                </a:r>
                <a:r>
                  <a:rPr lang="en-US" sz="2400" i="1" dirty="0" err="1">
                    <a:solidFill>
                      <a:srgbClr val="C00000"/>
                    </a:solidFill>
                  </a:rPr>
                  <a:t>t</a:t>
                </a:r>
                <a:r>
                  <a:rPr lang="en-US" sz="2400" dirty="0">
                    <a:solidFill>
                      <a:srgbClr val="C00000"/>
                    </a:solidFill>
                  </a:rPr>
                  <a:t>, 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x, y, z</a:t>
                </a:r>
                <a:r>
                  <a:rPr lang="en-US" sz="2400" dirty="0">
                    <a:solidFill>
                      <a:srgbClr val="C00000"/>
                    </a:solidFill>
                  </a:rPr>
                  <a:t>)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  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with invariant length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dirty="0">
                    <a:latin typeface="Cambria" panose="02040503050406030204" pitchFamily="18" charset="0"/>
                  </a:rPr>
                  <a:t>+</a:t>
                </a:r>
                <a:r>
                  <a:rPr lang="en-US" sz="2800" dirty="0">
                    <a:solidFill>
                      <a:srgbClr val="7030A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</a:rPr>
                  <a:t>+</a:t>
                </a:r>
                <a:r>
                  <a:rPr lang="en-US" sz="2400" dirty="0">
                    <a:solidFill>
                      <a:srgbClr val="7030A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𝑝𝑟𝑜𝑝𝑒𝑟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𝑡𝑖𝑚𝑒</m:t>
                    </m:r>
                  </m:oMath>
                </a14:m>
                <a:endParaRPr lang="en-US" sz="2000" dirty="0">
                  <a:solidFill>
                    <a:srgbClr val="7030A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" y="1296787"/>
                <a:ext cx="9134061" cy="892552"/>
              </a:xfrm>
              <a:prstGeom prst="rect">
                <a:avLst/>
              </a:prstGeom>
              <a:blipFill>
                <a:blip r:embed="rId3"/>
                <a:stretch>
                  <a:fillRect t="-5479" b="-18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84306" y="5242622"/>
            <a:ext cx="5655448" cy="52322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Massless particles  </a:t>
            </a:r>
            <a:r>
              <a:rPr lang="en-US" sz="2800" i="1" dirty="0">
                <a:latin typeface="Cambria" panose="02040503050406030204" pitchFamily="18" charset="0"/>
              </a:rPr>
              <a:t>m = 0 :   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E = pc     </a:t>
            </a:r>
            <a:endParaRPr lang="en-US" sz="2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D5C836-B79B-4E47-9625-B3400CD16F2C}"/>
                  </a:ext>
                </a:extLst>
              </p:cNvPr>
              <p:cNvSpPr txBox="1"/>
              <p:nvPr/>
            </p:nvSpPr>
            <p:spPr>
              <a:xfrm>
                <a:off x="0" y="2209800"/>
                <a:ext cx="9144001" cy="1280222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Cambria" panose="02040503050406030204" pitchFamily="18" charset="0"/>
                    <a:sym typeface="Wingdings" panose="05000000000000000000" pitchFamily="2" charset="2"/>
                  </a:rPr>
                  <a:t>  </a:t>
                </a:r>
                <a:r>
                  <a:rPr lang="en-US" sz="24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 4D momentum vector  </a:t>
                </a:r>
                <a:r>
                  <a:rPr lang="en-US" sz="24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   </a:t>
                </a:r>
                <a:endParaRPr lang="en-US" sz="2400" i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with invariant length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bg1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D5C836-B79B-4E47-9625-B3400CD16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09800"/>
                <a:ext cx="9144001" cy="1280222"/>
              </a:xfrm>
              <a:prstGeom prst="rect">
                <a:avLst/>
              </a:prstGeom>
              <a:blipFill>
                <a:blip r:embed="rId4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A6E6CD2-1F19-426E-95FA-ACD167F45F6F}"/>
              </a:ext>
            </a:extLst>
          </p:cNvPr>
          <p:cNvSpPr txBox="1"/>
          <p:nvPr/>
        </p:nvSpPr>
        <p:spPr>
          <a:xfrm>
            <a:off x="1676400" y="5786202"/>
            <a:ext cx="48006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always move at the speed </a:t>
            </a:r>
            <a:r>
              <a:rPr lang="en-US" sz="2800" b="1" i="1" dirty="0">
                <a:latin typeface="Cambria" panose="02040503050406030204" pitchFamily="18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6E6CD2-1F19-426E-95FA-ACD167F45F6F}"/>
              </a:ext>
            </a:extLst>
          </p:cNvPr>
          <p:cNvSpPr txBox="1"/>
          <p:nvPr/>
        </p:nvSpPr>
        <p:spPr>
          <a:xfrm>
            <a:off x="228600" y="5801380"/>
            <a:ext cx="138485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C00000"/>
                </a:solidFill>
                <a:latin typeface="Cambria" panose="02040503050406030204" pitchFamily="18" charset="0"/>
              </a:rPr>
              <a:t>v = c</a:t>
            </a:r>
            <a:endParaRPr lang="en-US" sz="2800" b="1" i="1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E0C0C3-5E07-4791-AA19-B3358EB252C5}"/>
                  </a:ext>
                </a:extLst>
              </p:cNvPr>
              <p:cNvSpPr txBox="1"/>
              <p:nvPr/>
            </p:nvSpPr>
            <p:spPr>
              <a:xfrm>
                <a:off x="5791200" y="3566222"/>
                <a:ext cx="2724978" cy="1437701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E0C0C3-5E07-4791-AA19-B3358EB25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566222"/>
                <a:ext cx="2724978" cy="14377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F357F4-83E8-4102-9374-477A0BA4233C}"/>
                  </a:ext>
                </a:extLst>
              </p:cNvPr>
              <p:cNvSpPr txBox="1"/>
              <p:nvPr/>
            </p:nvSpPr>
            <p:spPr>
              <a:xfrm>
                <a:off x="6553200" y="5029200"/>
                <a:ext cx="2168564" cy="927883"/>
              </a:xfrm>
              <a:prstGeom prst="rect">
                <a:avLst/>
              </a:prstGeom>
              <a:solidFill>
                <a:srgbClr val="F9AFAD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→0,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→1 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𝑁𝑒𝑤𝑡𝑜𝑛𝑖𝑎𝑛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F357F4-83E8-4102-9374-477A0BA42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029200"/>
                <a:ext cx="2168564" cy="9278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 flipH="1">
            <a:off x="6553200" y="5986715"/>
            <a:ext cx="227789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standard, limiting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AA4DB70-27F1-4429-9225-24B0C33CA962}"/>
              </a:ext>
            </a:extLst>
          </p:cNvPr>
          <p:cNvCxnSpPr>
            <a:cxnSpLocks/>
          </p:cNvCxnSpPr>
          <p:nvPr/>
        </p:nvCxnSpPr>
        <p:spPr>
          <a:xfrm flipH="1">
            <a:off x="4953000" y="3352800"/>
            <a:ext cx="1905000" cy="1966022"/>
          </a:xfrm>
          <a:prstGeom prst="straightConnector1">
            <a:avLst/>
          </a:prstGeom>
          <a:ln w="19050"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F9349E-E0D0-D543-C7BB-9DC4E5653E2C}"/>
                  </a:ext>
                </a:extLst>
              </p:cNvPr>
              <p:cNvSpPr txBox="1"/>
              <p:nvPr/>
            </p:nvSpPr>
            <p:spPr>
              <a:xfrm>
                <a:off x="889647" y="4419600"/>
                <a:ext cx="3682353" cy="75129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mass-</a:t>
                </a:r>
                <a:r>
                  <a:rPr lang="en-US" sz="2000" dirty="0" err="1">
                    <a:solidFill>
                      <a:schemeClr val="tx1"/>
                    </a:solidFill>
                    <a:latin typeface="Cambria" panose="02040503050406030204" pitchFamily="18" charset="0"/>
                  </a:rPr>
                  <a:t>indep</a:t>
                </a:r>
                <a:r>
                  <a:rPr lang="en-US" sz="28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ratio: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𝑝𝑐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 =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3200" b="1" i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F9349E-E0D0-D543-C7BB-9DC4E5653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47" y="4419600"/>
                <a:ext cx="3682353" cy="751296"/>
              </a:xfrm>
              <a:prstGeom prst="rect">
                <a:avLst/>
              </a:prstGeom>
              <a:blipFill>
                <a:blip r:embed="rId8"/>
                <a:stretch>
                  <a:fillRect l="-166" t="-4065" b="-10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4305362-2979-19A1-1C79-4F3B943EE67D}"/>
              </a:ext>
            </a:extLst>
          </p:cNvPr>
          <p:cNvCxnSpPr>
            <a:cxnSpLocks/>
          </p:cNvCxnSpPr>
          <p:nvPr/>
        </p:nvCxnSpPr>
        <p:spPr>
          <a:xfrm flipH="1">
            <a:off x="954891" y="4938607"/>
            <a:ext cx="3081588" cy="1049225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ED0ED15-0A7C-057B-FF40-4DF69ADF0E20}"/>
              </a:ext>
            </a:extLst>
          </p:cNvPr>
          <p:cNvCxnSpPr>
            <a:cxnSpLocks/>
          </p:cNvCxnSpPr>
          <p:nvPr/>
        </p:nvCxnSpPr>
        <p:spPr>
          <a:xfrm flipH="1" flipV="1">
            <a:off x="4115952" y="5003923"/>
            <a:ext cx="760848" cy="40627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684850F-1B5F-3AE9-7EF3-570D8173A246}"/>
                  </a:ext>
                </a:extLst>
              </p:cNvPr>
              <p:cNvSpPr txBox="1"/>
              <p:nvPr/>
            </p:nvSpPr>
            <p:spPr>
              <a:xfrm>
                <a:off x="8106" y="3474841"/>
                <a:ext cx="5731648" cy="92333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𝑅𝑒𝑙𝑎𝑡𝑖𝑣𝑖𝑠𝑡𝑖𝑐</m:t>
                      </m:r>
                      <m:r>
                        <a:rPr lang="en-US" sz="2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𝑒𝑛𝑒𝑟𝑔𝑦</m:t>
                      </m:r>
                      <m:r>
                        <a:rPr lang="en-US" sz="2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&amp; </m:t>
                      </m:r>
                      <m:r>
                        <a:rPr lang="en-US" sz="2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𝑚𝑜𝑚𝑒𝑛𝑡𝑢𝑚</m:t>
                      </m:r>
                    </m:oMath>
                  </m:oMathPara>
                </a14:m>
                <a:endParaRPr lang="en-US" sz="2600" b="0" dirty="0">
                  <a:solidFill>
                    <a:schemeClr val="bg1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𝑚𝑣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000" dirty="0">
                    <a:latin typeface="Cambria" panose="02040503050406030204" pitchFamily="18" charset="0"/>
                  </a:rPr>
                  <a:t>limiting</a:t>
                </a:r>
                <a:r>
                  <a:rPr lang="en-US" sz="2800" dirty="0">
                    <a:latin typeface="Cambria" panose="02040503050406030204" pitchFamily="18" charset="0"/>
                  </a:rPr>
                  <a:t>   </a:t>
                </a:r>
                <a:r>
                  <a:rPr lang="en-US" sz="2800" i="1" dirty="0">
                    <a:latin typeface="Cambria" panose="02040503050406030204" pitchFamily="18" charset="0"/>
                  </a:rPr>
                  <a:t>v &lt; c</a:t>
                </a:r>
                <a:r>
                  <a:rPr lang="en-US" sz="2000" dirty="0">
                    <a:latin typeface="Cambria" panose="02040503050406030204" pitchFamily="18" charset="0"/>
                  </a:rPr>
                  <a:t> </a:t>
                </a:r>
                <a:endParaRPr lang="en-US" sz="28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684850F-1B5F-3AE9-7EF3-570D8173A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" y="3474841"/>
                <a:ext cx="5731648" cy="923330"/>
              </a:xfrm>
              <a:prstGeom prst="rect">
                <a:avLst/>
              </a:prstGeom>
              <a:blipFill>
                <a:blip r:embed="rId9"/>
                <a:stretch>
                  <a:fillRect b="-17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C3F31EB8-A219-4EAC-DFDE-3C3DD6EF6ABF}"/>
              </a:ext>
            </a:extLst>
          </p:cNvPr>
          <p:cNvSpPr/>
          <p:nvPr/>
        </p:nvSpPr>
        <p:spPr>
          <a:xfrm>
            <a:off x="4668632" y="3962400"/>
            <a:ext cx="970168" cy="38082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3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8" grpId="0" animBg="1"/>
      <p:bldP spid="10" grpId="0" animBg="1"/>
      <p:bldP spid="12" grpId="0" animBg="1"/>
      <p:bldP spid="6" grpId="0" animBg="1"/>
      <p:bldP spid="15" grpId="0" animBg="1"/>
      <p:bldP spid="11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8DE095-6316-4FB1-981A-4B4F72C1026F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>
              <a:solidFill>
                <a:srgbClr val="045C75"/>
              </a:solidFill>
              <a:cs typeface="Arial" charset="0"/>
            </a:endParaRPr>
          </a:p>
        </p:txBody>
      </p:sp>
      <p:sp>
        <p:nvSpPr>
          <p:cNvPr id="16387" name="Slide Number Placeholder 2"/>
          <p:cNvSpPr txBox="1">
            <a:spLocks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E8D1795C-E979-4959-9F57-1AC6567F4BC4}" type="slidenum">
              <a:rPr lang="en-US" sz="1200">
                <a:solidFill>
                  <a:srgbClr val="045C75"/>
                </a:solidFill>
                <a:latin typeface="Constantia" pitchFamily="18" charset="0"/>
              </a:rPr>
              <a:pPr algn="r"/>
              <a:t>15</a:t>
            </a:fld>
            <a:endParaRPr lang="en-US" sz="1200" dirty="0">
              <a:solidFill>
                <a:srgbClr val="045C75"/>
              </a:solidFill>
              <a:latin typeface="Constant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BFF3BFF-F1A0-4BE4-902C-FCCF850C69B1}"/>
                  </a:ext>
                </a:extLst>
              </p:cNvPr>
              <p:cNvSpPr/>
              <p:nvPr/>
            </p:nvSpPr>
            <p:spPr>
              <a:xfrm>
                <a:off x="4317283" y="2643762"/>
                <a:ext cx="509434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BFF3BFF-F1A0-4BE4-902C-FCCF850C69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283" y="2643762"/>
                <a:ext cx="509434" cy="6481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D29B81-611F-4803-AADE-AFE8B3045A3A}"/>
                  </a:ext>
                </a:extLst>
              </p:cNvPr>
              <p:cNvSpPr/>
              <p:nvPr/>
            </p:nvSpPr>
            <p:spPr>
              <a:xfrm>
                <a:off x="4263678" y="2551044"/>
                <a:ext cx="616644" cy="833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D29B81-611F-4803-AADE-AFE8B3045A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678" y="2551044"/>
                <a:ext cx="616644" cy="8336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940BE1E-08AA-495D-B275-2185E800A26D}"/>
              </a:ext>
            </a:extLst>
          </p:cNvPr>
          <p:cNvSpPr txBox="1"/>
          <p:nvPr/>
        </p:nvSpPr>
        <p:spPr>
          <a:xfrm>
            <a:off x="533400" y="457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</a:rPr>
              <a:t>c is much more than the speed of light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91BC4DD-40E0-454E-8EE4-C6FF2E9A6D31}"/>
                  </a:ext>
                </a:extLst>
              </p:cNvPr>
              <p:cNvSpPr txBox="1"/>
              <p:nvPr/>
            </p:nvSpPr>
            <p:spPr>
              <a:xfrm>
                <a:off x="228600" y="1833551"/>
                <a:ext cx="6705600" cy="1284391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chemeClr val="bg1"/>
                    </a:solidFill>
                    <a:latin typeface="+mn-lt"/>
                  </a:rPr>
                  <a:t>The </a:t>
                </a:r>
                <a:r>
                  <a:rPr lang="en-US" sz="3600" i="1" dirty="0">
                    <a:solidFill>
                      <a:schemeClr val="bg1"/>
                    </a:solidFill>
                    <a:latin typeface="+mn-lt"/>
                  </a:rPr>
                  <a:t>limiting</a:t>
                </a:r>
                <a:r>
                  <a:rPr lang="en-US" sz="4000" dirty="0">
                    <a:solidFill>
                      <a:schemeClr val="bg1"/>
                    </a:solidFill>
                    <a:latin typeface="+mn-lt"/>
                  </a:rPr>
                  <a:t> &amp; </a:t>
                </a:r>
                <a:r>
                  <a:rPr lang="en-US" sz="4000" i="1" dirty="0">
                    <a:solidFill>
                      <a:schemeClr val="bg1"/>
                    </a:solidFill>
                    <a:latin typeface="+mn-lt"/>
                  </a:rPr>
                  <a:t>standard speed</a:t>
                </a:r>
                <a:r>
                  <a:rPr lang="en-US" sz="3600" i="1" dirty="0">
                    <a:solidFill>
                      <a:schemeClr val="bg1"/>
                    </a:solidFill>
                    <a:latin typeface="+mn-lt"/>
                  </a:rPr>
                  <a:t>   </a:t>
                </a:r>
                <a:r>
                  <a:rPr lang="en-US" sz="2800" dirty="0">
                    <a:solidFill>
                      <a:schemeClr val="bg1"/>
                    </a:solidFill>
                    <a:latin typeface="+mn-lt"/>
                  </a:rPr>
                  <a:t>(</a:t>
                </a:r>
                <a:r>
                  <a:rPr lang="en-US" sz="2800" i="1" dirty="0">
                    <a:solidFill>
                      <a:schemeClr val="bg1"/>
                    </a:solidFill>
                    <a:latin typeface="+mn-lt"/>
                  </a:rPr>
                  <a:t>v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→0 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Newtonian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physics</a:t>
                </a:r>
                <a:r>
                  <a:rPr lang="en-US" sz="3200" dirty="0">
                    <a:solidFill>
                      <a:schemeClr val="bg1"/>
                    </a:solidFill>
                    <a:latin typeface="+mn-lt"/>
                  </a:rPr>
                  <a:t>)</a:t>
                </a:r>
                <a:endParaRPr lang="en-US" sz="36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91BC4DD-40E0-454E-8EE4-C6FF2E9A6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833551"/>
                <a:ext cx="6705600" cy="1284391"/>
              </a:xfrm>
              <a:prstGeom prst="rect">
                <a:avLst/>
              </a:prstGeom>
              <a:blipFill>
                <a:blip r:embed="rId4"/>
                <a:stretch>
                  <a:fillRect l="-1636" t="-8571" r="-1545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86A8925-16BF-413A-9C63-DE116A086A3C}"/>
              </a:ext>
            </a:extLst>
          </p:cNvPr>
          <p:cNvSpPr txBox="1"/>
          <p:nvPr/>
        </p:nvSpPr>
        <p:spPr>
          <a:xfrm>
            <a:off x="235226" y="3078638"/>
            <a:ext cx="5867400" cy="218521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n-lt"/>
              </a:rPr>
              <a:t>The </a:t>
            </a:r>
            <a:r>
              <a:rPr lang="en-US" sz="3600" i="1" dirty="0">
                <a:solidFill>
                  <a:schemeClr val="bg1"/>
                </a:solidFill>
                <a:latin typeface="+mn-lt"/>
              </a:rPr>
              <a:t>conversion factor        </a:t>
            </a:r>
            <a:r>
              <a:rPr lang="en-US" sz="3600" i="1" dirty="0" err="1">
                <a:solidFill>
                  <a:schemeClr val="bg1"/>
                </a:solidFill>
                <a:latin typeface="+mn-lt"/>
              </a:rPr>
              <a:t>btn</a:t>
            </a:r>
            <a:r>
              <a:rPr lang="en-US" sz="3600" i="1" dirty="0">
                <a:solidFill>
                  <a:schemeClr val="bg1"/>
                </a:solidFill>
                <a:latin typeface="+mn-lt"/>
              </a:rPr>
              <a:t> space &amp; time</a:t>
            </a:r>
          </a:p>
          <a:p>
            <a:pPr marL="571500" indent="-571500" algn="ctr">
              <a:buFont typeface="Wingdings" panose="05000000000000000000" pitchFamily="2" charset="2"/>
              <a:buChar char="à"/>
            </a:pPr>
            <a:r>
              <a:rPr lang="en-US" sz="3600" dirty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new kinematics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applicable to all physics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9FA6BB-C984-42F0-AD21-7A7D8AA6B4DF}"/>
              </a:ext>
            </a:extLst>
          </p:cNvPr>
          <p:cNvSpPr txBox="1"/>
          <p:nvPr/>
        </p:nvSpPr>
        <p:spPr>
          <a:xfrm>
            <a:off x="228600" y="1140792"/>
            <a:ext cx="84582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The </a:t>
            </a:r>
            <a:r>
              <a:rPr lang="en-US" sz="4000" i="1" dirty="0">
                <a:solidFill>
                  <a:schemeClr val="bg1"/>
                </a:solidFill>
                <a:latin typeface="+mn-lt"/>
              </a:rPr>
              <a:t>invariant speed of relativity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A30C773-A769-4717-A1C4-E250932D4161}"/>
              </a:ext>
            </a:extLst>
          </p:cNvPr>
          <p:cNvSpPr txBox="1">
            <a:spLocks/>
          </p:cNvSpPr>
          <p:nvPr/>
        </p:nvSpPr>
        <p:spPr>
          <a:xfrm>
            <a:off x="228600" y="5253857"/>
            <a:ext cx="5860774" cy="895105"/>
          </a:xfrm>
          <a:prstGeom prst="rect">
            <a:avLst/>
          </a:prstGeom>
          <a:solidFill>
            <a:srgbClr val="C00000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i="0" u="none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b="1" i="1" dirty="0">
                <a:solidFill>
                  <a:srgbClr val="FFFF00"/>
                </a:solidFill>
                <a:latin typeface="Cambria" panose="02040503050406030204" pitchFamily="18" charset="0"/>
              </a:rPr>
              <a:t>The Einstein Speed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220C72-E5A6-4F67-97EC-1953A2805D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743200"/>
            <a:ext cx="3733800" cy="3429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BD48DD-24B2-47DB-8A14-F14F4AB4E68E}"/>
              </a:ext>
            </a:extLst>
          </p:cNvPr>
          <p:cNvSpPr txBox="1"/>
          <p:nvPr/>
        </p:nvSpPr>
        <p:spPr>
          <a:xfrm>
            <a:off x="7162800" y="6336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⅔T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12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24800" y="6264275"/>
            <a:ext cx="762000" cy="365125"/>
          </a:xfrm>
        </p:spPr>
        <p:txBody>
          <a:bodyPr/>
          <a:lstStyle/>
          <a:p>
            <a:pPr>
              <a:defRPr/>
            </a:pPr>
            <a:fld id="{2480EE94-2574-40B1-9891-1E70672571D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E9A3DD-42B0-4851-8F39-0D34E0323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2375690"/>
            <a:ext cx="3044659" cy="30345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099071-904C-43A0-BE34-0882A4715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480" y="1447800"/>
            <a:ext cx="3169920" cy="2743200"/>
          </a:xfrm>
          <a:prstGeom prst="rect">
            <a:avLst/>
          </a:prstGeom>
        </p:spPr>
      </p:pic>
      <p:sp>
        <p:nvSpPr>
          <p:cNvPr id="13" name="Subtitle 4">
            <a:extLst>
              <a:ext uri="{FF2B5EF4-FFF2-40B4-BE49-F238E27FC236}">
                <a16:creationId xmlns:a16="http://schemas.microsoft.com/office/drawing/2014/main" id="{0CE71D22-DF99-4508-8426-EB84D1F63270}"/>
              </a:ext>
            </a:extLst>
          </p:cNvPr>
          <p:cNvSpPr txBox="1">
            <a:spLocks/>
          </p:cNvSpPr>
          <p:nvPr/>
        </p:nvSpPr>
        <p:spPr>
          <a:xfrm>
            <a:off x="5029200" y="685800"/>
            <a:ext cx="3432280" cy="13703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274317" indent="-27431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74" indent="-24688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91" indent="-24688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08" indent="-21031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26" indent="-21031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43" indent="-21031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21" indent="-182878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38" indent="-182878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56" indent="-182878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>
                <a:solidFill>
                  <a:schemeClr val="bg1"/>
                </a:solidFill>
              </a:rPr>
              <a:t>Einstein </a:t>
            </a:r>
            <a:r>
              <a:rPr lang="en-US" sz="2800" dirty="0" err="1">
                <a:solidFill>
                  <a:schemeClr val="bg1"/>
                </a:solidFill>
              </a:rPr>
              <a:t>eqn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  <a:r>
              <a:rPr lang="en-US" sz="2800" dirty="0">
                <a:solidFill>
                  <a:srgbClr val="FFC000"/>
                </a:solidFill>
              </a:rPr>
              <a:t>shaking masses </a:t>
            </a:r>
            <a:r>
              <a:rPr lang="en-US" sz="2800" dirty="0">
                <a:solidFill>
                  <a:srgbClr val="FFC000"/>
                </a:solidFill>
                <a:sym typeface="Wingdings" panose="05000000000000000000" pitchFamily="2" charset="2"/>
              </a:rPr>
              <a:t> gravitational waves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B16DA12F-20C2-4519-BEA2-8F258F902F7A}"/>
              </a:ext>
            </a:extLst>
          </p:cNvPr>
          <p:cNvSpPr txBox="1">
            <a:spLocks/>
          </p:cNvSpPr>
          <p:nvPr/>
        </p:nvSpPr>
        <p:spPr>
          <a:xfrm>
            <a:off x="2586057" y="4267200"/>
            <a:ext cx="6100743" cy="1836577"/>
          </a:xfrm>
          <a:prstGeom prst="rect">
            <a:avLst/>
          </a:prstGeom>
          <a:solidFill>
            <a:srgbClr val="FF4F4F"/>
          </a:solidFill>
        </p:spPr>
        <p:txBody>
          <a:bodyPr/>
          <a:lstStyle>
            <a:lvl1pPr marL="274317" indent="-27431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74" indent="-24688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91" indent="-24688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08" indent="-21031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26" indent="-21031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43" indent="-21031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21" indent="-182878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38" indent="-182878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56" indent="-182878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/>
              <a:t>Besides saying </a:t>
            </a:r>
            <a:r>
              <a:rPr lang="en-US" sz="2800" dirty="0"/>
              <a:t>“they obey similar relativistic wave equations </a:t>
            </a:r>
            <a:r>
              <a:rPr lang="en-US" sz="2800" dirty="0">
                <a:sym typeface="Wingdings" panose="05000000000000000000" pitchFamily="2" charset="2"/>
              </a:rPr>
              <a:t> speed </a:t>
            </a:r>
            <a:r>
              <a:rPr lang="en-US" sz="2800" i="1" dirty="0">
                <a:sym typeface="Wingdings" panose="05000000000000000000" pitchFamily="2" charset="2"/>
              </a:rPr>
              <a:t>c”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will present a </a:t>
            </a:r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round-about</a:t>
            </a: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 (but better?</a:t>
            </a:r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) explanation</a:t>
            </a:r>
            <a:endParaRPr lang="en-US" sz="2400" dirty="0"/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381000" y="533400"/>
            <a:ext cx="4273825" cy="173963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>
            <a:lvl1pPr marL="274317" indent="-27431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74" indent="-24688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91" indent="-24688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08" indent="-21031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26" indent="-21031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43" indent="-21031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21" indent="-182878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38" indent="-182878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56" indent="-182878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Light and gravitational waves propagate at the </a:t>
            </a:r>
            <a:r>
              <a:rPr lang="en-US" sz="2400" u="sng" dirty="0">
                <a:solidFill>
                  <a:schemeClr val="bg2">
                    <a:lumMod val="25000"/>
                  </a:schemeClr>
                </a:solidFill>
              </a:rPr>
              <a:t>same speed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</a:rPr>
              <a:t>c    </a:t>
            </a:r>
            <a:r>
              <a:rPr lang="en-US" sz="2400" i="1" dirty="0">
                <a:solidFill>
                  <a:srgbClr val="7030A0"/>
                </a:solidFill>
              </a:rPr>
              <a:t>Why?    </a:t>
            </a:r>
            <a:r>
              <a:rPr lang="en-US" sz="2400" dirty="0">
                <a:solidFill>
                  <a:srgbClr val="FF4F4F"/>
                </a:solidFill>
              </a:rPr>
              <a:t>Direct connection </a:t>
            </a:r>
          </a:p>
          <a:p>
            <a:pPr marL="0" indent="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err="1">
                <a:solidFill>
                  <a:srgbClr val="FF4F4F"/>
                </a:solidFill>
              </a:rPr>
              <a:t>btn</a:t>
            </a:r>
            <a:r>
              <a:rPr lang="en-US" sz="2400" dirty="0">
                <a:solidFill>
                  <a:srgbClr val="FF4F4F"/>
                </a:solidFill>
              </a:rPr>
              <a:t> EM &amp; gravity?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FC2886E0-F07C-19D8-FCFB-22BC4647357F}"/>
              </a:ext>
            </a:extLst>
          </p:cNvPr>
          <p:cNvSpPr txBox="1">
            <a:spLocks/>
          </p:cNvSpPr>
          <p:nvPr/>
        </p:nvSpPr>
        <p:spPr>
          <a:xfrm>
            <a:off x="1752600" y="2438400"/>
            <a:ext cx="3657600" cy="144780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/>
          <a:lstStyle>
            <a:lvl1pPr marL="274317" indent="-27431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74" indent="-24688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91" indent="-24688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08" indent="-21031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26" indent="-21031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43" indent="-21031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21" indent="-182878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38" indent="-182878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56" indent="-182878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>
                <a:solidFill>
                  <a:schemeClr val="bg1"/>
                </a:solidFill>
              </a:rPr>
              <a:t>Maxwell </a:t>
            </a:r>
            <a:r>
              <a:rPr lang="en-US" sz="2800" dirty="0" err="1">
                <a:solidFill>
                  <a:schemeClr val="bg1"/>
                </a:solidFill>
              </a:rPr>
              <a:t>eqn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>
                <a:solidFill>
                  <a:srgbClr val="FFC000"/>
                </a:solidFill>
              </a:rPr>
              <a:t>shaking charges </a:t>
            </a:r>
            <a:r>
              <a:rPr lang="en-US" sz="2800" dirty="0">
                <a:solidFill>
                  <a:srgbClr val="FFC000"/>
                </a:solidFill>
                <a:sym typeface="Wingdings" panose="05000000000000000000" pitchFamily="2" charset="2"/>
              </a:rPr>
              <a:t> electromagnetic waves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11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0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0EE94-2574-40B1-9891-1E70672571D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0" y="1937657"/>
            <a:ext cx="9144000" cy="103414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274317" indent="-27431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74" indent="-24688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91" indent="-24688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08" indent="-21031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26" indent="-21031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43" indent="-21031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21" indent="-182878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38" indent="-182878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56" indent="-182878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chemeClr val="bg1"/>
                </a:solidFill>
              </a:rPr>
              <a:t>Quanta of a field = particles,    </a:t>
            </a:r>
            <a:r>
              <a:rPr lang="en-US" sz="2000" dirty="0">
                <a:solidFill>
                  <a:schemeClr val="bg1"/>
                </a:solidFill>
              </a:rPr>
              <a:t>Q of EM field = photons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rgbClr val="FFFF00"/>
                </a:solidFill>
              </a:rPr>
              <a:t>In QFT, forces </a:t>
            </a:r>
            <a:r>
              <a:rPr lang="en-US" sz="2400" dirty="0">
                <a:solidFill>
                  <a:srgbClr val="FFFF00"/>
                </a:solidFill>
              </a:rPr>
              <a:t>are depicted as due to </a:t>
            </a:r>
            <a:r>
              <a:rPr lang="en-US" sz="2800" dirty="0">
                <a:solidFill>
                  <a:srgbClr val="FFFF00"/>
                </a:solidFill>
              </a:rPr>
              <a:t>the </a:t>
            </a:r>
            <a:r>
              <a:rPr lang="en-US" sz="2800" i="1" dirty="0">
                <a:solidFill>
                  <a:srgbClr val="FFFF00"/>
                </a:solidFill>
              </a:rPr>
              <a:t>exchange of particles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219200" y="3006525"/>
            <a:ext cx="6553200" cy="914400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74317" indent="-27431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74" indent="-24688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91" indent="-24688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08" indent="-21031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26" indent="-21031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43" indent="-21031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21" indent="-182878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38" indent="-182878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56" indent="-182878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i="1" dirty="0">
                <a:solidFill>
                  <a:schemeClr val="tx2"/>
                </a:solidFill>
              </a:rPr>
              <a:t>Electromagnetic force </a:t>
            </a:r>
            <a:r>
              <a:rPr lang="en-US" sz="2400" dirty="0">
                <a:solidFill>
                  <a:schemeClr val="tx2"/>
                </a:solidFill>
              </a:rPr>
              <a:t>is transmitted by </a:t>
            </a:r>
            <a:r>
              <a:rPr lang="en-US" sz="2400" i="1" dirty="0">
                <a:solidFill>
                  <a:schemeClr val="tx2"/>
                </a:solidFill>
              </a:rPr>
              <a:t>photons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2400" i="1" dirty="0">
                <a:solidFill>
                  <a:schemeClr val="tx2"/>
                </a:solidFill>
              </a:rPr>
              <a:t>Gravity </a:t>
            </a:r>
            <a:r>
              <a:rPr lang="en-US" sz="2400" dirty="0">
                <a:solidFill>
                  <a:schemeClr val="tx2"/>
                </a:solidFill>
              </a:rPr>
              <a:t>by </a:t>
            </a:r>
            <a:r>
              <a:rPr lang="en-US" sz="2400" i="1" dirty="0">
                <a:solidFill>
                  <a:schemeClr val="tx2"/>
                </a:solidFill>
              </a:rPr>
              <a:t>gravitons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3953470"/>
            <a:ext cx="6553200" cy="923330"/>
          </a:xfrm>
          <a:prstGeom prst="rect">
            <a:avLst/>
          </a:prstGeom>
          <a:solidFill>
            <a:srgbClr val="F9AFA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n-lt"/>
              </a:rPr>
              <a:t>as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QM allows the spontaneous 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creation and destruction of particles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727AD-26F6-4029-A2AE-1C6FA0D25E2C}"/>
              </a:ext>
            </a:extLst>
          </p:cNvPr>
          <p:cNvSpPr txBox="1"/>
          <p:nvPr/>
        </p:nvSpPr>
        <p:spPr>
          <a:xfrm>
            <a:off x="152400" y="1295400"/>
            <a:ext cx="8832574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</a:rPr>
              <a:t>  Quantum field theory description of forces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4924961"/>
                <a:ext cx="9144000" cy="132343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+mn-lt"/>
                  </a:rPr>
                  <a:t>The uncertainty principle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800" b="0" dirty="0">
                  <a:solidFill>
                    <a:schemeClr val="tx1"/>
                  </a:solidFill>
                  <a:latin typeface="+mn-lt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600" i="1" dirty="0"/>
                  <a:t>E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𝑛𝑒𝑟𝑔𝑦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𝑐𝑜𝑛𝑠𝑒𝑟𝑣𝑎𝑡𝑖𝑜𝑛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can</m:t>
                    </m:r>
                    <m: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</m:t>
                    </m:r>
                    <m: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violated</m:t>
                    </m:r>
                    <m: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by</m:t>
                    </m:r>
                    <m: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</m:t>
                    </m:r>
                    <m: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amount</m:t>
                    </m:r>
                    <m: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6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as long as it take place within the time interval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∆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24961"/>
                <a:ext cx="9144000" cy="1323439"/>
              </a:xfrm>
              <a:prstGeom prst="rect">
                <a:avLst/>
              </a:prstGeom>
              <a:blipFill>
                <a:blip r:embed="rId2"/>
                <a:stretch>
                  <a:fillRect t="-4608" b="-10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89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239000" cy="1106556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+mn-lt"/>
              </a:rPr>
              <a:t>Range of a force 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is determined by          </a:t>
            </a:r>
            <a:r>
              <a:rPr lang="en-US" sz="3600" dirty="0">
                <a:solidFill>
                  <a:schemeClr val="bg1"/>
                </a:solidFill>
              </a:rPr>
              <a:t>the m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ass of the exchanged particles </a:t>
            </a:r>
            <a:endParaRPr lang="en-US" sz="32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762000" cy="402771"/>
          </a:xfrm>
        </p:spPr>
        <p:txBody>
          <a:bodyPr/>
          <a:lstStyle/>
          <a:p>
            <a:pPr>
              <a:defRPr/>
            </a:pPr>
            <a:fld id="{9C4CAB48-3AD5-4DAF-A44E-60A34AF7216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C4B3C6-6950-4AF2-BB25-63046F7839FB}"/>
                  </a:ext>
                </a:extLst>
              </p:cNvPr>
              <p:cNvSpPr txBox="1"/>
              <p:nvPr/>
            </p:nvSpPr>
            <p:spPr>
              <a:xfrm>
                <a:off x="92213" y="1215479"/>
                <a:ext cx="89120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:r>
                  <a:rPr lang="en-US" sz="2200" dirty="0">
                    <a:solidFill>
                      <a:schemeClr val="tx2"/>
                    </a:solidFill>
                    <a:latin typeface="Cambria" panose="02040503050406030204" pitchFamily="18" charset="0"/>
                  </a:rPr>
                  <a:t>Forces are depicted as due to the </a:t>
                </a:r>
                <a:r>
                  <a:rPr lang="en-US" sz="2200" i="1" dirty="0">
                    <a:solidFill>
                      <a:schemeClr val="tx2"/>
                    </a:solidFill>
                    <a:latin typeface="Cambria" panose="02040503050406030204" pitchFamily="18" charset="0"/>
                  </a:rPr>
                  <a:t>exchange of particles</a:t>
                </a:r>
                <a:r>
                  <a:rPr lang="en-US" sz="2200" dirty="0">
                    <a:solidFill>
                      <a:schemeClr val="tx2"/>
                    </a:solidFill>
                    <a:latin typeface="Cambria" panose="02040503050406030204" pitchFamily="18" charset="0"/>
                  </a:rPr>
                  <a:t>: spontaneously created and destroyed 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00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C4B3C6-6950-4AF2-BB25-63046F783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3" y="1215479"/>
                <a:ext cx="8912086" cy="769441"/>
              </a:xfrm>
              <a:prstGeom prst="rect">
                <a:avLst/>
              </a:prstGeom>
              <a:blipFill>
                <a:blip r:embed="rId2"/>
                <a:stretch>
                  <a:fillRect l="-889" t="-4724" b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F45489-7665-4C3D-8E72-0CE0A2C62777}"/>
                  </a:ext>
                </a:extLst>
              </p:cNvPr>
              <p:cNvSpPr txBox="1"/>
              <p:nvPr/>
            </p:nvSpPr>
            <p:spPr>
              <a:xfrm>
                <a:off x="3398" y="3733800"/>
                <a:ext cx="9140601" cy="95410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Electromagnetic and gravitational forces are LONG RANGE  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=∞   →    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F45489-7665-4C3D-8E72-0CE0A2C62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" y="3733800"/>
                <a:ext cx="9140601" cy="954107"/>
              </a:xfrm>
              <a:prstGeom prst="rect">
                <a:avLst/>
              </a:prstGeom>
              <a:blipFill>
                <a:blip r:embed="rId3"/>
                <a:stretch>
                  <a:fillRect l="-667" t="-7051" r="-3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CFB12D4-5584-4A51-8523-55D159577EC8}"/>
              </a:ext>
            </a:extLst>
          </p:cNvPr>
          <p:cNvSpPr txBox="1"/>
          <p:nvPr/>
        </p:nvSpPr>
        <p:spPr>
          <a:xfrm>
            <a:off x="-36343" y="4724400"/>
            <a:ext cx="9180343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Carriers of </a:t>
            </a:r>
            <a:r>
              <a:rPr lang="en-US" sz="3200" i="1" dirty="0">
                <a:solidFill>
                  <a:schemeClr val="bg1"/>
                </a:solidFill>
                <a:latin typeface="Cambria" panose="02040503050406030204" pitchFamily="18" charset="0"/>
              </a:rPr>
              <a:t>EM, Gravity 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(photons,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</a:rPr>
              <a:t>gravitions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)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must be massless particles 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Cambria" panose="02040503050406030204" pitchFamily="18" charset="0"/>
              </a:rPr>
              <a:t>always moving at </a:t>
            </a:r>
            <a:r>
              <a:rPr lang="en-US" sz="3200" i="1" dirty="0">
                <a:solidFill>
                  <a:srgbClr val="FFFF00"/>
                </a:solidFill>
                <a:latin typeface="Cambria" panose="02040503050406030204" pitchFamily="18" charset="0"/>
              </a:rPr>
              <a:t>c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93CD83-B3AC-4173-84CD-8F7CC6B4741D}"/>
                  </a:ext>
                </a:extLst>
              </p:cNvPr>
              <p:cNvSpPr txBox="1"/>
              <p:nvPr/>
            </p:nvSpPr>
            <p:spPr>
              <a:xfrm>
                <a:off x="79513" y="2514600"/>
                <a:ext cx="8835888" cy="1118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ctr" fontAlgn="auto">
                  <a:spcAft>
                    <a:spcPts val="0"/>
                  </a:spcAft>
                  <a:buNone/>
                  <a:defRPr/>
                </a:pPr>
                <a:r>
                  <a:rPr lang="en-US" sz="23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Range of the force </a:t>
                </a:r>
                <a:r>
                  <a:rPr lang="en-US" sz="2300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= </a:t>
                </a:r>
                <a:r>
                  <a:rPr lang="en-US" sz="2300" dirty="0">
                    <a:solidFill>
                      <a:srgbClr val="512373"/>
                    </a:solidFill>
                    <a:latin typeface="Cambria" panose="02040503050406030204" pitchFamily="18" charset="0"/>
                  </a:rPr>
                  <a:t>the max distance the created particle can travel</a:t>
                </a:r>
              </a:p>
              <a:p>
                <a:pPr marL="0" indent="0" algn="ctr" fontAlgn="auto"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solidFill>
                            <a:srgbClr val="51237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300" i="1" dirty="0" smtClean="0">
                          <a:solidFill>
                            <a:srgbClr val="51237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i="1" dirty="0" smtClean="0">
                          <a:solidFill>
                            <a:srgbClr val="512373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300" i="1">
                          <a:solidFill>
                            <a:srgbClr val="51237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300" i="1">
                          <a:solidFill>
                            <a:srgbClr val="51237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300" i="1">
                          <a:solidFill>
                            <a:srgbClr val="51237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300" i="1">
                              <a:solidFill>
                                <a:srgbClr val="51237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i="1">
                              <a:solidFill>
                                <a:srgbClr val="51237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300" i="1">
                              <a:solidFill>
                                <a:srgbClr val="51237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𝑚𝑐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2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93CD83-B3AC-4173-84CD-8F7CC6B47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3" y="2514600"/>
                <a:ext cx="8835888" cy="1118383"/>
              </a:xfrm>
              <a:prstGeom prst="rect">
                <a:avLst/>
              </a:prstGeom>
              <a:blipFill>
                <a:blip r:embed="rId4"/>
                <a:stretch>
                  <a:fillRect l="-483" t="-4372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C4B3C6-6950-4AF2-BB25-63046F7839FB}"/>
                  </a:ext>
                </a:extLst>
              </p:cNvPr>
              <p:cNvSpPr txBox="1"/>
              <p:nvPr/>
            </p:nvSpPr>
            <p:spPr>
              <a:xfrm>
                <a:off x="152399" y="1600200"/>
                <a:ext cx="8912085" cy="984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fontAlgn="auto"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𝑇h𝑒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𝑢𝑛𝑐𝑒𝑟𝑡𝑎𝑖𝑛𝑙𝑦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𝑝𝑟𝑖𝑛𝑐𝑖𝑝𝑙𝑒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∆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existence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of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"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virtual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particle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allow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ed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for</m:t>
                      </m:r>
                      <m:r>
                        <a:rPr lang="en-US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time</m:t>
                      </m:r>
                      <m:r>
                        <a:rPr lang="en-US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interval</m:t>
                      </m:r>
                      <m:r>
                        <a:rPr lang="en-US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C4B3C6-6950-4AF2-BB25-63046F783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1600200"/>
                <a:ext cx="8912085" cy="9846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90800" y="2971800"/>
                <a:ext cx="6248400" cy="73424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marL="0" indent="0" algn="r" fontAlgn="auto"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𝑁𝑢</m:t>
                      </m:r>
                      <m:r>
                        <a:rPr lang="en-US" sz="2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𝑐𝑙𝑒𝑎𝑟</m:t>
                      </m:r>
                      <m:r>
                        <a:rPr lang="en-US" sz="2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𝑓𝑜𝑟𝑐𝑒</m:t>
                      </m:r>
                      <m:r>
                        <a:rPr lang="en-US" sz="2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has</m:t>
                      </m:r>
                      <m:r>
                        <a:rPr lang="en-US" sz="20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20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short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range</m:t>
                      </m:r>
                      <m:r>
                        <a:rPr lang="en-US" sz="2000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 </m:t>
                      </m:r>
                      <m:r>
                        <a:rPr lang="en-US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𝑓𝑚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−15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chemeClr val="tx2"/>
                  </a:solidFill>
                  <a:latin typeface="Cambria" panose="02040503050406030204" pitchFamily="18" charset="0"/>
                </a:endParaRPr>
              </a:p>
              <a:p>
                <a:pPr marL="0" indent="0" algn="r" fontAlgn="auto">
                  <a:spcAft>
                    <a:spcPts val="0"/>
                  </a:spcAft>
                  <a:buNone/>
                  <a:defRPr/>
                </a:pPr>
                <a:r>
                  <a:rPr lang="en-US" sz="2000" dirty="0">
                    <a:solidFill>
                      <a:schemeClr val="tx2"/>
                    </a:solidFill>
                    <a:latin typeface="Cambria" panose="02040503050406030204" pitchFamily="18" charset="0"/>
                  </a:rPr>
                  <a:t>1935 Yukawa predicted its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𝑐𝑎𝑟𝑟𝑖𝑒𝑟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≈100 </m:t>
                    </m:r>
                    <m:r>
                      <a:rPr lang="en-US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𝑀𝑒𝑉</m:t>
                    </m:r>
                    <m:r>
                      <a:rPr lang="en-US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                                      </a:t>
                </a:r>
                <a:endParaRPr lang="en-US" sz="2000" dirty="0">
                  <a:solidFill>
                    <a:schemeClr val="tx2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971800"/>
                <a:ext cx="6248400" cy="734240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ADCA0F6B-BEA9-4F18-87B0-5E26BD85ED46}"/>
              </a:ext>
            </a:extLst>
          </p:cNvPr>
          <p:cNvGrpSpPr/>
          <p:nvPr/>
        </p:nvGrpSpPr>
        <p:grpSpPr>
          <a:xfrm>
            <a:off x="3810000" y="5791200"/>
            <a:ext cx="1981200" cy="600985"/>
            <a:chOff x="3276600" y="5925902"/>
            <a:chExt cx="1981200" cy="60098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0965DB-F411-4E13-8097-BC6D1A4186A5}"/>
                </a:ext>
              </a:extLst>
            </p:cNvPr>
            <p:cNvSpPr txBox="1"/>
            <p:nvPr/>
          </p:nvSpPr>
          <p:spPr>
            <a:xfrm>
              <a:off x="3276600" y="6096000"/>
              <a:ext cx="1676400" cy="4308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Cambria" panose="02040503050406030204" pitchFamily="18" charset="0"/>
                </a:rPr>
                <a:t>relativity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4906C86-A519-4DBF-95F6-9576754966DD}"/>
                </a:ext>
              </a:extLst>
            </p:cNvPr>
            <p:cNvCxnSpPr/>
            <p:nvPr/>
          </p:nvCxnSpPr>
          <p:spPr>
            <a:xfrm flipV="1">
              <a:off x="4876800" y="5925902"/>
              <a:ext cx="381000" cy="32249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679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85800"/>
            <a:ext cx="8610600" cy="2438400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  <a:latin typeface="+mn-lt"/>
              </a:rPr>
              <a:t>The observational evidence </a:t>
            </a:r>
            <a:br>
              <a:rPr lang="en-US" sz="3600" b="1" i="1" dirty="0">
                <a:solidFill>
                  <a:srgbClr val="FFFF00"/>
                </a:solidFill>
                <a:latin typeface="+mn-lt"/>
              </a:rPr>
            </a:br>
            <a:r>
              <a:rPr lang="en-US" sz="3600" dirty="0">
                <a:solidFill>
                  <a:schemeClr val="bg1"/>
                </a:solidFill>
                <a:latin typeface="+mn-lt"/>
              </a:rPr>
              <a:t>for the equality of </a:t>
            </a:r>
            <a:br>
              <a:rPr lang="en-US" sz="3600" dirty="0">
                <a:solidFill>
                  <a:schemeClr val="bg1"/>
                </a:solidFill>
                <a:latin typeface="+mn-lt"/>
              </a:rPr>
            </a:br>
            <a:r>
              <a:rPr lang="en-US" sz="3600" dirty="0">
                <a:solidFill>
                  <a:schemeClr val="bg1"/>
                </a:solidFill>
                <a:latin typeface="+mn-lt"/>
              </a:rPr>
              <a:t>EM &amp;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grav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wave propagation speeds ? </a:t>
            </a:r>
            <a:br>
              <a:rPr lang="en-US" sz="3200" i="1" dirty="0">
                <a:solidFill>
                  <a:schemeClr val="bg1"/>
                </a:solidFill>
                <a:latin typeface="Cambria Math" panose="02040503050406030204" pitchFamily="18" charset="0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4800" y="5899150"/>
            <a:ext cx="762000" cy="365125"/>
          </a:xfrm>
        </p:spPr>
        <p:txBody>
          <a:bodyPr/>
          <a:lstStyle/>
          <a:p>
            <a:pPr>
              <a:defRPr/>
            </a:pPr>
            <a:fld id="{9C4CAB48-3AD5-4DAF-A44E-60A34AF721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05000" y="3378425"/>
                <a:ext cx="6781800" cy="203177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endParaRPr lang="en-US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𝑔𝑟𝑎𝑣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3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1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0.0000000000000007</m:t>
                          </m:r>
                        </m:e>
                      </m:mr>
                      <m:mr>
                        <m:e>
                          <m:r>
                            <a:rPr lang="en-US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−0.000000000000003</m:t>
                          </m:r>
                        </m:e>
                      </m:mr>
                    </m:m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378425"/>
                <a:ext cx="6781800" cy="2031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26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AFA776-6713-41A9-A86C-58A3B807278C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srgbClr val="045C75"/>
              </a:solidFill>
              <a:cs typeface="Arial" charset="0"/>
            </a:endParaRPr>
          </a:p>
        </p:txBody>
      </p:sp>
      <p:sp>
        <p:nvSpPr>
          <p:cNvPr id="15363" name="Title 1"/>
          <p:cNvSpPr txBox="1">
            <a:spLocks/>
          </p:cNvSpPr>
          <p:nvPr/>
        </p:nvSpPr>
        <p:spPr bwMode="auto">
          <a:xfrm>
            <a:off x="304800" y="493713"/>
            <a:ext cx="8610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Calibri" pitchFamily="34" charset="0"/>
              </a:rPr>
              <a:t>Light propagates at </a:t>
            </a:r>
            <a:r>
              <a:rPr lang="en-US" sz="4400" b="1" i="1" dirty="0">
                <a:solidFill>
                  <a:schemeClr val="tx2"/>
                </a:solidFill>
                <a:latin typeface="Calibri" pitchFamily="34" charset="0"/>
              </a:rPr>
              <a:t>a finite speed</a:t>
            </a:r>
            <a:r>
              <a:rPr lang="en-US" sz="4400" b="1" dirty="0">
                <a:solidFill>
                  <a:schemeClr val="tx2"/>
                </a:solidFill>
                <a:latin typeface="Calibri" pitchFamily="34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" y="4179332"/>
            <a:ext cx="3737728" cy="1764268"/>
            <a:chOff x="152400" y="4407933"/>
            <a:chExt cx="3737728" cy="1764268"/>
          </a:xfrm>
        </p:grpSpPr>
        <p:sp>
          <p:nvSpPr>
            <p:cNvPr id="12" name="Content Placeholder 5"/>
            <p:cNvSpPr txBox="1">
              <a:spLocks/>
            </p:cNvSpPr>
            <p:nvPr/>
          </p:nvSpPr>
          <p:spPr>
            <a:xfrm>
              <a:off x="152400" y="4407933"/>
              <a:ext cx="3737728" cy="176426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/>
            <a:lstStyle>
              <a:lvl1pPr marL="274317" indent="-274317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9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74" indent="-246885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91" indent="-246885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8708" indent="-21031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6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3026" indent="-21031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6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43" indent="-210310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21" indent="-182878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38" indent="-182878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56" indent="-182878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None/>
                <a:defRPr/>
              </a:pPr>
              <a:endParaRPr lang="en-US" dirty="0">
                <a:solidFill>
                  <a:srgbClr val="C00000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62EAFB8-5F03-4F70-9AE7-7C4BCCD02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4503855"/>
              <a:ext cx="2743200" cy="1581874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838200" y="1314510"/>
            <a:ext cx="2705028" cy="3033355"/>
            <a:chOff x="838200" y="1314510"/>
            <a:chExt cx="2705028" cy="30333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7BF7CBD-E425-4AD9-8B4F-2161AA335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314510"/>
              <a:ext cx="2705028" cy="257169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 flipH="1">
              <a:off x="838200" y="3886200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Galileo</a:t>
              </a:r>
              <a:r>
                <a:rPr lang="en-US" dirty="0"/>
                <a:t> 1564 -- 1642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B3C150D-FC9B-4D38-8F8C-71069337C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236363"/>
            <a:ext cx="4203970" cy="2878437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191001" y="4191000"/>
            <a:ext cx="4203970" cy="1295400"/>
          </a:xfrm>
          <a:prstGeom prst="rect">
            <a:avLst/>
          </a:prstGeom>
          <a:solidFill>
            <a:srgbClr val="F9AF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63500" algn="ct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dirty="0"/>
              <a:t>Galileo’s stationed himself on one hilltop, and an assistant on a distant hilltop, each armed with a lamp that could be covered and uncovered at will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962400" y="4194142"/>
            <a:ext cx="4568072" cy="1749458"/>
          </a:xfrm>
          <a:prstGeom prst="rect">
            <a:avLst/>
          </a:prstGeom>
          <a:solidFill>
            <a:srgbClr val="F9AF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63500" algn="ct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400" i="1" dirty="0">
                <a:latin typeface="Constantia" pitchFamily="18" charset="0"/>
              </a:rPr>
              <a:t>A great distance </a:t>
            </a:r>
            <a:r>
              <a:rPr lang="en-US" sz="2400" dirty="0">
                <a:latin typeface="Constantia" pitchFamily="18" charset="0"/>
              </a:rPr>
              <a:t>will be needed in order to measure </a:t>
            </a:r>
          </a:p>
          <a:p>
            <a:pPr indent="-63500" algn="ct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400" dirty="0">
                <a:latin typeface="Constantia" pitchFamily="18" charset="0"/>
              </a:rPr>
              <a:t>the propagation time</a:t>
            </a:r>
          </a:p>
          <a:p>
            <a:pPr indent="-63500" algn="ct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400" dirty="0">
                <a:latin typeface="Constantia" pitchFamily="18" charset="0"/>
              </a:rPr>
              <a:t> for light that has traveled</a:t>
            </a:r>
          </a:p>
          <a:p>
            <a:pPr indent="-63500" algn="ct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Astronomy?!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BBEAFD-C15A-41DF-B337-965629664774}"/>
              </a:ext>
            </a:extLst>
          </p:cNvPr>
          <p:cNvSpPr/>
          <p:nvPr/>
        </p:nvSpPr>
        <p:spPr>
          <a:xfrm>
            <a:off x="3578087" y="3525078"/>
            <a:ext cx="206071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4F4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Suggest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4F4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210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76200"/>
            <a:ext cx="6857999" cy="1313688"/>
          </a:xfrm>
        </p:spPr>
        <p:txBody>
          <a:bodyPr>
            <a:noAutofit/>
          </a:bodyPr>
          <a:lstStyle/>
          <a:p>
            <a:pPr algn="r"/>
            <a:r>
              <a:rPr lang="en-US" sz="4400" dirty="0">
                <a:solidFill>
                  <a:srgbClr val="FF0000"/>
                </a:solidFill>
              </a:rPr>
              <a:t>August 17, 2017 </a:t>
            </a:r>
            <a:r>
              <a:rPr lang="en-US" sz="4400" dirty="0"/>
              <a:t>LIGO &amp; Virgo detected </a:t>
            </a:r>
            <a:r>
              <a:rPr lang="en-US" sz="4400" b="1" dirty="0"/>
              <a:t>gravitational waves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CAB48-3AD5-4DAF-A44E-60A34AF721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 bwMode="auto">
              <a:xfrm>
                <a:off x="533401" y="1371600"/>
                <a:ext cx="8000999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45719" rIns="0" bIns="0" numCol="1" anchor="b" anchorCtr="0" compatLnSpc="1">
                <a:prstTxWarp prst="textNoShape">
                  <a:avLst/>
                </a:prstTxWarp>
                <a:normAutofit fontScale="82500" lnSpcReduction="20000"/>
                <a:scene3d>
                  <a:camera prst="orthographicFront"/>
                  <a:lightRig rig="freezing" dir="t">
                    <a:rot lat="0" lon="0" rev="5640000"/>
                  </a:lightRig>
                </a:scene3d>
                <a:sp3d prstMaterial="flat">
                  <a:contourClr>
                    <a:schemeClr val="tx2"/>
                  </a:contourClr>
                </a:sp3d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None/>
                  <a:defRPr sz="5000" b="0" i="0" u="none" kern="120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  <a:lvl2pPr algn="l" rtl="0" fontAlgn="base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chemeClr val="tx2"/>
                    </a:solidFill>
                    <a:latin typeface="Calibri" pitchFamily="34" charset="0"/>
                  </a:defRPr>
                </a:lvl2pPr>
                <a:lvl3pPr algn="l" rtl="0" fontAlgn="base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chemeClr val="tx2"/>
                    </a:solidFill>
                    <a:latin typeface="Calibri" pitchFamily="34" charset="0"/>
                  </a:defRPr>
                </a:lvl3pPr>
                <a:lvl4pPr algn="l" rtl="0" fontAlgn="base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chemeClr val="tx2"/>
                    </a:solidFill>
                    <a:latin typeface="Calibri" pitchFamily="34" charset="0"/>
                  </a:defRPr>
                </a:lvl4pPr>
                <a:lvl5pPr algn="l" rtl="0" fontAlgn="base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chemeClr val="tx2"/>
                    </a:solidFill>
                    <a:latin typeface="Calibri" pitchFamily="34" charset="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chemeClr val="tx2"/>
                    </a:solidFill>
                    <a:latin typeface="Calibri" pitchFamily="34" charset="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chemeClr val="tx2"/>
                    </a:solidFill>
                    <a:latin typeface="Calibri" pitchFamily="34" charset="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chemeClr val="tx2"/>
                    </a:solidFill>
                    <a:latin typeface="Calibri" pitchFamily="34" charset="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chemeClr val="tx2"/>
                    </a:solidFill>
                    <a:latin typeface="Calibri" pitchFamily="34" charset="0"/>
                  </a:defRPr>
                </a:lvl9pPr>
              </a:lstStyle>
              <a:p>
                <a:pPr algn="r"/>
                <a:r>
                  <a:rPr lang="en-US" dirty="0">
                    <a:solidFill>
                      <a:srgbClr val="FF0000"/>
                    </a:solidFill>
                  </a:rPr>
                  <a:t>1.7 sec later </a:t>
                </a:r>
                <a:r>
                  <a:rPr lang="en-US" sz="4400" dirty="0"/>
                  <a:t>Fermi-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m:rPr>
                        <m:sty m:val="p"/>
                      </m:rPr>
                      <a:rPr lang="en-US" sz="4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ray</m:t>
                    </m:r>
                  </m:oMath>
                </a14:m>
                <a:r>
                  <a:rPr lang="en-US" sz="4400" dirty="0"/>
                  <a:t>-</a:t>
                </a:r>
                <a:r>
                  <a:rPr lang="en-US" sz="4400" dirty="0" err="1"/>
                  <a:t>SpaceTelescope</a:t>
                </a:r>
                <a:r>
                  <a:rPr lang="en-US" dirty="0"/>
                  <a:t> detected </a:t>
                </a:r>
                <a:r>
                  <a:rPr lang="en-US" b="1" dirty="0"/>
                  <a:t>gamma ray burst</a:t>
                </a:r>
                <a:endParaRPr lang="en-US" dirty="0"/>
              </a:p>
              <a:p>
                <a:pPr algn="r"/>
                <a:r>
                  <a:rPr lang="en-US" sz="3700" dirty="0">
                    <a:solidFill>
                      <a:srgbClr val="FF0000"/>
                    </a:solidFill>
                  </a:rPr>
                  <a:t>… + 70 other </a:t>
                </a:r>
                <a:r>
                  <a:rPr lang="en-US" sz="3700" b="1" dirty="0"/>
                  <a:t>optical, radio wave </a:t>
                </a:r>
                <a:r>
                  <a:rPr lang="en-US" sz="3700" dirty="0">
                    <a:solidFill>
                      <a:srgbClr val="FF0000"/>
                    </a:solidFill>
                  </a:rPr>
                  <a:t>telescopes,..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1" y="1371600"/>
                <a:ext cx="8000999" cy="1447800"/>
              </a:xfrm>
              <a:prstGeom prst="rect">
                <a:avLst/>
              </a:prstGeom>
              <a:blipFill>
                <a:blip r:embed="rId2"/>
                <a:stretch>
                  <a:fillRect l="-1220" t="-13866" r="-3887" b="-163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550920" y="3581400"/>
            <a:ext cx="5135880" cy="1384995"/>
          </a:xfrm>
          <a:prstGeom prst="rect">
            <a:avLst/>
          </a:prstGeom>
          <a:solidFill>
            <a:srgbClr val="F9AFA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</a:rPr>
              <a:t>The merger of 2 neutron stars </a:t>
            </a:r>
            <a:r>
              <a:rPr lang="en-US" sz="2800" dirty="0">
                <a:latin typeface="Cambria" panose="02040503050406030204" pitchFamily="18" charset="0"/>
              </a:rPr>
              <a:t>that took place </a:t>
            </a:r>
          </a:p>
          <a:p>
            <a:pPr algn="ctr"/>
            <a:r>
              <a:rPr lang="en-US" sz="2800" dirty="0">
                <a:latin typeface="Cambria" panose="02040503050406030204" pitchFamily="18" charset="0"/>
              </a:rPr>
              <a:t>130 million years ago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5015805"/>
            <a:ext cx="4724400" cy="1384995"/>
          </a:xfrm>
          <a:prstGeom prst="rect">
            <a:avLst/>
          </a:prstGeom>
          <a:solidFill>
            <a:srgbClr val="6EDC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</a:rPr>
              <a:t>… Yet its gravitational and EM signals arrived within the predicted time interval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0" y="2819400"/>
            <a:ext cx="47244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err="1">
                <a:latin typeface="Cambria" panose="02040503050406030204" pitchFamily="18" charset="0"/>
              </a:rPr>
              <a:t>Kilonova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sym typeface="Wingdings" panose="05000000000000000000" pitchFamily="2" charset="2"/>
              </a:rPr>
              <a:t> the production of </a:t>
            </a:r>
            <a:endParaRPr lang="en-US" sz="2000" dirty="0">
              <a:latin typeface="Cambria" panose="02040503050406030204" pitchFamily="18" charset="0"/>
            </a:endParaRPr>
          </a:p>
          <a:p>
            <a:pPr algn="r"/>
            <a:r>
              <a:rPr lang="en-US" sz="2000" dirty="0">
                <a:latin typeface="Cambria" panose="02040503050406030204" pitchFamily="18" charset="0"/>
              </a:rPr>
              <a:t>precious metal elements: </a:t>
            </a:r>
            <a:r>
              <a:rPr lang="en-US" sz="2000" b="1" i="1" dirty="0">
                <a:latin typeface="Cambria" panose="02040503050406030204" pitchFamily="18" charset="0"/>
              </a:rPr>
              <a:t>Ag, Au, Pt, …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3169920" cy="2743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2895600"/>
            <a:ext cx="2179320" cy="523220"/>
          </a:xfrm>
          <a:prstGeom prst="rect">
            <a:avLst/>
          </a:prstGeom>
          <a:solidFill>
            <a:srgbClr val="F9AFA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The source:</a:t>
            </a:r>
          </a:p>
        </p:txBody>
      </p:sp>
    </p:spTree>
    <p:extLst>
      <p:ext uri="{BB962C8B-B14F-4D97-AF65-F5344CB8AC3E}">
        <p14:creationId xmlns:p14="http://schemas.microsoft.com/office/powerpoint/2010/main" val="161777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8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30" y="838200"/>
            <a:ext cx="7010400" cy="2743200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n-lt"/>
              </a:rPr>
              <a:t>Thus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not only theory, 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we have </a:t>
            </a:r>
            <a:br>
              <a:rPr lang="en-US" sz="3600" b="1" i="1" dirty="0">
                <a:solidFill>
                  <a:srgbClr val="FFFF00"/>
                </a:solidFill>
                <a:latin typeface="+mn-lt"/>
              </a:rPr>
            </a:br>
            <a:r>
              <a:rPr lang="en-US" sz="3600" b="1" i="1" dirty="0">
                <a:solidFill>
                  <a:srgbClr val="FFFF00"/>
                </a:solidFill>
                <a:latin typeface="+mn-lt"/>
              </a:rPr>
              <a:t>the observational evidence         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for the equality of </a:t>
            </a:r>
            <a:br>
              <a:rPr lang="en-US" sz="3600" dirty="0">
                <a:solidFill>
                  <a:schemeClr val="bg1"/>
                </a:solidFill>
                <a:latin typeface="+mn-lt"/>
              </a:rPr>
            </a:br>
            <a:r>
              <a:rPr lang="en-US" sz="3600" dirty="0">
                <a:solidFill>
                  <a:schemeClr val="bg1"/>
                </a:solidFill>
                <a:latin typeface="+mn-lt"/>
              </a:rPr>
              <a:t>EM &amp;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grav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wave propagation speeds </a:t>
            </a:r>
            <a:br>
              <a:rPr lang="en-US" sz="3200" i="1" dirty="0">
                <a:solidFill>
                  <a:schemeClr val="bg1"/>
                </a:solidFill>
                <a:latin typeface="Cambria Math" panose="02040503050406030204" pitchFamily="18" charset="0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4800" y="5899150"/>
            <a:ext cx="762000" cy="365125"/>
          </a:xfrm>
        </p:spPr>
        <p:txBody>
          <a:bodyPr/>
          <a:lstStyle/>
          <a:p>
            <a:pPr>
              <a:defRPr/>
            </a:pPr>
            <a:fld id="{9C4CAB48-3AD5-4DAF-A44E-60A34AF721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05000" y="3226025"/>
                <a:ext cx="6781800" cy="203177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endParaRPr lang="en-US" sz="36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𝑔𝑟𝑎𝑣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36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solidFill>
                      <a:srgbClr val="FFFF00"/>
                    </a:solidFill>
                  </a:rPr>
                  <a:t>1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6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36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0.0000000000000007</m:t>
                          </m:r>
                        </m:e>
                      </m:mr>
                      <m:mr>
                        <m:e>
                          <m:r>
                            <a:rPr lang="en-US" sz="36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−0.000000000000003</m:t>
                          </m:r>
                        </m:e>
                      </m:mr>
                    </m:m>
                  </m:oMath>
                </a14:m>
                <a:r>
                  <a:rPr lang="en-US" sz="3600" dirty="0">
                    <a:solidFill>
                      <a:srgbClr val="FFFF00"/>
                    </a:solidFill>
                  </a:rPr>
                  <a:t> </a:t>
                </a:r>
              </a:p>
              <a:p>
                <a:pPr algn="ctr"/>
                <a:endParaRPr 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226025"/>
                <a:ext cx="6781800" cy="2031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842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0EE94-2574-40B1-9891-1E70672571D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685800" y="2286000"/>
            <a:ext cx="6934200" cy="1016054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274317" indent="-27431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74" indent="-24688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91" indent="-24688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08" indent="-21031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26" indent="-21031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43" indent="-21031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21" indent="-182878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38" indent="-182878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56" indent="-182878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</a:rPr>
              <a:t>Long range forces, according to QFT, are 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transmitted by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massless particles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685800" y="1622820"/>
            <a:ext cx="8305802" cy="663180"/>
          </a:xfrm>
          <a:prstGeom prst="rect">
            <a:avLst/>
          </a:prstGeom>
          <a:solidFill>
            <a:srgbClr val="F9AFAD"/>
          </a:solidFill>
        </p:spPr>
        <p:txBody>
          <a:bodyPr/>
          <a:lstStyle>
            <a:lvl1pPr marL="274317" indent="-27431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74" indent="-24688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91" indent="-24688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08" indent="-21031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26" indent="-21031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43" indent="-21031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21" indent="-182878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38" indent="-182878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56" indent="-182878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000" dirty="0"/>
              <a:t>Gravity &amp; EM interactions are </a:t>
            </a:r>
            <a:r>
              <a:rPr lang="en-US" sz="3000" b="1" dirty="0"/>
              <a:t>long range forces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8449" y="3276600"/>
                <a:ext cx="7650481" cy="138499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>
                    <a:latin typeface="+mn-lt"/>
                  </a:rPr>
                  <a:t>Theory of r</a:t>
                </a:r>
                <a:r>
                  <a:rPr lang="en-US" sz="2800" i="1" dirty="0">
                    <a:solidFill>
                      <a:schemeClr val="tx1"/>
                    </a:solidFill>
                    <a:latin typeface="+mn-lt"/>
                  </a:rPr>
                  <a:t>elativity 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sym typeface="Wingdings" panose="05000000000000000000" pitchFamily="2" charset="2"/>
                  </a:rPr>
                  <a:t> zero mass particles 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+mn-lt"/>
                    <a:sym typeface="Wingdings" panose="05000000000000000000" pitchFamily="2" charset="2"/>
                  </a:rPr>
                  <a:t>always propagate at </a:t>
                </a:r>
                <a:r>
                  <a:rPr lang="en-US" sz="2800" b="1" dirty="0">
                    <a:solidFill>
                      <a:schemeClr val="tx1"/>
                    </a:solidFill>
                    <a:latin typeface="+mn-lt"/>
                    <a:sym typeface="Wingdings" panose="05000000000000000000" pitchFamily="2" charset="2"/>
                  </a:rPr>
                  <a:t>the </a:t>
                </a:r>
                <a:r>
                  <a:rPr lang="en-US" sz="2800" b="1" i="1" dirty="0">
                    <a:solidFill>
                      <a:schemeClr val="tx1"/>
                    </a:solidFill>
                    <a:latin typeface="+mn-lt"/>
                    <a:sym typeface="Wingdings" panose="05000000000000000000" pitchFamily="2" charset="2"/>
                  </a:rPr>
                  <a:t>Einstein speed c 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+mn-lt"/>
                    <a:sym typeface="Wingdings" panose="05000000000000000000" pitchFamily="2" charset="2"/>
                  </a:rPr>
                  <a:t>Hence</a:t>
                </a:r>
                <a:r>
                  <a:rPr lang="en-US" sz="2800" b="1" i="1" dirty="0">
                    <a:solidFill>
                      <a:schemeClr val="tx1"/>
                    </a:solidFill>
                    <a:latin typeface="+mn-lt"/>
                    <a:sym typeface="Wingdings" panose="05000000000000000000" pitchFamily="2" charset="2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</a:rPr>
                  <a:t>the equality of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+mn-lt"/>
                  </a:rPr>
                  <a:t>c</a:t>
                </a:r>
                <a:r>
                  <a:rPr lang="en-US" sz="2800" i="1" baseline="-25000" dirty="0" err="1">
                    <a:solidFill>
                      <a:schemeClr val="tx1"/>
                    </a:solidFill>
                    <a:latin typeface="+mn-lt"/>
                  </a:rPr>
                  <a:t>grav</a:t>
                </a:r>
                <a:r>
                  <a:rPr lang="en-US" sz="2800" i="1" dirty="0">
                    <a:solidFill>
                      <a:schemeClr val="tx1"/>
                    </a:solidFill>
                    <a:latin typeface="+mn-lt"/>
                  </a:rPr>
                  <a:t>= </a:t>
                </a:r>
                <a:r>
                  <a:rPr lang="en-US" sz="2400" i="1" dirty="0">
                    <a:solidFill>
                      <a:schemeClr val="tx1"/>
                    </a:solidFill>
                    <a:latin typeface="+mn-lt"/>
                  </a:rPr>
                  <a:t>c</a:t>
                </a:r>
                <a14:m>
                  <m:oMath xmlns:m="http://schemas.openxmlformats.org/officeDocument/2006/math">
                    <m:r>
                      <a:rPr lang="en-US" sz="24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800" b="1" i="1" dirty="0">
                    <a:solidFill>
                      <a:schemeClr val="tx1"/>
                    </a:solidFill>
                    <a:latin typeface="+mn-lt"/>
                    <a:sym typeface="Wingdings" panose="05000000000000000000" pitchFamily="2" charset="2"/>
                  </a:rPr>
                  <a:t> </a:t>
                </a:r>
                <a:r>
                  <a:rPr lang="en-US" sz="2800" i="1" dirty="0">
                    <a:solidFill>
                      <a:schemeClr val="tx1"/>
                    </a:solidFill>
                    <a:latin typeface="+mn-lt"/>
                    <a:sym typeface="Wingdings" panose="05000000000000000000" pitchFamily="2" charset="2"/>
                  </a:rPr>
                  <a:t>= </a:t>
                </a:r>
                <a:r>
                  <a:rPr lang="en-US" sz="2400" i="1" dirty="0">
                    <a:solidFill>
                      <a:schemeClr val="tx1"/>
                    </a:solidFill>
                    <a:latin typeface="+mn-lt"/>
                    <a:sym typeface="Wingdings" panose="05000000000000000000" pitchFamily="2" charset="2"/>
                  </a:rPr>
                  <a:t>c</a:t>
                </a:r>
                <a:r>
                  <a:rPr lang="en-US" sz="2800" b="1" i="1" dirty="0">
                    <a:solidFill>
                      <a:schemeClr val="tx1"/>
                    </a:solidFill>
                    <a:latin typeface="+mn-lt"/>
                    <a:sym typeface="Wingdings" panose="05000000000000000000" pitchFamily="2" charset="2"/>
                  </a:rPr>
                  <a:t> 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49" y="3276600"/>
                <a:ext cx="7650481" cy="1384995"/>
              </a:xfrm>
              <a:prstGeom prst="rect">
                <a:avLst/>
              </a:prstGeom>
              <a:blipFill>
                <a:blip r:embed="rId2"/>
                <a:stretch>
                  <a:fillRect t="-5727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8449" y="4648200"/>
                <a:ext cx="7650481" cy="954107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+mn-lt"/>
                  </a:rPr>
                  <a:t>Not only theory, we also have                                               </a:t>
                </a:r>
                <a:r>
                  <a:rPr lang="en-US" sz="2800" b="1" dirty="0">
                    <a:solidFill>
                      <a:schemeClr val="bg1"/>
                    </a:solidFill>
                    <a:latin typeface="+mn-lt"/>
                  </a:rPr>
                  <a:t>strong observational evidence </a:t>
                </a:r>
                <a:r>
                  <a:rPr lang="en-US" sz="2800" dirty="0">
                    <a:solidFill>
                      <a:schemeClr val="bg1"/>
                    </a:solidFill>
                    <a:latin typeface="+mn-lt"/>
                  </a:rPr>
                  <a:t>for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+mn-lt"/>
                  </a:rPr>
                  <a:t>c</a:t>
                </a:r>
                <a:r>
                  <a:rPr lang="en-US" sz="2800" i="1" baseline="-25000" dirty="0" err="1">
                    <a:solidFill>
                      <a:schemeClr val="bg1"/>
                    </a:solidFill>
                    <a:latin typeface="+mn-lt"/>
                  </a:rPr>
                  <a:t>grav</a:t>
                </a:r>
                <a:r>
                  <a:rPr lang="en-US" sz="2400" i="1" dirty="0">
                    <a:solidFill>
                      <a:schemeClr val="bg1"/>
                    </a:solidFill>
                  </a:rPr>
                  <a:t>= c</a:t>
                </a:r>
                <a14:m>
                  <m:oMath xmlns:m="http://schemas.openxmlformats.org/officeDocument/2006/math">
                    <m:r>
                      <a:rPr lang="en-US" sz="2400" i="1" baseline="-250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400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49" y="4648200"/>
                <a:ext cx="7650481" cy="954107"/>
              </a:xfrm>
              <a:prstGeom prst="rect">
                <a:avLst/>
              </a:prstGeom>
              <a:blipFill>
                <a:blip r:embed="rId3"/>
                <a:stretch>
                  <a:fillRect t="-6410" r="-36255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81263E31-7BF1-4FAF-81B4-B144C812D29E}"/>
              </a:ext>
            </a:extLst>
          </p:cNvPr>
          <p:cNvGrpSpPr/>
          <p:nvPr/>
        </p:nvGrpSpPr>
        <p:grpSpPr>
          <a:xfrm>
            <a:off x="609600" y="0"/>
            <a:ext cx="3429000" cy="814769"/>
            <a:chOff x="609600" y="0"/>
            <a:chExt cx="3429000" cy="814769"/>
          </a:xfrm>
        </p:grpSpPr>
        <p:sp>
          <p:nvSpPr>
            <p:cNvPr id="3" name="Wave 2">
              <a:extLst>
                <a:ext uri="{FF2B5EF4-FFF2-40B4-BE49-F238E27FC236}">
                  <a16:creationId xmlns:a16="http://schemas.microsoft.com/office/drawing/2014/main" id="{285B0C44-9569-4150-87DC-909EE66EE249}"/>
                </a:ext>
              </a:extLst>
            </p:cNvPr>
            <p:cNvSpPr/>
            <p:nvPr/>
          </p:nvSpPr>
          <p:spPr>
            <a:xfrm>
              <a:off x="609600" y="0"/>
              <a:ext cx="3429000" cy="814769"/>
            </a:xfrm>
            <a:prstGeom prst="wave">
              <a:avLst>
                <a:gd name="adj1" fmla="val 12500"/>
                <a:gd name="adj2" fmla="val 270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DAAAEE-2264-4462-9542-89D668B9F701}"/>
                </a:ext>
              </a:extLst>
            </p:cNvPr>
            <p:cNvSpPr txBox="1"/>
            <p:nvPr/>
          </p:nvSpPr>
          <p:spPr>
            <a:xfrm flipH="1">
              <a:off x="960119" y="109572"/>
              <a:ext cx="28041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To reiterate:</a:t>
              </a:r>
            </a:p>
          </p:txBody>
        </p:sp>
      </p:grpSp>
      <p:sp>
        <p:nvSpPr>
          <p:cNvPr id="10" name="Subtitle 4">
            <a:extLst>
              <a:ext uri="{FF2B5EF4-FFF2-40B4-BE49-F238E27FC236}">
                <a16:creationId xmlns:a16="http://schemas.microsoft.com/office/drawing/2014/main" id="{1BD18794-F028-408C-947F-8E98D740B663}"/>
              </a:ext>
            </a:extLst>
          </p:cNvPr>
          <p:cNvSpPr txBox="1">
            <a:spLocks/>
          </p:cNvSpPr>
          <p:nvPr/>
        </p:nvSpPr>
        <p:spPr>
          <a:xfrm>
            <a:off x="685800" y="610613"/>
            <a:ext cx="6934200" cy="9414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274317" indent="-27431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74" indent="-24688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91" indent="-24688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08" indent="-21031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26" indent="-21031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43" indent="-21031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21" indent="-182878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38" indent="-182878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56" indent="-182878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000" dirty="0"/>
              <a:t>Why do </a:t>
            </a:r>
            <a:r>
              <a:rPr lang="en-US" sz="3000" i="1" dirty="0"/>
              <a:t>gravitational waves </a:t>
            </a:r>
            <a:r>
              <a:rPr lang="en-US" sz="3000" dirty="0"/>
              <a:t>propagate at </a:t>
            </a:r>
            <a:r>
              <a:rPr lang="en-US" sz="3000" b="1" dirty="0"/>
              <a:t>the same speed </a:t>
            </a:r>
            <a:r>
              <a:rPr lang="en-US" sz="3000" dirty="0"/>
              <a:t>as </a:t>
            </a:r>
            <a:r>
              <a:rPr lang="en-US" sz="3000" i="1" dirty="0"/>
              <a:t>light</a:t>
            </a:r>
            <a:r>
              <a:rPr lang="en-US" sz="3000" dirty="0"/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874833-83A8-461D-BAE8-E6DC617ED40C}"/>
              </a:ext>
            </a:extLst>
          </p:cNvPr>
          <p:cNvGrpSpPr/>
          <p:nvPr/>
        </p:nvGrpSpPr>
        <p:grpSpPr>
          <a:xfrm>
            <a:off x="76200" y="533400"/>
            <a:ext cx="533400" cy="738426"/>
            <a:chOff x="152400" y="725556"/>
            <a:chExt cx="533400" cy="73842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DF7946E-D236-4F95-BBB1-BAED9057246E}"/>
                </a:ext>
              </a:extLst>
            </p:cNvPr>
            <p:cNvSpPr/>
            <p:nvPr/>
          </p:nvSpPr>
          <p:spPr>
            <a:xfrm>
              <a:off x="152400" y="838200"/>
              <a:ext cx="533400" cy="6257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lang="en-U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4F4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613C8F-F79B-4DBF-8303-1ED093EE9580}"/>
                </a:ext>
              </a:extLst>
            </p:cNvPr>
            <p:cNvSpPr txBox="1"/>
            <p:nvPr/>
          </p:nvSpPr>
          <p:spPr>
            <a:xfrm>
              <a:off x="152400" y="725556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AR JULIAN" panose="02000000000000000000" pitchFamily="2" charset="0"/>
                </a:rPr>
                <a:t>Q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72F12C-21D9-45E6-8CDC-C5690E0FF2E1}"/>
              </a:ext>
            </a:extLst>
          </p:cNvPr>
          <p:cNvGrpSpPr/>
          <p:nvPr/>
        </p:nvGrpSpPr>
        <p:grpSpPr>
          <a:xfrm>
            <a:off x="76200" y="1472387"/>
            <a:ext cx="533400" cy="738426"/>
            <a:chOff x="152400" y="725556"/>
            <a:chExt cx="533400" cy="73842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23C5DE8-C953-4217-96ED-EBCFA288C337}"/>
                </a:ext>
              </a:extLst>
            </p:cNvPr>
            <p:cNvSpPr/>
            <p:nvPr/>
          </p:nvSpPr>
          <p:spPr>
            <a:xfrm>
              <a:off x="152400" y="838200"/>
              <a:ext cx="533400" cy="6257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lang="en-U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4F4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3179F7-FE92-49C4-9027-F4C1126103C0}"/>
                </a:ext>
              </a:extLst>
            </p:cNvPr>
            <p:cNvSpPr txBox="1"/>
            <p:nvPr/>
          </p:nvSpPr>
          <p:spPr>
            <a:xfrm>
              <a:off x="152400" y="725556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AR JULIAN" panose="02000000000000000000" pitchFamily="2" charset="0"/>
                </a:rPr>
                <a:t>A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3DF6905-74AB-92CA-C3AB-71BE80938B47}"/>
              </a:ext>
            </a:extLst>
          </p:cNvPr>
          <p:cNvSpPr txBox="1"/>
          <p:nvPr/>
        </p:nvSpPr>
        <p:spPr>
          <a:xfrm>
            <a:off x="685800" y="5599093"/>
            <a:ext cx="7650481" cy="89255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</a:rPr>
              <a:t>Fundamentally,</a:t>
            </a:r>
            <a:r>
              <a:rPr lang="en-US" sz="2400" i="1" dirty="0">
                <a:solidFill>
                  <a:schemeClr val="bg1"/>
                </a:solidFill>
              </a:rPr>
              <a:t> c </a:t>
            </a:r>
            <a:r>
              <a:rPr lang="en-US" sz="2400" dirty="0">
                <a:solidFill>
                  <a:schemeClr val="bg1"/>
                </a:solidFill>
              </a:rPr>
              <a:t>is</a:t>
            </a:r>
            <a:r>
              <a:rPr lang="en-US" sz="2400" i="1" dirty="0">
                <a:solidFill>
                  <a:schemeClr val="bg1"/>
                </a:solidFill>
              </a:rPr>
              <a:t> the conversion factor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</a:rPr>
              <a:t>btn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b="1" i="1" dirty="0">
                <a:solidFill>
                  <a:schemeClr val="bg1"/>
                </a:solidFill>
              </a:rPr>
              <a:t>space </a:t>
            </a:r>
            <a:r>
              <a:rPr lang="en-US" sz="2400" i="1" dirty="0">
                <a:solidFill>
                  <a:schemeClr val="bg1"/>
                </a:solidFill>
              </a:rPr>
              <a:t>and</a:t>
            </a:r>
            <a:r>
              <a:rPr lang="en-US" sz="2400" b="1" i="1" dirty="0">
                <a:solidFill>
                  <a:schemeClr val="bg1"/>
                </a:solidFill>
              </a:rPr>
              <a:t> time</a:t>
            </a:r>
            <a:r>
              <a:rPr lang="en-US" sz="2400" i="1" dirty="0">
                <a:solidFill>
                  <a:schemeClr val="bg1"/>
                </a:solidFill>
              </a:rPr>
              <a:t>; a key element of 4D spacetime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4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0EE94-2574-40B1-9891-1E70672571D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E94FFF-7B1A-4AD7-9442-914D677BE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447800"/>
            <a:ext cx="279449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5323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AFA776-6713-41A9-A86C-58A3B807278C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srgbClr val="045C75"/>
              </a:solidFill>
              <a:cs typeface="Arial" charset="0"/>
            </a:endParaRPr>
          </a:p>
        </p:txBody>
      </p:sp>
      <p:sp>
        <p:nvSpPr>
          <p:cNvPr id="15363" name="Title 1"/>
          <p:cNvSpPr txBox="1">
            <a:spLocks/>
          </p:cNvSpPr>
          <p:nvPr/>
        </p:nvSpPr>
        <p:spPr bwMode="auto">
          <a:xfrm>
            <a:off x="-1557" y="818415"/>
            <a:ext cx="9145557" cy="67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1" i="1" dirty="0">
                <a:solidFill>
                  <a:schemeClr val="tx2"/>
                </a:solidFill>
                <a:latin typeface="Calibri" pitchFamily="34" charset="0"/>
              </a:rPr>
              <a:t>Ole Roemer</a:t>
            </a:r>
            <a:r>
              <a:rPr lang="en-US" sz="4000" b="1" dirty="0">
                <a:solidFill>
                  <a:schemeClr val="tx2"/>
                </a:solidFill>
                <a:latin typeface="Calibri" pitchFamily="34" charset="0"/>
              </a:rPr>
              <a:t>, the first person to measure </a:t>
            </a:r>
            <a:r>
              <a:rPr lang="en-US" sz="4000" b="1" i="1" dirty="0">
                <a:solidFill>
                  <a:schemeClr val="tx2"/>
                </a:solidFill>
                <a:latin typeface="Calibri" pitchFamily="34" charset="0"/>
              </a:rPr>
              <a:t>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02176C-1ECA-4A8D-A268-2AEDA8EAF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962"/>
            <a:ext cx="2630557" cy="263055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CE5CB9D-63BE-4180-94CC-7A2899C75E41}"/>
              </a:ext>
            </a:extLst>
          </p:cNvPr>
          <p:cNvSpPr txBox="1">
            <a:spLocks/>
          </p:cNvSpPr>
          <p:nvPr/>
        </p:nvSpPr>
        <p:spPr bwMode="auto">
          <a:xfrm>
            <a:off x="2630807" y="1454519"/>
            <a:ext cx="3599471" cy="2681657"/>
          </a:xfrm>
          <a:prstGeom prst="rect">
            <a:avLst/>
          </a:prstGeom>
          <a:solidFill>
            <a:srgbClr val="F9AF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100" dirty="0">
                <a:latin typeface="Constantia" pitchFamily="18" charset="0"/>
              </a:rPr>
              <a:t>In late 17 century,                 the Danish astronomer compiled   </a:t>
            </a:r>
            <a:r>
              <a:rPr lang="en-US" dirty="0">
                <a:latin typeface="Constantia" pitchFamily="18" charset="0"/>
              </a:rPr>
              <a:t>@ Paris Observatory</a:t>
            </a:r>
            <a:r>
              <a:rPr lang="en-US" sz="2100" dirty="0">
                <a:latin typeface="Constantia" pitchFamily="18" charset="0"/>
              </a:rPr>
              <a:t> extensive observation of </a:t>
            </a:r>
            <a:r>
              <a:rPr lang="en-US" sz="2100" b="1" dirty="0">
                <a:latin typeface="Constantia" pitchFamily="18" charset="0"/>
              </a:rPr>
              <a:t>orbit of </a:t>
            </a:r>
            <a:r>
              <a:rPr lang="en-US" sz="2100" b="1" i="1" dirty="0">
                <a:latin typeface="Constantia" pitchFamily="18" charset="0"/>
              </a:rPr>
              <a:t>Io</a:t>
            </a:r>
            <a:r>
              <a:rPr lang="en-US" sz="2100" dirty="0">
                <a:latin typeface="Constantia" pitchFamily="18" charset="0"/>
              </a:rPr>
              <a:t>, </a:t>
            </a:r>
            <a:r>
              <a:rPr lang="en-US" sz="2100" i="1" dirty="0">
                <a:latin typeface="Constantia" pitchFamily="18" charset="0"/>
              </a:rPr>
              <a:t>Jupiter’s </a:t>
            </a:r>
            <a:r>
              <a:rPr lang="en-US" sz="2100" dirty="0">
                <a:latin typeface="Constantia" pitchFamily="18" charset="0"/>
              </a:rPr>
              <a:t> innermost satellite</a:t>
            </a:r>
            <a:r>
              <a:rPr lang="en-US" sz="2100" i="1" dirty="0">
                <a:latin typeface="Constantia" pitchFamily="18" charset="0"/>
              </a:rPr>
              <a:t>, </a:t>
            </a:r>
            <a:r>
              <a:rPr lang="en-US" sz="2100" dirty="0">
                <a:latin typeface="Constantia" pitchFamily="18" charset="0"/>
              </a:rPr>
              <a:t>which</a:t>
            </a:r>
            <a:r>
              <a:rPr lang="en-US" sz="2000" dirty="0">
                <a:latin typeface="Constantia" panose="02030602050306030303" pitchFamily="18" charset="0"/>
              </a:rPr>
              <a:t> is eclipsed by Jupiter once every orbit  (1.769 Earth-days). </a:t>
            </a:r>
            <a:endParaRPr lang="en-US" sz="2100" i="1" dirty="0">
              <a:latin typeface="Constantia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5DFD7-A064-4E21-B397-D29B8A757E23}"/>
              </a:ext>
            </a:extLst>
          </p:cNvPr>
          <p:cNvSpPr txBox="1"/>
          <p:nvPr/>
        </p:nvSpPr>
        <p:spPr>
          <a:xfrm>
            <a:off x="6096000" y="4045319"/>
            <a:ext cx="3004494" cy="193899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tantia" panose="02030602050306030303" pitchFamily="18" charset="0"/>
              </a:rPr>
              <a:t>They became steadily </a:t>
            </a:r>
            <a:r>
              <a:rPr lang="en-US" sz="2000" i="1" dirty="0">
                <a:latin typeface="Constantia" panose="02030602050306030303" pitchFamily="18" charset="0"/>
              </a:rPr>
              <a:t>shorter</a:t>
            </a:r>
            <a:r>
              <a:rPr lang="en-US" sz="2000" dirty="0">
                <a:latin typeface="Constantia" panose="02030602050306030303" pitchFamily="18" charset="0"/>
              </a:rPr>
              <a:t> as the Earth moved </a:t>
            </a:r>
            <a:r>
              <a:rPr lang="en-US" sz="2000" i="1" dirty="0">
                <a:latin typeface="Constantia" panose="02030602050306030303" pitchFamily="18" charset="0"/>
              </a:rPr>
              <a:t>toward</a:t>
            </a:r>
            <a:r>
              <a:rPr lang="en-US" sz="2000" dirty="0">
                <a:latin typeface="Constantia" panose="02030602050306030303" pitchFamily="18" charset="0"/>
              </a:rPr>
              <a:t> Jupiter and became steadily </a:t>
            </a:r>
            <a:r>
              <a:rPr lang="en-US" sz="2000" i="1" dirty="0">
                <a:latin typeface="Constantia" panose="02030602050306030303" pitchFamily="18" charset="0"/>
              </a:rPr>
              <a:t>longer</a:t>
            </a:r>
            <a:r>
              <a:rPr lang="en-US" sz="2000" dirty="0">
                <a:latin typeface="Constantia" panose="02030602050306030303" pitchFamily="18" charset="0"/>
              </a:rPr>
              <a:t> as the Earth moved </a:t>
            </a:r>
            <a:r>
              <a:rPr lang="en-US" sz="2000" i="1" dirty="0">
                <a:latin typeface="Constantia" panose="02030602050306030303" pitchFamily="18" charset="0"/>
              </a:rPr>
              <a:t>away</a:t>
            </a:r>
            <a:r>
              <a:rPr lang="en-US" sz="2000" dirty="0">
                <a:latin typeface="Constantia" panose="02030602050306030303" pitchFamily="18" charset="0"/>
              </a:rPr>
              <a:t> from Jupiter</a:t>
            </a:r>
            <a:endParaRPr lang="en-US" sz="200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E3905DC-6588-4A83-ADA5-CDCDB42FF0E5}"/>
              </a:ext>
            </a:extLst>
          </p:cNvPr>
          <p:cNvSpPr txBox="1">
            <a:spLocks/>
          </p:cNvSpPr>
          <p:nvPr/>
        </p:nvSpPr>
        <p:spPr bwMode="auto">
          <a:xfrm>
            <a:off x="0" y="4121519"/>
            <a:ext cx="6165573" cy="189828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200" dirty="0">
                <a:latin typeface="Constantia" panose="02030602050306030303" pitchFamily="18" charset="0"/>
              </a:rPr>
              <a:t>By timing these eclipses over several years,  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originally an attempt</a:t>
            </a:r>
            <a:r>
              <a:rPr lang="en-US" sz="20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600" dirty="0">
                <a:solidFill>
                  <a:schemeClr val="tx2"/>
                </a:solidFill>
              </a:rPr>
              <a:t> establish a sort of “clock-in-the-sky”,</a:t>
            </a:r>
            <a:r>
              <a:rPr lang="en-US" sz="20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200" u="sng" dirty="0">
                <a:latin typeface="Constantia" panose="02030602050306030303" pitchFamily="18" charset="0"/>
              </a:rPr>
              <a:t>something peculiar was observed</a:t>
            </a:r>
            <a:r>
              <a:rPr lang="en-US" sz="2000" dirty="0">
                <a:latin typeface="Constantia" panose="02030602050306030303" pitchFamily="18" charset="0"/>
              </a:rPr>
              <a:t>:</a:t>
            </a:r>
            <a:r>
              <a:rPr lang="en-US" sz="2200" dirty="0">
                <a:latin typeface="Constantia" panose="02030602050306030303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200" i="1" dirty="0">
                <a:latin typeface="Constantia" panose="02030602050306030303" pitchFamily="18" charset="0"/>
              </a:rPr>
              <a:t>The time intervals between successive eclipses varied with the Earth’s season! </a:t>
            </a:r>
            <a:endParaRPr lang="en-US" sz="20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AFA776-6713-41A9-A86C-58A3B807278C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>
              <a:solidFill>
                <a:srgbClr val="045C75"/>
              </a:solidFill>
              <a:cs typeface="Arial" charset="0"/>
            </a:endParaRPr>
          </a:p>
        </p:txBody>
      </p:sp>
      <p:sp>
        <p:nvSpPr>
          <p:cNvPr id="15363" name="Title 1"/>
          <p:cNvSpPr txBox="1">
            <a:spLocks/>
          </p:cNvSpPr>
          <p:nvPr/>
        </p:nvSpPr>
        <p:spPr bwMode="auto">
          <a:xfrm>
            <a:off x="-1557" y="618946"/>
            <a:ext cx="9145557" cy="67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1" i="1" dirty="0">
                <a:solidFill>
                  <a:schemeClr val="tx2"/>
                </a:solidFill>
                <a:latin typeface="Calibri" pitchFamily="34" charset="0"/>
              </a:rPr>
              <a:t>Ole Roemer</a:t>
            </a:r>
            <a:r>
              <a:rPr lang="en-US" sz="4000" b="1" dirty="0">
                <a:solidFill>
                  <a:schemeClr val="tx2"/>
                </a:solidFill>
                <a:latin typeface="Calibri" pitchFamily="34" charset="0"/>
              </a:rPr>
              <a:t>, the first person to measure </a:t>
            </a:r>
            <a:r>
              <a:rPr lang="en-US" sz="4000" b="1" i="1" dirty="0">
                <a:solidFill>
                  <a:schemeClr val="tx2"/>
                </a:solidFill>
                <a:latin typeface="Calibri" pitchFamily="34" charset="0"/>
              </a:rPr>
              <a:t>c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38A494-2FFD-A75B-A291-1923DBBB7545}"/>
              </a:ext>
            </a:extLst>
          </p:cNvPr>
          <p:cNvGrpSpPr/>
          <p:nvPr/>
        </p:nvGrpSpPr>
        <p:grpSpPr>
          <a:xfrm>
            <a:off x="-76200" y="1331250"/>
            <a:ext cx="4170343" cy="5383657"/>
            <a:chOff x="-76200" y="1331250"/>
            <a:chExt cx="4170343" cy="538365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94CB00-B19E-4176-9066-F6D10C5261B9}"/>
                </a:ext>
              </a:extLst>
            </p:cNvPr>
            <p:cNvSpPr/>
            <p:nvPr/>
          </p:nvSpPr>
          <p:spPr>
            <a:xfrm>
              <a:off x="2920327" y="1331250"/>
              <a:ext cx="917700" cy="7240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4FCCCC8-192B-407C-AAE3-0077DB36B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3657600"/>
              <a:ext cx="4170343" cy="305730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5F53DD-A2C0-4E6F-B748-62C16192CE94}"/>
                </a:ext>
              </a:extLst>
            </p:cNvPr>
            <p:cNvSpPr txBox="1"/>
            <p:nvPr/>
          </p:nvSpPr>
          <p:spPr>
            <a:xfrm>
              <a:off x="1762729" y="3886577"/>
              <a:ext cx="1132871" cy="92333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Orbits of Jupiter &amp; Earth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-53909" y="6040775"/>
                  <a:ext cx="3025709" cy="36933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 Jupiter year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dirty="0"/>
                    <a:t>12 Earth </a:t>
                  </a:r>
                  <a:r>
                    <a:rPr lang="en-US" dirty="0" err="1"/>
                    <a:t>yr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3909" y="6040775"/>
                  <a:ext cx="3025709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610"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55DFD7-A064-4E21-B397-D29B8A757E23}"/>
                </a:ext>
              </a:extLst>
            </p:cNvPr>
            <p:cNvSpPr txBox="1"/>
            <p:nvPr/>
          </p:nvSpPr>
          <p:spPr>
            <a:xfrm>
              <a:off x="0" y="1334631"/>
              <a:ext cx="3004494" cy="2246769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nstantia" panose="02030602050306030303" pitchFamily="18" charset="0"/>
                </a:rPr>
                <a:t>The eclipse periods became steadily </a:t>
              </a:r>
              <a:r>
                <a:rPr lang="en-US" sz="2000" i="1" dirty="0">
                  <a:latin typeface="Constantia" panose="02030602050306030303" pitchFamily="18" charset="0"/>
                </a:rPr>
                <a:t>shorter</a:t>
              </a:r>
              <a:r>
                <a:rPr lang="en-US" sz="2000" dirty="0">
                  <a:latin typeface="Constantia" panose="02030602050306030303" pitchFamily="18" charset="0"/>
                </a:rPr>
                <a:t> as the Earth moved </a:t>
              </a:r>
              <a:r>
                <a:rPr lang="en-US" sz="2000" i="1" dirty="0">
                  <a:latin typeface="Constantia" panose="02030602050306030303" pitchFamily="18" charset="0"/>
                </a:rPr>
                <a:t>toward</a:t>
              </a:r>
              <a:r>
                <a:rPr lang="en-US" sz="2000" dirty="0">
                  <a:latin typeface="Constantia" panose="02030602050306030303" pitchFamily="18" charset="0"/>
                </a:rPr>
                <a:t> Jupiter and became steadily </a:t>
              </a:r>
              <a:r>
                <a:rPr lang="en-US" sz="2000" i="1" dirty="0">
                  <a:latin typeface="Constantia" panose="02030602050306030303" pitchFamily="18" charset="0"/>
                </a:rPr>
                <a:t>longer</a:t>
              </a:r>
              <a:r>
                <a:rPr lang="en-US" sz="2000" dirty="0">
                  <a:latin typeface="Constantia" panose="02030602050306030303" pitchFamily="18" charset="0"/>
                </a:rPr>
                <a:t> as the Earth moved </a:t>
              </a:r>
              <a:r>
                <a:rPr lang="en-US" sz="2000" i="1" dirty="0">
                  <a:latin typeface="Constantia" panose="02030602050306030303" pitchFamily="18" charset="0"/>
                </a:rPr>
                <a:t>away</a:t>
              </a:r>
              <a:r>
                <a:rPr lang="en-US" sz="2000" dirty="0">
                  <a:latin typeface="Constantia" panose="02030602050306030303" pitchFamily="18" charset="0"/>
                </a:rPr>
                <a:t> from Jupiter</a:t>
              </a:r>
              <a:endParaRPr lang="en-US" sz="20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8ED0B1-55EF-33D9-3C16-AB7FB308EB47}"/>
                </a:ext>
              </a:extLst>
            </p:cNvPr>
            <p:cNvSpPr txBox="1"/>
            <p:nvPr/>
          </p:nvSpPr>
          <p:spPr>
            <a:xfrm>
              <a:off x="2895600" y="3836920"/>
              <a:ext cx="111413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E014B2-47F9-B441-0AAB-EF7DFF8815BC}"/>
              </a:ext>
            </a:extLst>
          </p:cNvPr>
          <p:cNvGrpSpPr/>
          <p:nvPr/>
        </p:nvGrpSpPr>
        <p:grpSpPr>
          <a:xfrm>
            <a:off x="3048000" y="1331250"/>
            <a:ext cx="6198704" cy="4688550"/>
            <a:chOff x="2971800" y="1712250"/>
            <a:chExt cx="6198704" cy="46885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ontent Placeholder 2">
                  <a:extLst>
                    <a:ext uri="{FF2B5EF4-FFF2-40B4-BE49-F238E27FC236}">
                      <a16:creationId xmlns:a16="http://schemas.microsoft.com/office/drawing/2014/main" id="{0E593714-C731-661D-FDE6-FF282F2CA9F8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2971800" y="1712250"/>
                  <a:ext cx="6198704" cy="33528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</a:pPr>
                  <a:r>
                    <a:rPr lang="en-US" sz="2200" b="1" dirty="0">
                      <a:latin typeface="Constantia" pitchFamily="18" charset="0"/>
                    </a:rPr>
                    <a:t>Roemer:</a:t>
                  </a:r>
                  <a:r>
                    <a:rPr lang="en-US" sz="2200" dirty="0">
                      <a:latin typeface="Constantia" pitchFamily="18" charset="0"/>
                    </a:rPr>
                    <a:t>  The changing intervals are due to the </a:t>
                  </a:r>
                  <a:r>
                    <a:rPr lang="en-US" sz="2200" i="1" u="sng" dirty="0">
                      <a:latin typeface="Constantia" pitchFamily="18" charset="0"/>
                    </a:rPr>
                    <a:t>changing position of the Earth </a:t>
                  </a:r>
                  <a:r>
                    <a:rPr lang="en-US" sz="2200" dirty="0">
                      <a:latin typeface="Constantia" pitchFamily="18" charset="0"/>
                    </a:rPr>
                    <a:t>&amp; due to </a:t>
                  </a:r>
                  <a:r>
                    <a:rPr lang="en-US" sz="2200" i="1" u="sng" dirty="0">
                      <a:latin typeface="Constantia" pitchFamily="18" charset="0"/>
                    </a:rPr>
                    <a:t>a finite c</a:t>
                  </a:r>
                  <a:r>
                    <a:rPr lang="en-US" sz="2200" dirty="0">
                      <a:latin typeface="Constantia" pitchFamily="18" charset="0"/>
                    </a:rPr>
                    <a:t>. </a:t>
                  </a:r>
                </a:p>
                <a:p>
                  <a: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</a:pPr>
                  <a:r>
                    <a:rPr lang="en-US" sz="2200" b="1" i="1" dirty="0">
                      <a:latin typeface="Constantia" pitchFamily="18" charset="0"/>
                    </a:rPr>
                    <a:t>            c</a:t>
                  </a:r>
                  <a:r>
                    <a:rPr lang="en-US" sz="2200" i="1" dirty="0">
                      <a:latin typeface="Constantia" pitchFamily="18" charset="0"/>
                    </a:rPr>
                    <a:t> </a:t>
                  </a:r>
                  <a:r>
                    <a:rPr lang="en-US" sz="2200" b="1" i="1" dirty="0">
                      <a:latin typeface="Constantia" pitchFamily="18" charset="0"/>
                    </a:rPr>
                    <a:t>can be deduced</a:t>
                  </a:r>
                  <a:r>
                    <a:rPr lang="en-US" sz="2200" dirty="0">
                      <a:latin typeface="Constantia" pitchFamily="18" charset="0"/>
                    </a:rPr>
                    <a:t>:</a:t>
                  </a:r>
                </a:p>
                <a:p>
                  <a: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</a:pPr>
                  <a:endParaRPr lang="en-US" sz="2200" dirty="0">
                    <a:latin typeface="Constantia" pitchFamily="18" charset="0"/>
                  </a:endParaRPr>
                </a:p>
                <a:p>
                  <a: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</a:pPr>
                  <a:endParaRPr lang="en-US" sz="2200" dirty="0">
                    <a:latin typeface="Constantia" pitchFamily="18" charset="0"/>
                  </a:endParaRPr>
                </a:p>
                <a:p>
                  <a:pPr algn="ctr"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</a:pPr>
                  <a:r>
                    <a:rPr lang="en-US" sz="2200" dirty="0">
                      <a:latin typeface="Constantia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sz="2200" dirty="0">
                      <a:solidFill>
                        <a:srgbClr val="C00000"/>
                      </a:solidFill>
                      <a:latin typeface="Constantia" pitchFamily="18" charset="0"/>
                    </a:rPr>
                    <a:t> </a:t>
                  </a:r>
                  <a:r>
                    <a:rPr lang="en-US" sz="2200" dirty="0">
                      <a:latin typeface="Constantia" pitchFamily="18" charset="0"/>
                    </a:rPr>
                    <a:t>= the time difference between the </a:t>
                  </a:r>
                  <a:r>
                    <a:rPr lang="en-US" sz="2200" i="1" dirty="0">
                      <a:latin typeface="Constantia" pitchFamily="18" charset="0"/>
                    </a:rPr>
                    <a:t>longest</a:t>
                  </a:r>
                  <a:r>
                    <a:rPr lang="en-US" sz="2200" dirty="0">
                      <a:latin typeface="Constantia" pitchFamily="18" charset="0"/>
                    </a:rPr>
                    <a:t> observed interval and the </a:t>
                  </a:r>
                  <a:r>
                    <a:rPr lang="en-US" sz="2200" i="1" dirty="0">
                      <a:latin typeface="Constantia" pitchFamily="18" charset="0"/>
                    </a:rPr>
                    <a:t>shortest</a:t>
                  </a:r>
                  <a:r>
                    <a:rPr lang="en-US" sz="2200" dirty="0">
                      <a:latin typeface="Constantia" pitchFamily="18" charset="0"/>
                    </a:rPr>
                    <a:t> (6mo later). Thus, it represents the extra time the light needed to transverse the Earth’s orbit</a:t>
                  </a:r>
                </a:p>
                <a:p>
                  <a: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</a:pPr>
                  <a:r>
                    <a:rPr lang="en-US" sz="2400" i="1" dirty="0">
                      <a:solidFill>
                        <a:srgbClr val="C00000"/>
                      </a:solidFill>
                      <a:latin typeface="Constantia" pitchFamily="18" charset="0"/>
                    </a:rPr>
                    <a:t>  </a:t>
                  </a:r>
                  <a:endParaRPr lang="en-US" sz="2200" i="1" dirty="0">
                    <a:latin typeface="Constantia" pitchFamily="18" charset="0"/>
                  </a:endParaRPr>
                </a:p>
              </p:txBody>
            </p:sp>
          </mc:Choice>
          <mc:Fallback xmlns="">
            <p:sp>
              <p:nvSpPr>
                <p:cNvPr id="23" name="Content Placeholder 2">
                  <a:extLst>
                    <a:ext uri="{FF2B5EF4-FFF2-40B4-BE49-F238E27FC236}">
                      <a16:creationId xmlns:a16="http://schemas.microsoft.com/office/drawing/2014/main" id="{0E593714-C731-661D-FDE6-FF282F2CA9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71800" y="1712250"/>
                  <a:ext cx="6198704" cy="3352800"/>
                </a:xfrm>
                <a:prstGeom prst="rect">
                  <a:avLst/>
                </a:prstGeom>
                <a:blipFill>
                  <a:blip r:embed="rId4"/>
                  <a:stretch>
                    <a:fillRect l="-983" t="-1091" r="-1868" b="-454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90003B5-1DCE-B064-9564-F9AA5F69A8C2}"/>
                    </a:ext>
                  </a:extLst>
                </p:cNvPr>
                <p:cNvSpPr txBox="1"/>
                <p:nvPr/>
              </p:nvSpPr>
              <p:spPr>
                <a:xfrm>
                  <a:off x="6400800" y="3160050"/>
                  <a:ext cx="1897406" cy="369332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dirty="0">
                      <a:latin typeface="Constantia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90003B5-1DCE-B064-9564-F9AA5F69A8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800" y="3160050"/>
                  <a:ext cx="189740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A1DB78A-6E02-D019-DDF4-04534EE91851}"/>
                    </a:ext>
                  </a:extLst>
                </p:cNvPr>
                <p:cNvSpPr txBox="1"/>
                <p:nvPr/>
              </p:nvSpPr>
              <p:spPr>
                <a:xfrm>
                  <a:off x="3276600" y="3007650"/>
                  <a:ext cx="2971800" cy="58477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800" i="1" dirty="0">
                      <a:solidFill>
                        <a:srgbClr val="C00000"/>
                      </a:solidFill>
                      <a:latin typeface="Constantia" pitchFamily="18" charset="0"/>
                    </a:rPr>
                    <a:t>AU</a:t>
                  </a:r>
                  <a:r>
                    <a:rPr lang="en-US" sz="1800" dirty="0"/>
                    <a:t> </a:t>
                  </a:r>
                  <a14:m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</m:oMath>
                  </a14:m>
                  <a:r>
                    <a:rPr lang="en-US" sz="1800" dirty="0"/>
                    <a:t> </a:t>
                  </a:r>
                  <a:r>
                    <a:rPr lang="en-US" sz="1800" dirty="0">
                      <a:latin typeface="Cambria" panose="02040503050406030204" pitchFamily="18" charset="0"/>
                    </a:rPr>
                    <a:t>Earth orbital radius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modern</m:t>
                      </m:r>
                      <m:r>
                        <a:rPr lang="en-US" sz="1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value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150 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𝑚𝑖𝑙𝑙𝑖𝑜𝑛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𝑘𝑚</m:t>
                      </m:r>
                    </m:oMath>
                  </a14:m>
                  <a:endParaRPr lang="en-US" sz="1800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A1DB78A-6E02-D019-DDF4-04534EE918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3007650"/>
                  <a:ext cx="2971800" cy="584775"/>
                </a:xfrm>
                <a:prstGeom prst="rect">
                  <a:avLst/>
                </a:prstGeom>
                <a:blipFill>
                  <a:blip r:embed="rId6"/>
                  <a:stretch>
                    <a:fillRect t="-7143"/>
                  </a:stretch>
                </a:blipFill>
                <a:ln>
                  <a:solidFill>
                    <a:srgbClr val="FFC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D60C5DB-BB3D-9D65-11A7-39BE9D618FC3}"/>
                    </a:ext>
                  </a:extLst>
                </p:cNvPr>
                <p:cNvSpPr txBox="1"/>
                <p:nvPr/>
              </p:nvSpPr>
              <p:spPr>
                <a:xfrm>
                  <a:off x="6450496" y="2474250"/>
                  <a:ext cx="1770657" cy="400110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i="1" dirty="0">
                      <a:latin typeface="Constantia" pitchFamily="18" charset="0"/>
                    </a:rPr>
                    <a:t>  c</a:t>
                  </a:r>
                  <a:r>
                    <a:rPr lang="en-US" sz="2000" dirty="0">
                      <a:latin typeface="Constantia" pitchFamily="18" charset="0"/>
                    </a:rPr>
                    <a:t> = </a:t>
                  </a:r>
                  <a:r>
                    <a:rPr lang="en-US" sz="2000" i="1" dirty="0">
                      <a:latin typeface="Constantia" pitchFamily="18" charset="0"/>
                    </a:rPr>
                    <a:t>4 </a:t>
                  </a:r>
                  <a:r>
                    <a:rPr lang="en-US" sz="2000" i="1" dirty="0">
                      <a:solidFill>
                        <a:srgbClr val="C00000"/>
                      </a:solidFill>
                      <a:latin typeface="Constantia" pitchFamily="18" charset="0"/>
                    </a:rPr>
                    <a:t>AU</a:t>
                  </a:r>
                  <a:r>
                    <a:rPr lang="en-US" sz="2000" i="1" dirty="0">
                      <a:latin typeface="Constantia" pitchFamily="18" charset="0"/>
                    </a:rPr>
                    <a:t>/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sz="2000" dirty="0"/>
                    <a:t>  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D60C5DB-BB3D-9D65-11A7-39BE9D618F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0496" y="2474250"/>
                  <a:ext cx="1770657" cy="400110"/>
                </a:xfrm>
                <a:prstGeom prst="rect">
                  <a:avLst/>
                </a:prstGeom>
                <a:blipFill>
                  <a:blip r:embed="rId7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6">
                  <a:extLst>
                    <a:ext uri="{FF2B5EF4-FFF2-40B4-BE49-F238E27FC236}">
                      <a16:creationId xmlns:a16="http://schemas.microsoft.com/office/drawing/2014/main" id="{8A7C4AFF-3FC0-DCED-B4B6-4D0D57424F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14800" y="5065050"/>
                  <a:ext cx="3962400" cy="1335750"/>
                </a:xfrm>
                <a:prstGeom prst="rect">
                  <a:avLst/>
                </a:prstGeom>
                <a:solidFill>
                  <a:srgbClr val="FFDD7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</a:pPr>
                  <a:r>
                    <a:rPr lang="en-US" sz="2000" dirty="0">
                      <a:latin typeface="+mn-lt"/>
                      <a:sym typeface="Wingdings" panose="05000000000000000000" pitchFamily="2" charset="2"/>
                    </a:rPr>
                    <a:t> </a:t>
                  </a:r>
                  <a:r>
                    <a:rPr lang="en-US" sz="2000" dirty="0">
                      <a:latin typeface="+mn-lt"/>
                    </a:rPr>
                    <a:t>The first </a:t>
                  </a:r>
                  <a:r>
                    <a:rPr lang="en-US" sz="2000" i="1" dirty="0">
                      <a:latin typeface="+mn-lt"/>
                    </a:rPr>
                    <a:t>quantitative</a:t>
                  </a:r>
                  <a:r>
                    <a:rPr lang="en-US" sz="2000" dirty="0">
                      <a:latin typeface="+mn-lt"/>
                    </a:rPr>
                    <a:t> estimate</a:t>
                  </a:r>
                  <a:r>
                    <a:rPr lang="en-US" sz="2400" dirty="0">
                      <a:latin typeface="+mn-lt"/>
                    </a:rPr>
                    <a:t> </a:t>
                  </a:r>
                  <a:r>
                    <a:rPr lang="en-US" sz="2400" i="1" dirty="0">
                      <a:latin typeface="+mn-lt"/>
                    </a:rPr>
                    <a:t>c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400" dirty="0">
                      <a:latin typeface="+mn-lt"/>
                    </a:rPr>
                    <a:t> </a:t>
                  </a:r>
                  <a:r>
                    <a:rPr lang="en-US" sz="2800" dirty="0"/>
                    <a:t>4 </a:t>
                  </a:r>
                  <a:r>
                    <a:rPr lang="en-US" sz="2400" dirty="0"/>
                    <a:t>x 10</a:t>
                  </a:r>
                  <a:r>
                    <a:rPr lang="en-US" sz="2400" baseline="30000" dirty="0"/>
                    <a:t>5</a:t>
                  </a:r>
                  <a:r>
                    <a:rPr lang="en-US" sz="2400" dirty="0"/>
                    <a:t> km/s</a:t>
                  </a:r>
                </a:p>
                <a:p>
                  <a:pPr algn="ctr"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</a:pPr>
                  <a:r>
                    <a:rPr lang="en-US" sz="2400" dirty="0">
                      <a:latin typeface="+mn-lt"/>
                    </a:rPr>
                    <a:t> </a:t>
                  </a:r>
                  <a:r>
                    <a:rPr lang="en-US" sz="2400" dirty="0">
                      <a:solidFill>
                        <a:srgbClr val="FF0000"/>
                      </a:solidFill>
                      <a:latin typeface="+mn-lt"/>
                    </a:rPr>
                    <a:t>In the right ballpark!!</a:t>
                  </a:r>
                </a:p>
              </p:txBody>
            </p:sp>
          </mc:Choice>
          <mc:Fallback xmlns="">
            <p:sp>
              <p:nvSpPr>
                <p:cNvPr id="27" name="TextBox 6">
                  <a:extLst>
                    <a:ext uri="{FF2B5EF4-FFF2-40B4-BE49-F238E27FC236}">
                      <a16:creationId xmlns:a16="http://schemas.microsoft.com/office/drawing/2014/main" id="{8A7C4AFF-3FC0-DCED-B4B6-4D0D57424F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5065050"/>
                  <a:ext cx="3962400" cy="1335750"/>
                </a:xfrm>
                <a:prstGeom prst="rect">
                  <a:avLst/>
                </a:prstGeom>
                <a:blipFill>
                  <a:blip r:embed="rId8"/>
                  <a:stretch>
                    <a:fillRect b="-909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506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569075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8D6291-C056-4172-9720-6C47D3B0B3C9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>
              <a:solidFill>
                <a:srgbClr val="045C75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0885" y="1367464"/>
            <a:ext cx="6106885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n-lt"/>
              </a:rPr>
              <a:t> First terrestrial measurement</a:t>
            </a:r>
          </a:p>
        </p:txBody>
      </p:sp>
      <p:sp>
        <p:nvSpPr>
          <p:cNvPr id="7" name="Right Arrow 6"/>
          <p:cNvSpPr/>
          <p:nvPr/>
        </p:nvSpPr>
        <p:spPr>
          <a:xfrm rot="5400000">
            <a:off x="6249971" y="724603"/>
            <a:ext cx="760429" cy="3780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1362145"/>
            <a:ext cx="12192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n-lt"/>
              </a:rPr>
              <a:t> 1862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152400" y="3876745"/>
            <a:ext cx="457200" cy="381000"/>
          </a:xfrm>
          <a:prstGeom prst="star5">
            <a:avLst/>
          </a:prstGeom>
          <a:solidFill>
            <a:srgbClr val="FF4F4F"/>
          </a:solidFill>
          <a:ln>
            <a:solidFill>
              <a:srgbClr val="FFFF00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4F4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73617" y="3724345"/>
            <a:ext cx="274984" cy="609600"/>
          </a:xfrm>
          <a:prstGeom prst="rect">
            <a:avLst/>
          </a:prstGeom>
          <a:noFill/>
          <a:ln w="28575">
            <a:solidFill>
              <a:srgbClr val="FF4F4F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4F4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D9DDC7-639E-4441-B402-62F58AD20338}"/>
              </a:ext>
            </a:extLst>
          </p:cNvPr>
          <p:cNvSpPr txBox="1"/>
          <p:nvPr/>
        </p:nvSpPr>
        <p:spPr>
          <a:xfrm>
            <a:off x="380999" y="381000"/>
            <a:ext cx="5867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the astronomical estimate </a:t>
            </a:r>
          </a:p>
          <a:p>
            <a:r>
              <a:rPr lang="en-US" dirty="0">
                <a:sym typeface="Wingdings" panose="05000000000000000000" pitchFamily="2" charset="2"/>
              </a:rPr>
              <a:t> The required </a:t>
            </a:r>
            <a:r>
              <a:rPr lang="en-US" i="1" dirty="0">
                <a:sym typeface="Wingdings" panose="05000000000000000000" pitchFamily="2" charset="2"/>
              </a:rPr>
              <a:t>long-distance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i="1" dirty="0">
                <a:sym typeface="Wingdings" panose="05000000000000000000" pitchFamily="2" charset="2"/>
              </a:rPr>
              <a:t>short-time intervals for an experimental measurement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pic>
        <p:nvPicPr>
          <p:cNvPr id="1026" name="Picture 2" descr="Image result for fizeau speed of 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35" y="2146032"/>
            <a:ext cx="8382000" cy="391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28BB60-8A64-4AB8-9565-6B2AF3436121}"/>
              </a:ext>
            </a:extLst>
          </p:cNvPr>
          <p:cNvSpPr txBox="1"/>
          <p:nvPr/>
        </p:nvSpPr>
        <p:spPr>
          <a:xfrm>
            <a:off x="623935" y="4800600"/>
            <a:ext cx="2347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fast-rotating toothed wheel to measure </a:t>
            </a:r>
          </a:p>
          <a:p>
            <a:r>
              <a:rPr lang="en-US" dirty="0">
                <a:solidFill>
                  <a:srgbClr val="FF0000"/>
                </a:solidFill>
              </a:rPr>
              <a:t>short time intervals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5C7184A-A60F-2E8A-2AF4-7AFF79363BCD}"/>
                  </a:ext>
                </a:extLst>
              </p:cNvPr>
              <p:cNvSpPr txBox="1"/>
              <p:nvPr/>
            </p:nvSpPr>
            <p:spPr>
              <a:xfrm>
                <a:off x="4953000" y="3982760"/>
                <a:ext cx="3962400" cy="104644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After a 5% improvement by Foucault </a:t>
                </a:r>
                <a:r>
                  <a:rPr lang="en-US" sz="2200" dirty="0">
                    <a:latin typeface="+mn-lt"/>
                  </a:rPr>
                  <a:t>arrived at the modern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5C7184A-A60F-2E8A-2AF4-7AFF79363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982760"/>
                <a:ext cx="3962400" cy="1046440"/>
              </a:xfrm>
              <a:prstGeom prst="rect">
                <a:avLst/>
              </a:prstGeom>
              <a:blipFill>
                <a:blip r:embed="rId4"/>
                <a:stretch>
                  <a:fillRect t="-2907" r="-1385"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BEAFDA1C-25CD-1A82-4C69-197F245C4B4E}"/>
              </a:ext>
            </a:extLst>
          </p:cNvPr>
          <p:cNvGrpSpPr/>
          <p:nvPr/>
        </p:nvGrpSpPr>
        <p:grpSpPr>
          <a:xfrm>
            <a:off x="7239000" y="152400"/>
            <a:ext cx="1905000" cy="2590800"/>
            <a:chOff x="533400" y="3886200"/>
            <a:chExt cx="1905000" cy="2590800"/>
          </a:xfrm>
        </p:grpSpPr>
        <p:pic>
          <p:nvPicPr>
            <p:cNvPr id="21" name="Picture 4" descr="Related image">
              <a:extLst>
                <a:ext uri="{FF2B5EF4-FFF2-40B4-BE49-F238E27FC236}">
                  <a16:creationId xmlns:a16="http://schemas.microsoft.com/office/drawing/2014/main" id="{1716CD77-9FB4-4560-BEA6-C183F41C2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886200"/>
              <a:ext cx="1905000" cy="2238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B614DB-2840-F91C-4513-CD64374FAB14}"/>
                </a:ext>
              </a:extLst>
            </p:cNvPr>
            <p:cNvSpPr txBox="1"/>
            <p:nvPr/>
          </p:nvSpPr>
          <p:spPr>
            <a:xfrm>
              <a:off x="533400" y="6107668"/>
              <a:ext cx="1860415" cy="369332"/>
            </a:xfrm>
            <a:prstGeom prst="rect">
              <a:avLst/>
            </a:prstGeom>
            <a:solidFill>
              <a:srgbClr val="FFDD7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Armand </a:t>
              </a:r>
              <a:r>
                <a:rPr lang="en-US" dirty="0" err="1"/>
                <a:t>Fizeau</a:t>
              </a:r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573F888-44E2-7AD5-4788-B3FD06B34E8B}"/>
              </a:ext>
            </a:extLst>
          </p:cNvPr>
          <p:cNvGrpSpPr/>
          <p:nvPr/>
        </p:nvGrpSpPr>
        <p:grpSpPr>
          <a:xfrm>
            <a:off x="4006985" y="2133600"/>
            <a:ext cx="2698615" cy="536377"/>
            <a:chOff x="4006985" y="2730768"/>
            <a:chExt cx="2698615" cy="5363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7449DBD-51BD-8771-DF72-82F20EE0E36F}"/>
                    </a:ext>
                  </a:extLst>
                </p:cNvPr>
                <p:cNvSpPr txBox="1"/>
                <p:nvPr/>
              </p:nvSpPr>
              <p:spPr>
                <a:xfrm>
                  <a:off x="4006985" y="2730768"/>
                  <a:ext cx="269861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4F4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 </m:t>
                      </m:r>
                    </m:oMath>
                  </a14:m>
                  <a:r>
                    <a:rPr lang="en-US" sz="1400" b="1" dirty="0">
                      <a:solidFill>
                        <a:srgbClr val="FF4F4F"/>
                      </a:solidFill>
                    </a:rPr>
                    <a:t>UM-St Louis to Forest Park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7449DBD-51BD-8771-DF72-82F20EE0E3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6985" y="2730768"/>
                  <a:ext cx="2698615" cy="307777"/>
                </a:xfrm>
                <a:prstGeom prst="rect">
                  <a:avLst/>
                </a:prstGeom>
                <a:blipFill>
                  <a:blip r:embed="rId6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DC226FE-3AB2-5912-1C49-36FB31C35F45}"/>
                </a:ext>
              </a:extLst>
            </p:cNvPr>
            <p:cNvCxnSpPr/>
            <p:nvPr/>
          </p:nvCxnSpPr>
          <p:spPr>
            <a:xfrm>
              <a:off x="4648200" y="3267145"/>
              <a:ext cx="914400" cy="0"/>
            </a:xfrm>
            <a:prstGeom prst="line">
              <a:avLst/>
            </a:prstGeom>
            <a:ln w="28575">
              <a:solidFill>
                <a:srgbClr val="FF4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497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1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0EE94-2574-40B1-9891-1E70672571D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7400" y="762000"/>
            <a:ext cx="701040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4F4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Discovery </a:t>
            </a:r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4F4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of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4F4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electromagnetism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2216" y="1163118"/>
            <a:ext cx="1929320" cy="3348021"/>
            <a:chOff x="182216" y="1163118"/>
            <a:chExt cx="1929320" cy="3348021"/>
          </a:xfrm>
        </p:grpSpPr>
        <p:sp>
          <p:nvSpPr>
            <p:cNvPr id="5" name="TextBox 4"/>
            <p:cNvSpPr txBox="1"/>
            <p:nvPr/>
          </p:nvSpPr>
          <p:spPr>
            <a:xfrm>
              <a:off x="182216" y="3741698"/>
              <a:ext cx="1929320" cy="769441"/>
            </a:xfrm>
            <a:prstGeom prst="rect">
              <a:avLst/>
            </a:prstGeom>
            <a:solidFill>
              <a:srgbClr val="FFCC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+mn-lt"/>
                </a:rPr>
                <a:t>Hans Christian </a:t>
              </a:r>
              <a:r>
                <a:rPr lang="en-US" sz="2400" dirty="0">
                  <a:solidFill>
                    <a:schemeClr val="tx2"/>
                  </a:solidFill>
                  <a:latin typeface="+mn-lt"/>
                </a:rPr>
                <a:t>Oersted</a:t>
              </a:r>
              <a:endParaRPr lang="en-US" sz="2000" dirty="0">
                <a:solidFill>
                  <a:schemeClr val="tx2"/>
                </a:solidFill>
                <a:latin typeface="+mj-lt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217" y="1163118"/>
              <a:ext cx="1701800" cy="25527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087217" y="2380516"/>
            <a:ext cx="3605720" cy="120032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</a:rPr>
              <a:t>The connection of </a:t>
            </a:r>
            <a:r>
              <a:rPr lang="en-US" sz="2400" i="1" dirty="0">
                <a:solidFill>
                  <a:srgbClr val="C00000"/>
                </a:solidFill>
                <a:latin typeface="+mn-lt"/>
              </a:rPr>
              <a:t>Electricity &amp; magnetism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</a:rPr>
              <a:t>discovered </a:t>
            </a:r>
            <a:r>
              <a:rPr lang="en-US" sz="2400" dirty="0">
                <a:solidFill>
                  <a:schemeClr val="tx2"/>
                </a:solidFill>
              </a:rPr>
              <a:t>(4/21/</a:t>
            </a:r>
            <a:r>
              <a:rPr lang="en-US" sz="2400" b="1" dirty="0">
                <a:solidFill>
                  <a:schemeClr val="tx2"/>
                </a:solidFill>
              </a:rPr>
              <a:t>1820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057400" y="3581400"/>
            <a:ext cx="6934200" cy="1681058"/>
            <a:chOff x="2133600" y="2930844"/>
            <a:chExt cx="6934200" cy="1681058"/>
          </a:xfrm>
        </p:grpSpPr>
        <p:sp>
          <p:nvSpPr>
            <p:cNvPr id="19" name="TextBox 18"/>
            <p:cNvSpPr txBox="1"/>
            <p:nvPr/>
          </p:nvSpPr>
          <p:spPr>
            <a:xfrm flipH="1">
              <a:off x="2133600" y="2930844"/>
              <a:ext cx="6934200" cy="168105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243847" y="3124836"/>
                  <a:ext cx="6671553" cy="11423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Magnetic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force</m:t>
                            </m:r>
                          </m:e>
                        </m:mr>
                        <m:mr>
                          <m:e/>
                        </m:mr>
                      </m:m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reated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by</m:t>
                                </m:r>
                              </m:e>
                            </m:mr>
                            <m:mr>
                              <m:e/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acts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on</m:t>
                                </m:r>
                              </m:e>
                            </m:mr>
                          </m: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𝑚𝑜𝑣𝑖𝑛𝑔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charges</m:t>
                            </m:r>
                          </m:e>
                        </m:mr>
                        <m:mr>
                          <m:e/>
                        </m:mr>
                      </m:m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3847" y="3124836"/>
                  <a:ext cx="6671553" cy="114236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2EABFE-F11C-4244-AC24-650342AD3063}"/>
                  </a:ext>
                </a:extLst>
              </p:cNvPr>
              <p:cNvSpPr txBox="1"/>
              <p:nvPr/>
            </p:nvSpPr>
            <p:spPr>
              <a:xfrm>
                <a:off x="4419600" y="5181600"/>
                <a:ext cx="4572000" cy="51328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mbria" panose="02040503050406030204" pitchFamily="18" charset="0"/>
                  </a:rPr>
                  <a:t>Electric current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 Magnetic field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2EABFE-F11C-4244-AC24-650342AD3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181600"/>
                <a:ext cx="4572000" cy="513282"/>
              </a:xfrm>
              <a:prstGeom prst="rect">
                <a:avLst/>
              </a:prstGeom>
              <a:blipFill>
                <a:blip r:embed="rId4"/>
                <a:stretch>
                  <a:fillRect l="-1733" t="-2381" r="-1867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62056FB5-6184-4495-BB76-D03424F4C1AB}"/>
              </a:ext>
            </a:extLst>
          </p:cNvPr>
          <p:cNvSpPr/>
          <p:nvPr/>
        </p:nvSpPr>
        <p:spPr>
          <a:xfrm>
            <a:off x="106016" y="152400"/>
            <a:ext cx="3703983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4F4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Parallel </a:t>
            </a:r>
            <a:r>
              <a:rPr lang="en-US" sz="28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4F4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devlopment</a:t>
            </a:r>
            <a:endParaRPr lang="en-US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4F4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1447800"/>
            <a:ext cx="396240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Electricity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(electrostatics)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  <a:p>
            <a:pPr algn="r"/>
            <a:r>
              <a:rPr lang="en-US" sz="2400" dirty="0">
                <a:latin typeface="+mn-lt"/>
              </a:rPr>
              <a:t>   Galvanism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(currents &amp; battery)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  <a:p>
            <a:r>
              <a:rPr lang="en-US" sz="2400" dirty="0">
                <a:latin typeface="+mn-lt"/>
              </a:rPr>
              <a:t>Magnetism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(compass, lode stone)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257800" y="1828800"/>
            <a:ext cx="1371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38800" y="2209800"/>
            <a:ext cx="1371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57800" y="1828800"/>
            <a:ext cx="1371600" cy="0"/>
          </a:xfrm>
          <a:prstGeom prst="line">
            <a:avLst/>
          </a:prstGeom>
          <a:ln w="38100">
            <a:solidFill>
              <a:srgbClr val="FF4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34000" y="2590800"/>
            <a:ext cx="1371600" cy="0"/>
          </a:xfrm>
          <a:prstGeom prst="line">
            <a:avLst/>
          </a:prstGeom>
          <a:ln w="38100">
            <a:solidFill>
              <a:srgbClr val="FF4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76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0EE94-2574-40B1-9891-1E70672571D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600" y="1712844"/>
            <a:ext cx="6934200" cy="46166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+mn-lt"/>
              </a:rPr>
              <a:t>Changing magnetic field induces an electric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flipH="1">
                <a:off x="2438400" y="2209800"/>
                <a:ext cx="2209800" cy="997389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38400" y="2209800"/>
                <a:ext cx="2209800" cy="9973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133600" y="950844"/>
            <a:ext cx="70104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Faraday’s law of induction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22096" y="152400"/>
            <a:ext cx="2155696" cy="3204385"/>
            <a:chOff x="-22096" y="374616"/>
            <a:chExt cx="2155696" cy="3204385"/>
          </a:xfrm>
        </p:grpSpPr>
        <p:sp>
          <p:nvSpPr>
            <p:cNvPr id="5" name="TextBox 4"/>
            <p:cNvSpPr txBox="1"/>
            <p:nvPr/>
          </p:nvSpPr>
          <p:spPr>
            <a:xfrm>
              <a:off x="0" y="3178891"/>
              <a:ext cx="2133600" cy="400110"/>
            </a:xfrm>
            <a:prstGeom prst="rect">
              <a:avLst/>
            </a:prstGeom>
            <a:solidFill>
              <a:srgbClr val="FFCC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+mn-lt"/>
                </a:rPr>
                <a:t>Michael Faraday</a:t>
              </a:r>
              <a:endParaRPr lang="en-US" sz="2400" dirty="0">
                <a:solidFill>
                  <a:schemeClr val="tx2"/>
                </a:solidFill>
                <a:latin typeface="+mn-lt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096" y="374616"/>
              <a:ext cx="2155696" cy="278934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2119922" y="3864114"/>
            <a:ext cx="7024078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Maxwell’s 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displacement current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018" y="3424535"/>
            <a:ext cx="7001982" cy="46166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+mn-lt"/>
              </a:rPr>
              <a:t>Changing electric field induces a magnetic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>
                <a:off x="2438400" y="4611594"/>
                <a:ext cx="2209800" cy="99738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38400" y="4611594"/>
                <a:ext cx="2209800" cy="9973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2A98FF4-5E0F-49F7-AFE4-0DDA141A6BB9}"/>
              </a:ext>
            </a:extLst>
          </p:cNvPr>
          <p:cNvSpPr txBox="1"/>
          <p:nvPr/>
        </p:nvSpPr>
        <p:spPr>
          <a:xfrm>
            <a:off x="4953000" y="4588855"/>
            <a:ext cx="41910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As it’s small effect 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suppressed by small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coeff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discovery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made through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theory</a:t>
            </a:r>
          </a:p>
          <a:p>
            <a:pPr algn="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by requiring the equations to respect</a:t>
            </a:r>
          </a:p>
          <a:p>
            <a:pPr algn="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“electric charge conservation”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D4C0D3-993A-42E6-86FF-443EF2F25955}"/>
              </a:ext>
            </a:extLst>
          </p:cNvPr>
          <p:cNvSpPr txBox="1"/>
          <p:nvPr/>
        </p:nvSpPr>
        <p:spPr>
          <a:xfrm>
            <a:off x="2150164" y="144393"/>
            <a:ext cx="698015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Electromagnetism in terms of electric field </a:t>
            </a:r>
            <a:r>
              <a:rPr lang="en-US" sz="2400" b="1" i="1" dirty="0">
                <a:solidFill>
                  <a:srgbClr val="FF0000"/>
                </a:solidFill>
              </a:rPr>
              <a:t>E</a:t>
            </a:r>
            <a:r>
              <a:rPr lang="en-US" sz="2400" dirty="0">
                <a:solidFill>
                  <a:srgbClr val="FF0000"/>
                </a:solidFill>
              </a:rPr>
              <a:t> &amp; magnetic field </a:t>
            </a:r>
            <a:r>
              <a:rPr lang="en-US" sz="2400" b="1" i="1" dirty="0">
                <a:solidFill>
                  <a:srgbClr val="FF0000"/>
                </a:solidFill>
              </a:rPr>
              <a:t>B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instead of action-at-a-distance force </a:t>
            </a:r>
            <a:endParaRPr lang="en-US" sz="2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D4C0D3-993A-42E6-86FF-443EF2F25955}"/>
              </a:ext>
            </a:extLst>
          </p:cNvPr>
          <p:cNvSpPr txBox="1"/>
          <p:nvPr/>
        </p:nvSpPr>
        <p:spPr>
          <a:xfrm>
            <a:off x="4876800" y="2278559"/>
            <a:ext cx="42672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Principle behind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electric generator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turning EM into everyday usage</a:t>
            </a:r>
            <a:endParaRPr lang="en-US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3373560"/>
            <a:ext cx="2133600" cy="3125526"/>
            <a:chOff x="76200" y="3373560"/>
            <a:chExt cx="2133600" cy="312552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78" y="3373560"/>
              <a:ext cx="2119922" cy="2645663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6200" y="5791200"/>
              <a:ext cx="2133600" cy="707886"/>
            </a:xfrm>
            <a:prstGeom prst="rect">
              <a:avLst/>
            </a:prstGeom>
            <a:solidFill>
              <a:srgbClr val="FFCC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+mn-lt"/>
                </a:rPr>
                <a:t>James Clerk Maxwell</a:t>
              </a:r>
              <a:endParaRPr lang="en-US" sz="2400" dirty="0">
                <a:solidFill>
                  <a:schemeClr val="tx2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427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3" grpId="0" animBg="1"/>
      <p:bldP spid="18" grpId="0" animBg="1"/>
      <p:bldP spid="20" grpId="0" animBg="1"/>
      <p:bldP spid="23" grpId="0" animBg="1"/>
      <p:bldP spid="7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0EE94-2574-40B1-9891-1E70672571D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0" y="609600"/>
            <a:ext cx="6781800" cy="132343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+mn-lt"/>
              </a:rPr>
              <a:t>Eqns</a:t>
            </a:r>
            <a:r>
              <a:rPr lang="en-US" sz="4000" dirty="0">
                <a:solidFill>
                  <a:schemeClr val="bg1"/>
                </a:solidFill>
                <a:latin typeface="+mn-lt"/>
              </a:rPr>
              <a:t> of electromagnetism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 “</a:t>
            </a:r>
            <a:r>
              <a:rPr lang="en-US" sz="4000" i="1" dirty="0">
                <a:solidFill>
                  <a:schemeClr val="bg1"/>
                </a:solidFill>
                <a:latin typeface="+mn-lt"/>
              </a:rPr>
              <a:t>Maxwell’s equations”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90334" y="1981200"/>
                <a:ext cx="5896466" cy="46166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2"/>
                    </a:solidFill>
                    <a:latin typeface="Cambria" panose="02040503050406030204" pitchFamily="18" charset="0"/>
                  </a:rPr>
                  <a:t>Leading to a </a:t>
                </a:r>
                <a:r>
                  <a:rPr lang="en-US" sz="2400" i="1" dirty="0">
                    <a:solidFill>
                      <a:schemeClr val="tx2"/>
                    </a:solidFill>
                    <a:latin typeface="Cambria" panose="02040503050406030204" pitchFamily="18" charset="0"/>
                  </a:rPr>
                  <a:t>wave equation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+mn-lt"/>
                  </a:rPr>
                  <a:t>EM waves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334" y="1981200"/>
                <a:ext cx="5896466" cy="461665"/>
              </a:xfrm>
              <a:prstGeom prst="rect">
                <a:avLst/>
              </a:prstGeom>
              <a:blipFill>
                <a:blip r:embed="rId2"/>
                <a:stretch>
                  <a:fillRect t="-1315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62599" y="4655403"/>
                <a:ext cx="3429001" cy="1384995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endParaRPr lang="en-US" sz="2400" b="1" dirty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  <a:p>
                <a:pPr algn="ctr"/>
                <a:endParaRPr lang="en-US" sz="1200" dirty="0">
                  <a:solidFill>
                    <a:schemeClr val="tx2"/>
                  </a:solidFill>
                  <a:latin typeface="Cambria" panose="02040503050406030204" pitchFamily="18" charset="0"/>
                </a:endParaRPr>
              </a:p>
              <a:p>
                <a:pPr algn="ctr"/>
                <a:r>
                  <a:rPr lang="en-US" sz="2400" dirty="0">
                    <a:solidFill>
                      <a:schemeClr val="tx2"/>
                    </a:solidFill>
                    <a:latin typeface="Cambria" panose="02040503050406030204" pitchFamily="18" charset="0"/>
                  </a:rPr>
                  <a:t>just the speed of light that had been measured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599" y="4655403"/>
                <a:ext cx="3429001" cy="1384995"/>
              </a:xfrm>
              <a:prstGeom prst="rect">
                <a:avLst/>
              </a:prstGeom>
              <a:blipFill>
                <a:blip r:embed="rId3"/>
                <a:stretch>
                  <a:fillRect l="-1066" r="-1066" b="-9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9DD192-DBE1-4529-B29E-FB50B8F39D66}"/>
                  </a:ext>
                </a:extLst>
              </p:cNvPr>
              <p:cNvSpPr txBox="1"/>
              <p:nvPr/>
            </p:nvSpPr>
            <p:spPr>
              <a:xfrm flipH="1">
                <a:off x="6172200" y="2438400"/>
                <a:ext cx="1981200" cy="997389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9DD192-DBE1-4529-B29E-FB50B8F39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72200" y="2438400"/>
                <a:ext cx="1981200" cy="9973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5AC016-4833-4446-9E68-08F76C21391A}"/>
                  </a:ext>
                </a:extLst>
              </p:cNvPr>
              <p:cNvSpPr txBox="1"/>
              <p:nvPr/>
            </p:nvSpPr>
            <p:spPr>
              <a:xfrm flipH="1">
                <a:off x="3581400" y="2438400"/>
                <a:ext cx="1981200" cy="99738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5AC016-4833-4446-9E68-08F76C213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81400" y="2438400"/>
                <a:ext cx="1981200" cy="9973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EF8C07BF-7772-4CD9-873D-86A2796D20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9600"/>
            <a:ext cx="2119922" cy="26456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03169" y="4107852"/>
                <a:ext cx="3886200" cy="1213217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propagating with the speed 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169" y="4107852"/>
                <a:ext cx="3886200" cy="1213217"/>
              </a:xfrm>
              <a:prstGeom prst="rect">
                <a:avLst/>
              </a:prstGeom>
              <a:blipFill>
                <a:blip r:embed="rId7"/>
                <a:stretch>
                  <a:fillRect l="-470" t="-4020" r="-2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" y="4694872"/>
                <a:ext cx="3276600" cy="646331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permittivity </a:t>
                </a:r>
                <a:r>
                  <a:rPr lang="en-US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(Coulomb’s Law)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= permeability </a:t>
                </a:r>
                <a:r>
                  <a:rPr lang="en-US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(Ampere’s Law)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694872"/>
                <a:ext cx="3276600" cy="646331"/>
              </a:xfrm>
              <a:prstGeom prst="rect">
                <a:avLst/>
              </a:prstGeom>
              <a:blipFill>
                <a:blip r:embed="rId8"/>
                <a:stretch>
                  <a:fillRect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57200" y="4579203"/>
            <a:ext cx="37338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Maxwell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</a:rPr>
              <a:t>: 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</a:rPr>
              <a:t>Light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</a:rPr>
              <a:t> is a form of 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</a:rPr>
              <a:t>electromagnetic radiation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3AAE1F-4D15-4A9C-A80B-383C1699E166}"/>
              </a:ext>
            </a:extLst>
          </p:cNvPr>
          <p:cNvSpPr txBox="1"/>
          <p:nvPr/>
        </p:nvSpPr>
        <p:spPr>
          <a:xfrm>
            <a:off x="457200" y="5396805"/>
            <a:ext cx="4744278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Not only the unification of 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electricity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 and 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magnetism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   but also 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optics</a:t>
            </a:r>
          </a:p>
        </p:txBody>
      </p:sp>
      <p:sp>
        <p:nvSpPr>
          <p:cNvPr id="17" name="Subtitle 4">
            <a:extLst>
              <a:ext uri="{FF2B5EF4-FFF2-40B4-BE49-F238E27FC236}">
                <a16:creationId xmlns:a16="http://schemas.microsoft.com/office/drawing/2014/main" id="{A2F4BA61-FC0C-478E-89A6-BDF7320CE763}"/>
              </a:ext>
            </a:extLst>
          </p:cNvPr>
          <p:cNvSpPr txBox="1">
            <a:spLocks/>
          </p:cNvSpPr>
          <p:nvPr/>
        </p:nvSpPr>
        <p:spPr>
          <a:xfrm>
            <a:off x="533400" y="3506476"/>
            <a:ext cx="8168543" cy="608324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/>
          <a:lstStyle>
            <a:lvl1pPr marL="274317" indent="-27431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74" indent="-24688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91" indent="-24688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08" indent="-21031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26" indent="-21031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43" indent="-21031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21" indent="-182878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38" indent="-182878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56" indent="-182878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>
                <a:solidFill>
                  <a:schemeClr val="bg1"/>
                </a:solidFill>
              </a:rPr>
              <a:t>Max </a:t>
            </a:r>
            <a:r>
              <a:rPr lang="en-US" sz="2800" dirty="0" err="1">
                <a:solidFill>
                  <a:schemeClr val="bg1"/>
                </a:solidFill>
              </a:rPr>
              <a:t>eqn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  <a:r>
              <a:rPr lang="en-US" sz="2800" dirty="0" err="1">
                <a:solidFill>
                  <a:srgbClr val="FFC000"/>
                </a:solidFill>
              </a:rPr>
              <a:t>shakng</a:t>
            </a:r>
            <a:r>
              <a:rPr lang="en-US" sz="2800" dirty="0">
                <a:solidFill>
                  <a:srgbClr val="FFC000"/>
                </a:solidFill>
              </a:rPr>
              <a:t> charges </a:t>
            </a:r>
            <a:r>
              <a:rPr lang="en-US" sz="2800" dirty="0">
                <a:solidFill>
                  <a:srgbClr val="FFC000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C000"/>
                </a:solidFill>
                <a:sym typeface="Wingdings" panose="05000000000000000000" pitchFamily="2" charset="2"/>
              </a:rPr>
              <a:t>electromagmetic</a:t>
            </a:r>
            <a:r>
              <a:rPr lang="en-US" sz="2800" dirty="0">
                <a:solidFill>
                  <a:srgbClr val="FFC000"/>
                </a:solidFill>
                <a:sym typeface="Wingdings" panose="05000000000000000000" pitchFamily="2" charset="2"/>
              </a:rPr>
              <a:t> waves</a:t>
            </a:r>
            <a:endParaRPr lang="en-US" sz="2800" dirty="0">
              <a:solidFill>
                <a:srgbClr val="FFC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00" y="3962400"/>
            <a:ext cx="1219200" cy="1295400"/>
            <a:chOff x="7620000" y="4038600"/>
            <a:chExt cx="1219200" cy="1295400"/>
          </a:xfrm>
        </p:grpSpPr>
        <p:sp>
          <p:nvSpPr>
            <p:cNvPr id="18" name="Right Arrow 17"/>
            <p:cNvSpPr/>
            <p:nvPr/>
          </p:nvSpPr>
          <p:spPr>
            <a:xfrm rot="16200000">
              <a:off x="7961412" y="4840188"/>
              <a:ext cx="609600" cy="37802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20000" y="4038600"/>
              <a:ext cx="1219200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n-lt"/>
                </a:rPr>
                <a:t> 1865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1D51613-FB61-4FCC-9943-B39003875AD8}"/>
                  </a:ext>
                </a:extLst>
              </p:cNvPr>
              <p:cNvSpPr txBox="1"/>
              <p:nvPr/>
            </p:nvSpPr>
            <p:spPr>
              <a:xfrm>
                <a:off x="7079975" y="6372915"/>
                <a:ext cx="699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⅓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T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1D51613-FB61-4FCC-9943-B39003875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975" y="6372915"/>
                <a:ext cx="699052" cy="369332"/>
              </a:xfrm>
              <a:prstGeom prst="rect">
                <a:avLst/>
              </a:prstGeom>
              <a:blipFill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57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1" grpId="0" animBg="1"/>
      <p:bldP spid="15" grpId="0" animBg="1"/>
      <p:bldP spid="6" grpId="0" animBg="1"/>
      <p:bldP spid="16" grpId="0" animBg="1"/>
      <p:bldP spid="17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24800" y="7331075"/>
            <a:ext cx="762000" cy="365125"/>
          </a:xfrm>
        </p:spPr>
        <p:txBody>
          <a:bodyPr/>
          <a:lstStyle/>
          <a:p>
            <a:pPr>
              <a:defRPr/>
            </a:pPr>
            <a:fld id="{2480EE94-2574-40B1-9891-1E70672571D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2819400"/>
            <a:ext cx="5257800" cy="24006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</a:rPr>
              <a:t>19c physicists were not so concerned!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</a:rPr>
              <a:t>They expect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EM waves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+mn-lt"/>
              </a:rPr>
              <a:t>(like all then-known waves)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+mn-lt"/>
              </a:rPr>
              <a:t>to propagate in a medium:  </a:t>
            </a:r>
          </a:p>
          <a:p>
            <a:pPr algn="ctr"/>
            <a:r>
              <a:rPr lang="en-US" sz="3200" i="1" dirty="0">
                <a:solidFill>
                  <a:srgbClr val="FF0000"/>
                </a:solidFill>
                <a:latin typeface="+mn-lt"/>
              </a:rPr>
              <a:t>ether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    </a:t>
            </a:r>
          </a:p>
          <a:p>
            <a:pPr algn="ctr"/>
            <a:r>
              <a:rPr lang="en-US" sz="2200" i="1" dirty="0">
                <a:solidFill>
                  <a:srgbClr val="002060"/>
                </a:solidFill>
                <a:latin typeface="+mn-lt"/>
              </a:rPr>
              <a:t>c</a:t>
            </a:r>
            <a:r>
              <a:rPr lang="en-US" sz="2200" dirty="0">
                <a:solidFill>
                  <a:srgbClr val="002060"/>
                </a:solidFill>
                <a:latin typeface="+mn-lt"/>
              </a:rPr>
              <a:t> is the speed in ether’s rest frame</a:t>
            </a:r>
            <a:endParaRPr lang="en-US" sz="2200" i="1" dirty="0">
              <a:solidFill>
                <a:schemeClr val="tx2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DC19D7-1DFB-E6F0-4339-5B093FDA58B0}"/>
                  </a:ext>
                </a:extLst>
              </p:cNvPr>
              <p:cNvSpPr txBox="1"/>
              <p:nvPr/>
            </p:nvSpPr>
            <p:spPr>
              <a:xfrm>
                <a:off x="609600" y="685800"/>
                <a:ext cx="3886200" cy="1951881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Maxwell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</a:rPr>
                  <a:t>eqns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sym typeface="Wingdings" panose="05000000000000000000" pitchFamily="2" charset="2"/>
                  </a:rPr>
                  <a:t>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EM waves propagate 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with a constant speed 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DC19D7-1DFB-E6F0-4339-5B093FDA5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85800"/>
                <a:ext cx="3886200" cy="1951881"/>
              </a:xfrm>
              <a:prstGeom prst="rect">
                <a:avLst/>
              </a:prstGeom>
              <a:blipFill>
                <a:blip r:embed="rId2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E9041AA4-630E-D0A6-7D48-B83BB392B2F6}"/>
              </a:ext>
            </a:extLst>
          </p:cNvPr>
          <p:cNvGrpSpPr/>
          <p:nvPr/>
        </p:nvGrpSpPr>
        <p:grpSpPr>
          <a:xfrm>
            <a:off x="4495800" y="968514"/>
            <a:ext cx="4495800" cy="2612886"/>
            <a:chOff x="4495800" y="968514"/>
            <a:chExt cx="4495800" cy="2612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019800" y="1519297"/>
                  <a:ext cx="2971800" cy="2062103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Cambria" panose="02040503050406030204" pitchFamily="18" charset="0"/>
                    </a:rPr>
                    <a:t>Normally,                   expect velocity to be coordinate frame dep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800" b="0" dirty="0">
                    <a:latin typeface="Cambria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US" sz="2000" i="1" dirty="0">
                      <a:latin typeface="Cambria" panose="02040503050406030204" pitchFamily="18" charset="0"/>
                    </a:rPr>
                    <a:t> : relative velocity           of frames</a:t>
                  </a:r>
                  <a:r>
                    <a:rPr lang="en-US" sz="2000" dirty="0">
                      <a:latin typeface="Cambria" panose="02040503050406030204" pitchFamily="18" charset="0"/>
                    </a:rPr>
                    <a:t> </a:t>
                  </a:r>
                  <a:endParaRPr lang="en-US" sz="2000" i="1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1519297"/>
                  <a:ext cx="2971800" cy="2062103"/>
                </a:xfrm>
                <a:prstGeom prst="rect">
                  <a:avLst/>
                </a:prstGeom>
                <a:blipFill>
                  <a:blip r:embed="rId3"/>
                  <a:stretch>
                    <a:fillRect t="-1475" r="-1848" b="-41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1B59E4-1FA3-66FE-8093-448ECF363618}"/>
                </a:ext>
              </a:extLst>
            </p:cNvPr>
            <p:cNvSpPr txBox="1"/>
            <p:nvPr/>
          </p:nvSpPr>
          <p:spPr>
            <a:xfrm>
              <a:off x="4495800" y="968514"/>
              <a:ext cx="2097049" cy="707886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Bizarre!</a:t>
              </a:r>
            </a:p>
          </p:txBody>
        </p:sp>
        <p:pic>
          <p:nvPicPr>
            <p:cNvPr id="21" name="Graphic 20" descr="Help with solid fill">
              <a:extLst>
                <a:ext uri="{FF2B5EF4-FFF2-40B4-BE49-F238E27FC236}">
                  <a16:creationId xmlns:a16="http://schemas.microsoft.com/office/drawing/2014/main" id="{A8AD54B6-3F5D-E64D-16C0-ADBC2CA8C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29200" y="1676400"/>
              <a:ext cx="914400" cy="9144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6128AF-D74B-36AF-2711-6A681CEDED45}"/>
              </a:ext>
            </a:extLst>
          </p:cNvPr>
          <p:cNvGrpSpPr/>
          <p:nvPr/>
        </p:nvGrpSpPr>
        <p:grpSpPr>
          <a:xfrm>
            <a:off x="3352800" y="5269468"/>
            <a:ext cx="5562600" cy="677109"/>
            <a:chOff x="3832335" y="5269468"/>
            <a:chExt cx="5083065" cy="677109"/>
          </a:xfrm>
        </p:grpSpPr>
        <p:sp>
          <p:nvSpPr>
            <p:cNvPr id="4" name="TextBox 3"/>
            <p:cNvSpPr txBox="1"/>
            <p:nvPr/>
          </p:nvSpPr>
          <p:spPr>
            <a:xfrm>
              <a:off x="3832335" y="5269468"/>
              <a:ext cx="5083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ym typeface="Wingdings" panose="05000000000000000000" pitchFamily="2" charset="2"/>
                </a:rPr>
                <a:t>Area of study</a:t>
              </a:r>
              <a:r>
                <a:rPr lang="en-US" sz="1600" b="1" i="1" dirty="0">
                  <a:sym typeface="Wingdings" panose="05000000000000000000" pitchFamily="2" charset="2"/>
                </a:rPr>
                <a:t>:    </a:t>
              </a:r>
              <a:r>
                <a:rPr lang="en-US" b="1" i="1" dirty="0">
                  <a:solidFill>
                    <a:srgbClr val="7030A0"/>
                  </a:solidFill>
                  <a:sym typeface="Wingdings" panose="05000000000000000000" pitchFamily="2" charset="2"/>
                </a:rPr>
                <a:t>Electrodynamics of moving bodies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4011D2-294D-FFE5-D56A-3F7CEEF84275}"/>
                </a:ext>
              </a:extLst>
            </p:cNvPr>
            <p:cNvSpPr txBox="1"/>
            <p:nvPr/>
          </p:nvSpPr>
          <p:spPr>
            <a:xfrm>
              <a:off x="7086600" y="5638800"/>
              <a:ext cx="1828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with respect to ether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9998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UIDATA" val="&lt;database version=&quot;10.0&quot;&gt;&lt;object type=&quot;1&quot; unique_id=&quot;10001&quot;&gt;&lt;object type=&quot;2&quot; unique_id=&quot;10002&quot;&gt;&lt;object type=&quot;3&quot; unique_id=&quot;11552&quot;&gt;&lt;property id=&quot;20148&quot; value=&quot;5&quot;/&gt;&lt;property id=&quot;20300&quot; value=&quot;Slide 3&quot;/&gt;&lt;property id=&quot;20307&quot; value=&quot;310&quot;/&gt;&lt;/object&gt;&lt;object type=&quot;3&quot; unique_id=&quot;11553&quot;&gt;&lt;property id=&quot;20148&quot; value=&quot;5&quot;/&gt;&lt;property id=&quot;20300&quot; value=&quot;Slide 17&quot;/&gt;&lt;property id=&quot;20307&quot; value=&quot;311&quot;/&gt;&lt;/object&gt;&lt;object type=&quot;3&quot; unique_id=&quot;11555&quot;&gt;&lt;property id=&quot;20148&quot; value=&quot;5&quot;/&gt;&lt;property id=&quot;20300&quot; value=&quot;Slide 5&quot;/&gt;&lt;property id=&quot;20307&quot; value=&quot;313&quot;/&gt;&lt;/object&gt;&lt;object type=&quot;3&quot; unique_id=&quot;11556&quot;&gt;&lt;property id=&quot;20148&quot; value=&quot;5&quot;/&gt;&lt;property id=&quot;20300&quot; value=&quot;Slide 6&quot;/&gt;&lt;property id=&quot;20307&quot; value=&quot;314&quot;/&gt;&lt;/object&gt;&lt;object type=&quot;3&quot; unique_id=&quot;11557&quot;&gt;&lt;property id=&quot;20148&quot; value=&quot;5&quot;/&gt;&lt;property id=&quot;20300&quot; value=&quot;Slide 11&quot;/&gt;&lt;property id=&quot;20307&quot; value=&quot;315&quot;/&gt;&lt;/object&gt;&lt;object type=&quot;3&quot; unique_id=&quot;11559&quot;&gt;&lt;property id=&quot;20148&quot; value=&quot;5&quot;/&gt;&lt;property id=&quot;20300&quot; value=&quot;Slide 7&quot;/&gt;&lt;property id=&quot;20307&quot; value=&quot;316&quot;/&gt;&lt;/object&gt;&lt;object type=&quot;3&quot; unique_id=&quot;11560&quot;&gt;&lt;property id=&quot;20148&quot; value=&quot;5&quot;/&gt;&lt;property id=&quot;20300&quot; value=&quot;Slide 8&quot;/&gt;&lt;property id=&quot;20307&quot; value=&quot;317&quot;/&gt;&lt;/object&gt;&lt;object type=&quot;3&quot; unique_id=&quot;11561&quot;&gt;&lt;property id=&quot;20148&quot; value=&quot;5&quot;/&gt;&lt;property id=&quot;20300&quot; value=&quot;Slide 9&quot;/&gt;&lt;property id=&quot;20307&quot; value=&quot;318&quot;/&gt;&lt;/object&gt;&lt;object type=&quot;3&quot; unique_id=&quot;11562&quot;&gt;&lt;property id=&quot;20148&quot; value=&quot;5&quot;/&gt;&lt;property id=&quot;20300&quot; value=&quot;Slide 10&quot;/&gt;&lt;property id=&quot;20307&quot; value=&quot;319&quot;/&gt;&lt;/object&gt;&lt;object type=&quot;3&quot; unique_id=&quot;11565&quot;&gt;&lt;property id=&quot;20148&quot; value=&quot;5&quot;/&gt;&lt;property id=&quot;20300&quot; value=&quot;Slide 12&quot;/&gt;&lt;property id=&quot;20307&quot; value=&quot;321&quot;/&gt;&lt;/object&gt;&lt;object type=&quot;3&quot; unique_id=&quot;11567&quot;&gt;&lt;property id=&quot;20148&quot; value=&quot;5&quot;/&gt;&lt;property id=&quot;20300&quot; value=&quot;Slide 14&quot;/&gt;&lt;property id=&quot;20307&quot; value=&quot;324&quot;/&gt;&lt;/object&gt;&lt;object type=&quot;3&quot; unique_id=&quot;11890&quot;&gt;&lt;property id=&quot;20148&quot; value=&quot;5&quot;/&gt;&lt;property id=&quot;20300&quot; value=&quot;Slide 16&quot;/&gt;&lt;property id=&quot;20307&quot; value=&quot;325&quot;/&gt;&lt;/object&gt;&lt;object type=&quot;3&quot; unique_id=&quot;11891&quot;&gt;&lt;property id=&quot;20148&quot; value=&quot;5&quot;/&gt;&lt;property id=&quot;20300&quot; value=&quot;Slide 18 - &amp;quot;The 1919 solar eclipse expedition&amp;quot;&quot;/&gt;&lt;property id=&quot;20307&quot; value=&quot;326&quot;/&gt;&lt;/object&gt;&lt;object type=&quot;3&quot; unique_id=&quot;11892&quot;&gt;&lt;property id=&quot;20148&quot; value=&quot;5&quot;/&gt;&lt;property id=&quot;20300&quot; value=&quot;Slide 19 - &amp;quot;1919 eclipse observ’n &amp;quot;&quot;/&gt;&lt;property id=&quot;20307&quot; value=&quot;327&quot;/&gt;&lt;/object&gt;&lt;object type=&quot;3&quot; unique_id=&quot;12116&quot;&gt;&lt;property id=&quot;20148&quot; value=&quot;5&quot;/&gt;&lt;property id=&quot;20300&quot; value=&quot;Slide 1&quot;/&gt;&lt;property id=&quot;20307&quot; value=&quot;331&quot;/&gt;&lt;/object&gt;&lt;object type=&quot;3&quot; unique_id=&quot;12118&quot;&gt;&lt;property id=&quot;20148&quot; value=&quot;5&quot;/&gt;&lt;property id=&quot;20300&quot; value=&quot;Slide 13&quot;/&gt;&lt;property id=&quot;20307&quot; value=&quot;332&quot;/&gt;&lt;/object&gt;&lt;object type=&quot;3&quot; unique_id=&quot;12225&quot;&gt;&lt;property id=&quot;20148&quot; value=&quot;5&quot;/&gt;&lt;property id=&quot;20300&quot; value=&quot;Slide 2&quot;/&gt;&lt;property id=&quot;20307&quot; value=&quot;333&quot;/&gt;&lt;/object&gt;&lt;object type=&quot;3&quot; unique_id=&quot;12226&quot;&gt;&lt;property id=&quot;20148&quot; value=&quot;5&quot;/&gt;&lt;property id=&quot;20300&quot; value=&quot;Slide 4&quot;/&gt;&lt;property id=&quot;20307&quot; value=&quot;334&quot;/&gt;&lt;/object&gt;&lt;object type=&quot;3&quot; unique_id=&quot;12354&quot;&gt;&lt;property id=&quot;20148&quot; value=&quot;5&quot;/&gt;&lt;property id=&quot;20300&quot; value=&quot;Slide 20&quot;/&gt;&lt;property id=&quot;20307&quot; value=&quot;335&quot;/&gt;&lt;/object&gt;&lt;object type=&quot;3&quot; unique_id=&quot;14766&quot;&gt;&lt;property id=&quot;20148&quot; value=&quot;5&quot;/&gt;&lt;property id=&quot;20300&quot; value=&quot;Slide 15&quot;/&gt;&lt;property id=&quot;20307&quot; value=&quot;339&quot;/&gt;&lt;/object&gt;&lt;/object&gt;&lt;object type=&quot;8&quot; unique_id=&quot;1001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chengt\AppData\Local\Temp\~Ca851C\data\asimages\{C1C8D11A-0F70-4CA8-A349-1626FAAD10FC}_2.png&quot;/&gt;&lt;left val=&quot;210&quot;/&gt;&lt;top val=&quot;447&quot;/&gt;&lt;width val=&quot;397&quot;/&gt;&lt;height val=&quot;61&quot;/&gt;&lt;hasText val=&quot;1&quot;/&gt;&lt;/Image&gt;&lt;/ThreeDShapeInfo&gt;"/>
  <p:tag name="PRESENTER_SHAPETEXTINFO" val="&lt;ShapeTextInfo&gt;&lt;TableIndex row=&quot;-1&quot; col=&quot;-1&quot;&gt;&lt;linesCount val=&quot;2&quot;/&gt;&lt;lineCharCount val=&quot;41&quot;/&gt;&lt;lineCharCount val=&quot;28&quot;/&gt;&lt;/TableIndex&gt;&lt;/ShapeText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solidFill>
            <a:srgbClr val="FFFF00"/>
          </a:solidFill>
        </a:ln>
      </a:spPr>
      <a:bodyPr wrap="square" lIns="91440" tIns="45720" rIns="91440" bIns="45720">
        <a:spAutoFit/>
      </a:bodyPr>
      <a:lstStyle>
        <a:defPPr algn="ctr">
          <a:defRPr sz="3600" b="1" cap="none" spc="0" dirty="0" smtClean="0">
            <a:ln w="12700">
              <a:solidFill>
                <a:schemeClr val="tx2">
                  <a:lumMod val="75000"/>
                </a:schemeClr>
              </a:solidFill>
              <a:prstDash val="solid"/>
            </a:ln>
            <a:solidFill>
              <a:srgbClr val="FF4F4F"/>
            </a:solidFill>
            <a:effectLst>
              <a:outerShdw dist="38100" dir="2640000" algn="bl" rotWithShape="0">
                <a:schemeClr val="tx2">
                  <a:lumMod val="75000"/>
                </a:schemeClr>
              </a:outerShdw>
            </a:effectLst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19560</TotalTime>
  <Words>1881</Words>
  <Application>Microsoft Office PowerPoint</Application>
  <PresentationFormat>On-screen Show (4:3)</PresentationFormat>
  <Paragraphs>265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 JULIAN</vt:lpstr>
      <vt:lpstr>Arial</vt:lpstr>
      <vt:lpstr>Calibri</vt:lpstr>
      <vt:lpstr>Cambria</vt:lpstr>
      <vt:lpstr>Cambria Math</vt:lpstr>
      <vt:lpstr>Constantia</vt:lpstr>
      <vt:lpstr>Times New Roman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Range of a force is determined by          the mass of the exchanged particles </vt:lpstr>
      <vt:lpstr>The observational evidence  for the equality of  EM &amp; grav wave propagation speeds ?  </vt:lpstr>
      <vt:lpstr>August 17, 2017 LIGO &amp; Virgo detected gravitational waves</vt:lpstr>
      <vt:lpstr>Thus not only theory, we have  the observational evidence         for the equality of  EM &amp; grav wave propagation speeds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4370/5370 1 Intro &amp; SR</dc:title>
  <dc:creator>Cheng, Ta-Pei</dc:creator>
  <cp:lastModifiedBy>Cheng, Ta-Pei</cp:lastModifiedBy>
  <cp:revision>1018</cp:revision>
  <dcterms:created xsi:type="dcterms:W3CDTF">2014-10-24T14:45:36Z</dcterms:created>
  <dcterms:modified xsi:type="dcterms:W3CDTF">2023-08-01T20:45:13Z</dcterms:modified>
</cp:coreProperties>
</file>