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31" r:id="rId2"/>
    <p:sldId id="333" r:id="rId3"/>
    <p:sldId id="310" r:id="rId4"/>
    <p:sldId id="334" r:id="rId5"/>
    <p:sldId id="313" r:id="rId6"/>
    <p:sldId id="314" r:id="rId7"/>
    <p:sldId id="316" r:id="rId8"/>
    <p:sldId id="317" r:id="rId9"/>
    <p:sldId id="318" r:id="rId10"/>
    <p:sldId id="319" r:id="rId11"/>
    <p:sldId id="315" r:id="rId12"/>
    <p:sldId id="321" r:id="rId13"/>
    <p:sldId id="332" r:id="rId14"/>
    <p:sldId id="324" r:id="rId15"/>
    <p:sldId id="325" r:id="rId16"/>
    <p:sldId id="336" r:id="rId17"/>
    <p:sldId id="330" r:id="rId18"/>
    <p:sldId id="326" r:id="rId19"/>
    <p:sldId id="327" r:id="rId20"/>
    <p:sldId id="335" r:id="rId21"/>
  </p:sldIdLst>
  <p:sldSz cx="9144000" cy="6858000" type="screen4x3"/>
  <p:notesSz cx="9144000" cy="6858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59F"/>
    <a:srgbClr val="8EC7FA"/>
    <a:srgbClr val="F9AFAD"/>
    <a:srgbClr val="FFDD71"/>
    <a:srgbClr val="E6E6E6"/>
    <a:srgbClr val="FFCCCC"/>
    <a:srgbClr val="023B4A"/>
    <a:srgbClr val="6EDCFA"/>
    <a:srgbClr val="5F5F5F"/>
    <a:srgbClr val="065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310" autoAdjust="0"/>
  </p:normalViewPr>
  <p:slideViewPr>
    <p:cSldViewPr>
      <p:cViewPr varScale="1">
        <p:scale>
          <a:sx n="107" d="100"/>
          <a:sy n="107" d="100"/>
        </p:scale>
        <p:origin x="14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6E2F8E-EA85-446C-978F-62C4323541F2}" type="datetimeFigureOut">
              <a:rPr lang="en-US"/>
              <a:pPr>
                <a:defRPr/>
              </a:pPr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473632-C399-4E99-9DA9-B76195EC6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74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FA21FD-EF64-40F8-B47B-20B355F497F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2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1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19" indent="0" algn="r">
              <a:buNone/>
              <a:defRPr>
                <a:solidFill>
                  <a:schemeClr val="tx1"/>
                </a:solidFill>
              </a:defRPr>
            </a:lvl1pPr>
            <a:lvl2pPr marL="457196" indent="0" algn="ctr">
              <a:buNone/>
            </a:lvl2pPr>
            <a:lvl3pPr marL="914391" indent="0" algn="ctr">
              <a:buNone/>
            </a:lvl3pPr>
            <a:lvl4pPr marL="1371587" indent="0" algn="ctr">
              <a:buNone/>
            </a:lvl4pPr>
            <a:lvl5pPr marL="1828782" indent="0" algn="ctr">
              <a:buNone/>
            </a:lvl5pPr>
            <a:lvl6pPr marL="2285978" indent="0" algn="ctr">
              <a:buNone/>
            </a:lvl6pPr>
            <a:lvl7pPr marL="2743173" indent="0" algn="ctr">
              <a:buNone/>
            </a:lvl7pPr>
            <a:lvl8pPr marL="3200368" indent="0" algn="ctr">
              <a:buNone/>
            </a:lvl8pPr>
            <a:lvl9pPr marL="3657563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92E774B0-5E3B-484D-BDE1-25DE3C9F1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13DBBA-763B-49D4-AB59-3EF10EB57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825E12-FF96-4088-B7A4-E60656E5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F0B87C-01FF-49A9-889B-D739384C5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19" rIns="45719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4B76634-3AA6-4344-92AF-C6019549D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93D8C0-A1E8-4892-ACEB-0DC040CCF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9"/>
            <a:ext cx="4040188" cy="659352"/>
          </a:xfrm>
        </p:spPr>
        <p:txBody>
          <a:bodyPr lIns="45719" tIns="0" rIns="4571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19" tIns="0" rIns="4571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63F3CB-864D-4475-8460-35B310D15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4CAB48-3AD5-4DAF-A44E-60A34AF72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80EE94-2574-40B1-9891-1E7067257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4F733C-D256-41AE-8383-793A321D3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>
              <a:defRPr/>
            </a:pPr>
            <a:endParaRPr lang="en-US" sz="2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>
              <a:defRPr/>
            </a:pPr>
            <a:endParaRPr lang="en-US" sz="2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19" rIns="45719" bIns="45719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4007" rIns="45719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7283FC-D48F-4C72-B9FE-6E6C8976F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>
              <a:defRPr/>
            </a:pPr>
            <a:endParaRPr lang="en-US" sz="2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635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9" tIns="45719" rIns="91439" bIns="45719"/>
          <a:lstStyle/>
          <a:p>
            <a:pPr>
              <a:defRPr/>
            </a:pPr>
            <a:endParaRPr lang="en-US" sz="2200" b="0" i="0" u="none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0014415-4DC8-4C03-9163-75310C2EF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2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20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43" indent="-21031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21" indent="-18287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38" indent="-182878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56" indent="-18287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65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0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12" Type="http://schemas.openxmlformats.org/officeDocument/2006/relationships/image" Target="../media/image790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780.png"/><Relationship Id="rId5" Type="http://schemas.openxmlformats.org/officeDocument/2006/relationships/image" Target="../media/image6.tiff"/><Relationship Id="rId15" Type="http://schemas.openxmlformats.org/officeDocument/2006/relationships/image" Target="../media/image82.png"/><Relationship Id="rId10" Type="http://schemas.openxmlformats.org/officeDocument/2006/relationships/image" Target="../media/image8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0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B04DDD-2E51-411F-AABA-46582325D534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4760911" y="807002"/>
            <a:ext cx="4230689" cy="95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onstantia" pitchFamily="18" charset="0"/>
              </a:rPr>
              <a:t>T P Cheng 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latin typeface="Constantia" pitchFamily="18" charset="0"/>
              </a:rPr>
              <a:t>Zoom presentation at 2019 Miami Conference </a:t>
            </a:r>
            <a:endParaRPr lang="en-US" sz="2000" dirty="0">
              <a:latin typeface="Constant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dirty="0">
                <a:latin typeface="Constantia" pitchFamily="18" charset="0"/>
              </a:rPr>
              <a:t>Based on a talk prepared for the 2017 eclipse meeting</a:t>
            </a:r>
            <a:r>
              <a:rPr lang="en-US" sz="2400" dirty="0">
                <a:latin typeface="Constantia" pitchFamily="18" charset="0"/>
              </a:rPr>
              <a:t> </a:t>
            </a:r>
          </a:p>
        </p:txBody>
      </p:sp>
      <p:sp>
        <p:nvSpPr>
          <p:cNvPr id="14340" name="Title 3"/>
          <p:cNvSpPr txBox="1">
            <a:spLocks/>
          </p:cNvSpPr>
          <p:nvPr/>
        </p:nvSpPr>
        <p:spPr bwMode="auto">
          <a:xfrm>
            <a:off x="1371600" y="1953161"/>
            <a:ext cx="64008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onstantia" pitchFamily="18" charset="0"/>
              </a:rPr>
              <a:t>Einstein, bending of light </a:t>
            </a:r>
          </a:p>
          <a:p>
            <a:r>
              <a:rPr lang="en-US" sz="4000" b="1" dirty="0">
                <a:solidFill>
                  <a:srgbClr val="C00000"/>
                </a:solidFill>
                <a:latin typeface="Constantia" pitchFamily="18" charset="0"/>
              </a:rPr>
              <a:t>&amp; the 1919 solar eclipse</a:t>
            </a:r>
          </a:p>
        </p:txBody>
      </p:sp>
      <p:pic>
        <p:nvPicPr>
          <p:cNvPr id="14341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733800"/>
            <a:ext cx="161448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2100" y="3794125"/>
            <a:ext cx="16637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0" y="389340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60000"/>
                </a:solidFill>
                <a:latin typeface="Constantia" pitchFamily="18" charset="0"/>
              </a:rPr>
              <a:t>Pedagogy for </a:t>
            </a:r>
            <a:br>
              <a:rPr lang="en-US" sz="2400" dirty="0">
                <a:solidFill>
                  <a:srgbClr val="E60000"/>
                </a:solidFill>
                <a:latin typeface="Constantia" pitchFamily="18" charset="0"/>
              </a:rPr>
            </a:br>
            <a:r>
              <a:rPr lang="en-US" sz="2400" dirty="0">
                <a:solidFill>
                  <a:srgbClr val="E60000"/>
                </a:solidFill>
                <a:latin typeface="Constantia" pitchFamily="18" charset="0"/>
              </a:rPr>
              <a:t>an undergraduate GR course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4543425" y="4927600"/>
            <a:ext cx="4295775" cy="939800"/>
          </a:xfrm>
          <a:prstGeom prst="rect">
            <a:avLst/>
          </a:prstGeom>
        </p:spPr>
        <p:txBody>
          <a:bodyPr/>
          <a:lstStyle>
            <a:lvl1pPr marL="274317" indent="-27431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74" indent="-24688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1" indent="-24688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08" indent="-21031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26" indent="-21031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43" indent="-21031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21" indent="-182878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38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56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/>
              <a:t>Relativity, black holes &amp; cosmology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/>
              <a:t>for math-shy students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9E70A8-8260-4C90-AC31-19112AA0B43F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23554" name="Title 1"/>
          <p:cNvSpPr txBox="1">
            <a:spLocks/>
          </p:cNvSpPr>
          <p:nvPr/>
        </p:nvSpPr>
        <p:spPr bwMode="auto">
          <a:xfrm>
            <a:off x="533400" y="457200"/>
            <a:ext cx="8305800" cy="1143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3600">
                <a:solidFill>
                  <a:srgbClr val="FFFF00"/>
                </a:solidFill>
                <a:latin typeface="Calibri" pitchFamily="34" charset="0"/>
              </a:rPr>
              <a:t>  EP time dilation</a:t>
            </a:r>
            <a:r>
              <a:rPr lang="en-US" sz="360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 </a:t>
            </a:r>
            <a:br>
              <a:rPr lang="en-US" sz="360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</a:br>
            <a:r>
              <a:rPr lang="en-US" sz="360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  spacetime curved in the time direction</a:t>
            </a:r>
            <a:endParaRPr lang="en-US" sz="32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1752601"/>
            <a:ext cx="4267200" cy="1599412"/>
          </a:xfrm>
          <a:prstGeom prst="rect">
            <a:avLst/>
          </a:prstGeom>
          <a:blipFill>
            <a:blip r:embed="rId2"/>
            <a:stretch>
              <a:fillRect l="-2143" t="-3053" r="-14286" b="-610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9800" y="2878563"/>
            <a:ext cx="2819400" cy="614464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9200" y="1816627"/>
            <a:ext cx="3657600" cy="1384995"/>
          </a:xfrm>
          <a:prstGeom prst="rect">
            <a:avLst/>
          </a:prstGeom>
          <a:blipFill rotWithShape="0">
            <a:blip r:embed="rId4"/>
            <a:stretch>
              <a:fillRect l="-1667" t="-3524" b="-704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9200" y="3254790"/>
            <a:ext cx="3657600" cy="1073307"/>
          </a:xfrm>
          <a:prstGeom prst="rect">
            <a:avLst/>
          </a:prstGeom>
          <a:blipFill rotWithShape="0">
            <a:blip r:embed="rId5"/>
            <a:stretch>
              <a:fillRect l="-1667" b="-909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4024091"/>
            <a:ext cx="4572000" cy="928909"/>
          </a:xfrm>
          <a:prstGeom prst="rect">
            <a:avLst/>
          </a:prstGeom>
          <a:blipFill rotWithShape="0">
            <a:blip r:embed="rId6"/>
            <a:stretch>
              <a:fillRect l="-1067" t="-3268" r="-680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2000" y="4346575"/>
            <a:ext cx="7924800" cy="1987550"/>
            <a:chOff x="762000" y="4346004"/>
            <a:chExt cx="7924800" cy="1988185"/>
          </a:xfrm>
        </p:grpSpPr>
        <p:sp>
          <p:nvSpPr>
            <p:cNvPr id="9" name="TextBox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114800" y="4346004"/>
              <a:ext cx="4572000" cy="672107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10" name="TextBox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62000" y="5010750"/>
              <a:ext cx="7924800" cy="1323439"/>
            </a:xfrm>
            <a:prstGeom prst="rect">
              <a:avLst/>
            </a:prstGeom>
            <a:blipFill>
              <a:blip r:embed="rId8"/>
              <a:stretch>
                <a:fillRect l="-77" t="-2765" r="-846" b="-7373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</p:grp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" y="3505200"/>
            <a:ext cx="4267200" cy="461665"/>
          </a:xfrm>
          <a:prstGeom prst="rect">
            <a:avLst/>
          </a:prstGeom>
          <a:blipFill rotWithShape="0">
            <a:blip r:embed="rId9"/>
            <a:stretch>
              <a:fillRect l="-1143" b="-1578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572917"/>
            <a:ext cx="2819400" cy="557910"/>
          </a:xfrm>
          <a:prstGeom prst="rect">
            <a:avLst/>
          </a:prstGeom>
          <a:blipFill>
            <a:blip r:embed="rId10"/>
            <a:stretch>
              <a:fillRect l="-432" b="-1521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88A6B7-6539-4356-BEBA-2DAA93F72BFB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24578" name="Title 1"/>
          <p:cNvSpPr txBox="1">
            <a:spLocks/>
          </p:cNvSpPr>
          <p:nvPr/>
        </p:nvSpPr>
        <p:spPr bwMode="auto">
          <a:xfrm>
            <a:off x="457200" y="576263"/>
            <a:ext cx="83058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Calibri" pitchFamily="34" charset="0"/>
              </a:rPr>
              <a:t>Curved spacetime as gravitational field  </a:t>
            </a:r>
            <a:br>
              <a:rPr lang="en-US" sz="3200">
                <a:solidFill>
                  <a:schemeClr val="tx2"/>
                </a:solidFill>
                <a:latin typeface="Calibri" pitchFamily="34" charset="0"/>
              </a:rPr>
            </a:br>
            <a:r>
              <a:rPr lang="en-US" sz="3200">
                <a:solidFill>
                  <a:schemeClr val="tx2"/>
                </a:solidFill>
                <a:latin typeface="Calibri" pitchFamily="34" charset="0"/>
              </a:rPr>
              <a:t>                                     </a:t>
            </a: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(some supporting arguments)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219200"/>
            <a:ext cx="4191000" cy="1543499"/>
          </a:xfrm>
          <a:prstGeom prst="rect">
            <a:avLst/>
          </a:prstGeom>
          <a:blipFill>
            <a:blip r:embed="rId2"/>
            <a:stretch>
              <a:fillRect l="-872" t="-3162" r="-7558" b="-158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0638" y="2886075"/>
            <a:ext cx="4405312" cy="3829050"/>
            <a:chOff x="-6520" y="2667000"/>
            <a:chExt cx="4257308" cy="3827646"/>
          </a:xfrm>
        </p:grpSpPr>
        <p:sp>
          <p:nvSpPr>
            <p:cNvPr id="8" name="TextBox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-6520" y="2667000"/>
              <a:ext cx="2978320" cy="1877437"/>
            </a:xfrm>
            <a:prstGeom prst="rect">
              <a:avLst/>
            </a:prstGeom>
            <a:blipFill>
              <a:blip r:embed="rId3"/>
              <a:stretch>
                <a:fillRect l="-2964" t="-2597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pic>
          <p:nvPicPr>
            <p:cNvPr id="24585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05000" y="3810000"/>
              <a:ext cx="2345788" cy="2684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267200" y="1828800"/>
            <a:ext cx="4800600" cy="4108450"/>
            <a:chOff x="4267200" y="1828800"/>
            <a:chExt cx="4800600" cy="4108817"/>
          </a:xfrm>
        </p:grpSpPr>
        <p:sp>
          <p:nvSpPr>
            <p:cNvPr id="24582" name="TextBox 9"/>
            <p:cNvSpPr txBox="1">
              <a:spLocks noChangeArrowheads="1"/>
            </p:cNvSpPr>
            <p:nvPr/>
          </p:nvSpPr>
          <p:spPr bwMode="auto">
            <a:xfrm>
              <a:off x="4267200" y="1828800"/>
              <a:ext cx="4800600" cy="410881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Constantia" pitchFamily="18" charset="0"/>
                </a:rPr>
                <a:t>A curved space is locally flat </a:t>
              </a:r>
            </a:p>
            <a:p>
              <a:pPr algn="ctr"/>
              <a:r>
                <a:rPr lang="en-US" sz="2400">
                  <a:latin typeface="Constantia" pitchFamily="18" charset="0"/>
                </a:rPr>
                <a:t>(</a:t>
              </a:r>
              <a:r>
                <a:rPr lang="en-US" sz="2400" i="1">
                  <a:latin typeface="Constantia" pitchFamily="18" charset="0"/>
                </a:rPr>
                <a:t>flatness theorem</a:t>
              </a:r>
              <a:r>
                <a:rPr lang="en-US" sz="2400">
                  <a:latin typeface="Constantia" pitchFamily="18" charset="0"/>
                </a:rPr>
                <a:t>)</a:t>
              </a:r>
            </a:p>
            <a:p>
              <a:pPr algn="ctr"/>
              <a:r>
                <a:rPr lang="en-US" sz="900">
                  <a:latin typeface="Constantia" pitchFamily="18" charset="0"/>
                </a:rPr>
                <a:t>&amp;</a:t>
              </a:r>
            </a:p>
            <a:p>
              <a:pPr algn="ctr"/>
              <a:r>
                <a:rPr lang="en-US" sz="2400">
                  <a:latin typeface="Constantia" pitchFamily="18" charset="0"/>
                </a:rPr>
                <a:t>Gravity transformed away locally</a:t>
              </a:r>
            </a:p>
            <a:p>
              <a:pPr algn="ctr"/>
              <a:r>
                <a:rPr lang="en-US" sz="2400" b="1" i="1">
                  <a:latin typeface="Constantia" pitchFamily="18" charset="0"/>
                </a:rPr>
                <a:t>Curved spacetime </a:t>
              </a:r>
            </a:p>
            <a:p>
              <a:pPr algn="ctr"/>
              <a:r>
                <a:rPr lang="en-US" sz="2400" b="1" i="1">
                  <a:latin typeface="Constantia" pitchFamily="18" charset="0"/>
                </a:rPr>
                <a:t>is locally flat  </a:t>
              </a:r>
            </a:p>
            <a:p>
              <a:pPr algn="ctr"/>
              <a:r>
                <a:rPr lang="en-US" sz="2400" b="1" i="1">
                  <a:latin typeface="Constantia" pitchFamily="18" charset="0"/>
                </a:rPr>
                <a:t>“= no gravity” </a:t>
              </a:r>
            </a:p>
            <a:p>
              <a:pPr algn="ctr"/>
              <a:r>
                <a:rPr lang="en-US" sz="2400" b="1">
                  <a:latin typeface="Constantia" pitchFamily="18" charset="0"/>
                </a:rPr>
                <a:t>in agreement with EP</a:t>
              </a:r>
            </a:p>
            <a:p>
              <a:pPr algn="ctr"/>
              <a:endParaRPr lang="en-US" sz="1100" b="1">
                <a:solidFill>
                  <a:srgbClr val="C00000"/>
                </a:solidFill>
                <a:latin typeface="Constantia" pitchFamily="18" charset="0"/>
              </a:endParaRPr>
            </a:p>
            <a:p>
              <a:pPr algn="ctr"/>
              <a:r>
                <a:rPr lang="en-US" sz="2400" b="1">
                  <a:solidFill>
                    <a:srgbClr val="C00000"/>
                  </a:solidFill>
                  <a:latin typeface="Constantia" pitchFamily="18" charset="0"/>
                </a:rPr>
                <a:t>GR as a metric theory automatically and precisely </a:t>
              </a:r>
            </a:p>
            <a:p>
              <a:pPr algn="ctr"/>
              <a:r>
                <a:rPr lang="en-US" sz="2400" b="1">
                  <a:solidFill>
                    <a:srgbClr val="C00000"/>
                  </a:solidFill>
                  <a:latin typeface="Constantia" pitchFamily="18" charset="0"/>
                </a:rPr>
                <a:t>incorporates the EP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48200" y="3124316"/>
              <a:ext cx="3962400" cy="14479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 txBox="1">
            <a:spLocks/>
          </p:cNvSpPr>
          <p:nvPr/>
        </p:nvSpPr>
        <p:spPr bwMode="auto">
          <a:xfrm>
            <a:off x="152400" y="241300"/>
            <a:ext cx="8864600" cy="1206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Metric for a </a:t>
            </a:r>
            <a:r>
              <a:rPr lang="en-US" sz="3600">
                <a:solidFill>
                  <a:srgbClr val="FFFF00"/>
                </a:solidFill>
                <a:latin typeface="Calibri" pitchFamily="34" charset="0"/>
              </a:rPr>
              <a:t>spherically symmetric spacetime 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has</a:t>
            </a:r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 only 2 scalar elements</a:t>
            </a:r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408863" y="1447800"/>
            <a:ext cx="17351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>
                <a:latin typeface="Constantia" pitchFamily="18" charset="0"/>
              </a:rPr>
              <a:t>Without</a:t>
            </a:r>
            <a:r>
              <a:rPr lang="en-US" sz="1600">
                <a:latin typeface="Constantia" pitchFamily="18" charset="0"/>
              </a:rPr>
              <a:t> using high power math such as Killing vectors …</a:t>
            </a:r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867F0A-4388-42F5-8CE4-B04FF1098724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410200"/>
            <a:ext cx="88646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en-US" sz="2400" dirty="0">
                <a:latin typeface="+mn-lt"/>
                <a:cs typeface="+mn-cs"/>
              </a:rPr>
              <a:t>One is free to choose new coordinates, thereby altering the metric to make it as simple as possible:     </a:t>
            </a:r>
            <a:r>
              <a:rPr lang="en-US" sz="2400" i="1" dirty="0">
                <a:latin typeface="+mn-lt"/>
                <a:cs typeface="+mn-cs"/>
              </a:rPr>
              <a:t>A,B,C,D</a:t>
            </a:r>
            <a:r>
              <a:rPr lang="en-US" sz="2400" dirty="0">
                <a:latin typeface="+mn-lt"/>
                <a:cs typeface="+mn-cs"/>
              </a:rPr>
              <a:t> --&gt; </a:t>
            </a:r>
            <a:r>
              <a:rPr lang="en-US" sz="2400" i="1" dirty="0">
                <a:latin typeface="+mn-lt"/>
                <a:cs typeface="+mn-cs"/>
              </a:rPr>
              <a:t>g</a:t>
            </a:r>
            <a:r>
              <a:rPr lang="en-US" sz="2400" i="1" baseline="-25000" dirty="0">
                <a:latin typeface="+mn-lt"/>
                <a:cs typeface="+mn-cs"/>
              </a:rPr>
              <a:t>00</a:t>
            </a:r>
            <a:r>
              <a:rPr lang="en-US" sz="2400" dirty="0">
                <a:latin typeface="+mn-lt"/>
                <a:cs typeface="+mn-cs"/>
              </a:rPr>
              <a:t>, </a:t>
            </a:r>
            <a:r>
              <a:rPr lang="en-US" sz="2400" i="1" dirty="0">
                <a:latin typeface="+mn-lt"/>
                <a:cs typeface="+mn-cs"/>
              </a:rPr>
              <a:t>g</a:t>
            </a:r>
            <a:r>
              <a:rPr lang="en-US" sz="2400" i="1" baseline="-25000" dirty="0">
                <a:latin typeface="+mn-lt"/>
                <a:cs typeface="+mn-cs"/>
              </a:rPr>
              <a:t>rr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" y="3810000"/>
            <a:ext cx="8864600" cy="1570038"/>
          </a:xfrm>
          <a:prstGeom prst="rect">
            <a:avLst/>
          </a:prstGeom>
          <a:solidFill>
            <a:srgbClr val="F9AFA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latin typeface="Constantia" pitchFamily="18" charset="0"/>
              </a:rPr>
              <a:t>Key concept to learn</a:t>
            </a:r>
            <a:r>
              <a:rPr lang="en-US" sz="2400" dirty="0">
                <a:latin typeface="Constantia" pitchFamily="18" charset="0"/>
              </a:rPr>
              <a:t>: The coordinates in Riemannian geometry, as labels of points in the space, can be freely chosen. Have no intrinsic significance until their connection to the physical length </a:t>
            </a:r>
            <a:r>
              <a:rPr lang="en-US" sz="2400" i="1" dirty="0">
                <a:latin typeface="Constantia" pitchFamily="18" charset="0"/>
              </a:rPr>
              <a:t>ds²</a:t>
            </a:r>
            <a:r>
              <a:rPr lang="en-US" sz="2400" dirty="0">
                <a:latin typeface="Constantia" pitchFamily="18" charset="0"/>
              </a:rPr>
              <a:t> is specified by the metric function as in  </a:t>
            </a:r>
            <a:r>
              <a:rPr lang="en-US" sz="2400" i="1" dirty="0">
                <a:latin typeface="Constantia" pitchFamily="18" charset="0"/>
              </a:rPr>
              <a:t>ds² = </a:t>
            </a:r>
            <a:r>
              <a:rPr lang="en-US" sz="2400" i="1" dirty="0" err="1">
                <a:latin typeface="Constantia" pitchFamily="18" charset="0"/>
              </a:rPr>
              <a:t>g</a:t>
            </a:r>
            <a:r>
              <a:rPr lang="en-US" sz="2400" i="1" baseline="-25000" dirty="0" err="1">
                <a:latin typeface="Constantia" pitchFamily="18" charset="0"/>
              </a:rPr>
              <a:t>μν</a:t>
            </a:r>
            <a:r>
              <a:rPr lang="en-US" sz="2400" i="1" dirty="0" err="1">
                <a:latin typeface="Constantia" pitchFamily="18" charset="0"/>
              </a:rPr>
              <a:t>dx</a:t>
            </a:r>
            <a:r>
              <a:rPr lang="en-US" sz="2400" i="1" baseline="30000" dirty="0" err="1">
                <a:latin typeface="Constantia" pitchFamily="18" charset="0"/>
              </a:rPr>
              <a:t>μ</a:t>
            </a:r>
            <a:r>
              <a:rPr lang="en-US" sz="2400" i="1" dirty="0" err="1">
                <a:latin typeface="Constantia" pitchFamily="18" charset="0"/>
              </a:rPr>
              <a:t>dx</a:t>
            </a:r>
            <a:r>
              <a:rPr lang="en-US" sz="2400" i="1" baseline="30000" dirty="0" err="1">
                <a:latin typeface="Constantia" pitchFamily="18" charset="0"/>
              </a:rPr>
              <a:t>ν</a:t>
            </a:r>
            <a:r>
              <a:rPr lang="en-US" sz="2400" i="1" dirty="0">
                <a:latin typeface="Constantia" pitchFamily="18" charset="0"/>
              </a:rPr>
              <a:t> 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2667000"/>
            <a:ext cx="8610600" cy="11080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 </a:t>
            </a:r>
            <a:r>
              <a:rPr lang="en-US" sz="2000">
                <a:latin typeface="Constantia" pitchFamily="18" charset="0"/>
              </a:rPr>
              <a:t>Writing </a:t>
            </a:r>
            <a:r>
              <a:rPr lang="en-US" sz="2400" i="1">
                <a:latin typeface="Constantia" pitchFamily="18" charset="0"/>
              </a:rPr>
              <a:t>x</a:t>
            </a:r>
            <a:r>
              <a:rPr lang="en-US" sz="2400" i="1" baseline="30000">
                <a:latin typeface="Constantia" pitchFamily="18" charset="0"/>
              </a:rPr>
              <a:t>μ</a:t>
            </a:r>
            <a:r>
              <a:rPr lang="en-US" sz="2400">
                <a:latin typeface="Constantia" pitchFamily="18" charset="0"/>
              </a:rPr>
              <a:t>=(</a:t>
            </a:r>
            <a:r>
              <a:rPr lang="en-US" sz="2400" i="1">
                <a:latin typeface="Constantia" pitchFamily="18" charset="0"/>
              </a:rPr>
              <a:t>ct,</a:t>
            </a:r>
            <a:r>
              <a:rPr lang="en-US" sz="2400" b="1" i="1">
                <a:latin typeface="Constantia" pitchFamily="18" charset="0"/>
              </a:rPr>
              <a:t>r</a:t>
            </a:r>
            <a:r>
              <a:rPr lang="en-US" sz="2400">
                <a:latin typeface="Constantia" pitchFamily="18" charset="0"/>
              </a:rPr>
              <a:t>), </a:t>
            </a:r>
            <a:r>
              <a:rPr lang="en-US" sz="2000">
                <a:latin typeface="Constantia" pitchFamily="18" charset="0"/>
              </a:rPr>
              <a:t>the infinitesimal invariant </a:t>
            </a:r>
            <a:r>
              <a:rPr lang="en-US" sz="2400" i="1">
                <a:latin typeface="Constantia" pitchFamily="18" charset="0"/>
              </a:rPr>
              <a:t>ds² = g</a:t>
            </a:r>
            <a:r>
              <a:rPr lang="en-US" sz="2400" i="1" baseline="-25000">
                <a:latin typeface="Constantia" pitchFamily="18" charset="0"/>
              </a:rPr>
              <a:t>μν</a:t>
            </a:r>
            <a:r>
              <a:rPr lang="en-US" sz="2400" i="1">
                <a:latin typeface="Constantia" pitchFamily="18" charset="0"/>
              </a:rPr>
              <a:t>dx</a:t>
            </a:r>
            <a:r>
              <a:rPr lang="en-US" sz="2400" i="1" baseline="30000">
                <a:latin typeface="Constantia" pitchFamily="18" charset="0"/>
              </a:rPr>
              <a:t>μ</a:t>
            </a:r>
            <a:r>
              <a:rPr lang="en-US" sz="2400" i="1">
                <a:latin typeface="Constantia" pitchFamily="18" charset="0"/>
              </a:rPr>
              <a:t>dx</a:t>
            </a:r>
            <a:r>
              <a:rPr lang="en-US" sz="2400" i="1" baseline="30000">
                <a:latin typeface="Constantia" pitchFamily="18" charset="0"/>
              </a:rPr>
              <a:t>ν</a:t>
            </a:r>
            <a:r>
              <a:rPr lang="en-US" sz="2400" i="1">
                <a:latin typeface="Constantia" pitchFamily="18" charset="0"/>
              </a:rPr>
              <a:t> </a:t>
            </a:r>
            <a:r>
              <a:rPr lang="en-US" sz="2000">
                <a:latin typeface="Constantia" pitchFamily="18" charset="0"/>
              </a:rPr>
              <a:t>must be quadratic in </a:t>
            </a:r>
            <a:r>
              <a:rPr lang="en-US" sz="2000" i="1">
                <a:latin typeface="Constantia" pitchFamily="18" charset="0"/>
              </a:rPr>
              <a:t>d</a:t>
            </a:r>
            <a:r>
              <a:rPr lang="en-US" sz="2000" b="1" i="1">
                <a:latin typeface="Constantia" pitchFamily="18" charset="0"/>
              </a:rPr>
              <a:t>r</a:t>
            </a:r>
            <a:r>
              <a:rPr lang="en-US" sz="2000">
                <a:latin typeface="Constantia" pitchFamily="18" charset="0"/>
              </a:rPr>
              <a:t> and </a:t>
            </a:r>
            <a:r>
              <a:rPr lang="en-US" sz="2000" i="1">
                <a:latin typeface="Constantia" pitchFamily="18" charset="0"/>
              </a:rPr>
              <a:t>dt</a:t>
            </a:r>
            <a:r>
              <a:rPr lang="en-US" sz="2000">
                <a:latin typeface="Constantia" pitchFamily="18" charset="0"/>
              </a:rPr>
              <a:t> without singling out any particular angular direction</a:t>
            </a:r>
            <a:endParaRPr lang="en-US">
              <a:latin typeface="Constantia" pitchFamily="18" charset="0"/>
            </a:endParaRPr>
          </a:p>
          <a:p>
            <a:pPr algn="ctr"/>
            <a:r>
              <a:rPr lang="en-US" sz="2200" i="1">
                <a:latin typeface="Constantia" pitchFamily="18" charset="0"/>
              </a:rPr>
              <a:t>ds² = Ad</a:t>
            </a:r>
            <a:r>
              <a:rPr lang="en-US" sz="2200" b="1" i="1">
                <a:latin typeface="Constantia" pitchFamily="18" charset="0"/>
              </a:rPr>
              <a:t>r</a:t>
            </a:r>
            <a:r>
              <a:rPr lang="en-US" sz="2200" i="1">
                <a:latin typeface="Constantia" pitchFamily="18" charset="0"/>
              </a:rPr>
              <a:t>⋅d</a:t>
            </a:r>
            <a:r>
              <a:rPr lang="en-US" sz="2200" b="1" i="1">
                <a:latin typeface="Constantia" pitchFamily="18" charset="0"/>
              </a:rPr>
              <a:t>r </a:t>
            </a:r>
            <a:r>
              <a:rPr lang="en-US" sz="2200" i="1">
                <a:latin typeface="Constantia" pitchFamily="18" charset="0"/>
              </a:rPr>
              <a:t>+ B(</a:t>
            </a:r>
            <a:r>
              <a:rPr lang="en-US" sz="2200" b="1" i="1">
                <a:latin typeface="Constantia" pitchFamily="18" charset="0"/>
              </a:rPr>
              <a:t>r</a:t>
            </a:r>
            <a:r>
              <a:rPr lang="en-US" sz="2200" i="1">
                <a:latin typeface="Constantia" pitchFamily="18" charset="0"/>
              </a:rPr>
              <a:t>⋅d</a:t>
            </a:r>
            <a:r>
              <a:rPr lang="en-US" sz="2200" b="1" i="1">
                <a:latin typeface="Constantia" pitchFamily="18" charset="0"/>
              </a:rPr>
              <a:t>r</a:t>
            </a:r>
            <a:r>
              <a:rPr lang="en-US" sz="2200" i="1">
                <a:latin typeface="Constantia" pitchFamily="18" charset="0"/>
              </a:rPr>
              <a:t>)² + Cdt(</a:t>
            </a:r>
            <a:r>
              <a:rPr lang="en-US" sz="2200" b="1" i="1">
                <a:latin typeface="Constantia" pitchFamily="18" charset="0"/>
              </a:rPr>
              <a:t>r</a:t>
            </a:r>
            <a:r>
              <a:rPr lang="en-US" sz="2200" i="1">
                <a:latin typeface="Constantia" pitchFamily="18" charset="0"/>
              </a:rPr>
              <a:t>⋅d</a:t>
            </a:r>
            <a:r>
              <a:rPr lang="en-US" sz="2200" b="1" i="1">
                <a:latin typeface="Constantia" pitchFamily="18" charset="0"/>
              </a:rPr>
              <a:t>r</a:t>
            </a:r>
            <a:r>
              <a:rPr lang="en-US" sz="2200" i="1">
                <a:latin typeface="Constantia" pitchFamily="18" charset="0"/>
              </a:rPr>
              <a:t>) + Ddt²</a:t>
            </a: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685800" y="1676400"/>
            <a:ext cx="3352800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latin typeface="Constantia" pitchFamily="18" charset="0"/>
              </a:rPr>
              <a:t>Naturally pick a spherical coordinate system (</a:t>
            </a:r>
            <a:r>
              <a:rPr lang="en-US" sz="2200" i="1" dirty="0" err="1">
                <a:latin typeface="Constantia" pitchFamily="18" charset="0"/>
              </a:rPr>
              <a:t>t,r,θ,φ</a:t>
            </a:r>
            <a:r>
              <a:rPr lang="en-US" sz="2200" dirty="0">
                <a:latin typeface="Constantia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7D28EF-84C6-4FF7-AD03-5592ABFAF428}"/>
                  </a:ext>
                </a:extLst>
              </p:cNvPr>
              <p:cNvSpPr txBox="1"/>
              <p:nvPr/>
            </p:nvSpPr>
            <p:spPr>
              <a:xfrm>
                <a:off x="4114800" y="1371600"/>
                <a:ext cx="3352800" cy="11971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>
                    <a:latin typeface="Constantia" pitchFamily="18" charset="0"/>
                  </a:rPr>
                  <a:t>g</a:t>
                </a:r>
                <a:r>
                  <a:rPr lang="en-US" i="1" baseline="-25000" dirty="0" err="1">
                    <a:latin typeface="Constantia" pitchFamily="18" charset="0"/>
                  </a:rPr>
                  <a:t>μν</a:t>
                </a:r>
                <a:r>
                  <a:rPr lang="en-US" i="1" dirty="0">
                    <a:latin typeface="Constantia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  <m:e/>
                          </m:mr>
                          <m:mr>
                            <m:e/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𝑟𝑟</m:t>
                                        </m:r>
                                      </m:sub>
                                    </m:sSub>
                                  </m:e>
                                  <m:e/>
                                  <m:e/>
                                </m:mr>
                                <m:mr>
                                  <m:e/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/>
                                </m:mr>
                                <m:mr>
                                  <m:e/>
                                  <m:e/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𝑠𝑖𝑛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nor/>
                                      </m:rPr>
                                      <a:rPr lang="en-US" i="1" dirty="0">
                                        <a:latin typeface="Constantia" pitchFamily="18" charset="0"/>
                                      </a:rPr>
                                      <m:t>θ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7D28EF-84C6-4FF7-AD03-5592ABFAF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371600"/>
                <a:ext cx="3352800" cy="1197187"/>
              </a:xfrm>
              <a:prstGeom prst="rect">
                <a:avLst/>
              </a:prstGeom>
              <a:blipFill>
                <a:blip r:embed="rId2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324600"/>
            <a:ext cx="762000" cy="349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E73F88-41A7-4A4F-8216-9CC654B33127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26626" name="Title 1"/>
          <p:cNvSpPr txBox="1">
            <a:spLocks/>
          </p:cNvSpPr>
          <p:nvPr/>
        </p:nvSpPr>
        <p:spPr bwMode="auto">
          <a:xfrm>
            <a:off x="76200" y="547688"/>
            <a:ext cx="6519863" cy="1143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FFFF00"/>
                </a:solidFill>
                <a:latin typeface="Calibri" pitchFamily="34" charset="0"/>
              </a:rPr>
              <a:t>Spherically symmetric spacetime </a:t>
            </a:r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solution to </a:t>
            </a:r>
            <a:r>
              <a:rPr lang="en-US" sz="3600">
                <a:solidFill>
                  <a:srgbClr val="FFFF00"/>
                </a:solidFill>
                <a:latin typeface="Calibri" pitchFamily="34" charset="0"/>
              </a:rPr>
              <a:t>the Einstein field equation</a:t>
            </a:r>
          </a:p>
        </p:txBody>
      </p:sp>
      <p:sp>
        <p:nvSpPr>
          <p:cNvPr id="26631" name="TextBox 13"/>
          <p:cNvSpPr txBox="1">
            <a:spLocks noChangeArrowheads="1"/>
          </p:cNvSpPr>
          <p:nvPr/>
        </p:nvSpPr>
        <p:spPr bwMode="auto">
          <a:xfrm>
            <a:off x="4876800" y="2133600"/>
            <a:ext cx="403860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Constantia" pitchFamily="18" charset="0"/>
              </a:rPr>
              <a:t>Schwarzschild solution</a:t>
            </a: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00600" y="2743200"/>
            <a:ext cx="4267200" cy="10422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3910792"/>
            <a:ext cx="5884174" cy="1060483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24600" y="3886200"/>
            <a:ext cx="1905000" cy="1200150"/>
          </a:xfrm>
          <a:prstGeom prst="rect">
            <a:avLst/>
          </a:prstGeom>
          <a:solidFill>
            <a:srgbClr val="FFDD7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nstantia" pitchFamily="18" charset="0"/>
              </a:rPr>
              <a:t>Just the gravitational time dilation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7000" y="5216135"/>
            <a:ext cx="5105400" cy="461665"/>
          </a:xfrm>
          <a:prstGeom prst="rect">
            <a:avLst/>
          </a:prstGeom>
          <a:blipFill rotWithShape="0">
            <a:blip r:embed="rId4"/>
            <a:stretch>
              <a:fillRect t="-10667" b="-3066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200" y="1850813"/>
                <a:ext cx="3429000" cy="119718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>
                    <a:latin typeface="Constantia" pitchFamily="18" charset="0"/>
                  </a:rPr>
                  <a:t>g</a:t>
                </a:r>
                <a:r>
                  <a:rPr lang="en-US" i="1" baseline="-25000" dirty="0" err="1">
                    <a:latin typeface="Constantia" pitchFamily="18" charset="0"/>
                  </a:rPr>
                  <a:t>μν</a:t>
                </a:r>
                <a:r>
                  <a:rPr lang="en-US" i="1" dirty="0">
                    <a:latin typeface="Constantia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  <m:e/>
                          </m:mr>
                          <m:mr>
                            <m:e/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𝑟𝑟</m:t>
                                        </m:r>
                                      </m:sub>
                                    </m:sSub>
                                  </m:e>
                                  <m:e/>
                                  <m:e/>
                                </m:mr>
                                <m:mr>
                                  <m:e/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/>
                                </m:mr>
                                <m:mr>
                                  <m:e/>
                                  <m:e/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𝑠𝑖𝑛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nor/>
                                      </m:rPr>
                                      <a:rPr lang="en-US" i="1" dirty="0">
                                        <a:latin typeface="Constantia" pitchFamily="18" charset="0"/>
                                      </a:rPr>
                                      <m:t>θ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850813"/>
                <a:ext cx="3429000" cy="1197187"/>
              </a:xfrm>
              <a:prstGeom prst="rect">
                <a:avLst/>
              </a:prstGeom>
              <a:blipFill>
                <a:blip r:embed="rId6"/>
                <a:stretch>
                  <a:fillRect l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1851025"/>
            <a:ext cx="159067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6248400" y="228600"/>
            <a:ext cx="2895600" cy="1621631"/>
            <a:chOff x="6248400" y="228600"/>
            <a:chExt cx="2895600" cy="1621631"/>
          </a:xfrm>
        </p:grpSpPr>
        <p:sp>
          <p:nvSpPr>
            <p:cNvPr id="5" name="TextBox 26"/>
            <p:cNvSpPr txBox="1">
              <a:spLocks noChangeArrowheads="1"/>
            </p:cNvSpPr>
            <p:nvPr/>
          </p:nvSpPr>
          <p:spPr bwMode="auto">
            <a:xfrm>
              <a:off x="6248400" y="228600"/>
              <a:ext cx="28956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i="1">
                  <a:latin typeface="Constantia" pitchFamily="18" charset="0"/>
                </a:rPr>
                <a:t>Recall the corresponding</a:t>
              </a:r>
            </a:p>
            <a:p>
              <a:pPr algn="r"/>
              <a:r>
                <a:rPr lang="en-US" sz="2000" i="1">
                  <a:latin typeface="Constantia" pitchFamily="18" charset="0"/>
                </a:rPr>
                <a:t>Newtonian spherical solution: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0" y="1302543"/>
              <a:ext cx="2286000" cy="54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34200" y="1257834"/>
                <a:ext cx="1981199" cy="513282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i="1" dirty="0"/>
                  <a:t>r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257834"/>
                <a:ext cx="1981199" cy="513282"/>
              </a:xfrm>
              <a:prstGeom prst="rect">
                <a:avLst/>
              </a:prstGeom>
              <a:blipFill>
                <a:blip r:embed="rId8"/>
                <a:stretch>
                  <a:fillRect r="-2469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CE0B3F-4256-4949-A460-3BA2DEE45D72}"/>
                  </a:ext>
                </a:extLst>
              </p:cNvPr>
              <p:cNvSpPr txBox="1"/>
              <p:nvPr/>
            </p:nvSpPr>
            <p:spPr>
              <a:xfrm>
                <a:off x="16774" y="3379113"/>
                <a:ext cx="3269351" cy="430887"/>
              </a:xfrm>
              <a:prstGeom prst="rect">
                <a:avLst/>
              </a:prstGeom>
              <a:solidFill>
                <a:srgbClr val="FFDD7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CE0B3F-4256-4949-A460-3BA2DEE45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4" y="3379113"/>
                <a:ext cx="3269351" cy="430887"/>
              </a:xfrm>
              <a:prstGeom prst="rect">
                <a:avLst/>
              </a:prstGeom>
              <a:blipFill>
                <a:blip r:embed="rId9"/>
                <a:stretch>
                  <a:fillRect l="-187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0CAC29-02E2-4620-8F8C-AB45930BFA0F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27650" name="Title 1"/>
          <p:cNvSpPr txBox="1">
            <a:spLocks/>
          </p:cNvSpPr>
          <p:nvPr/>
        </p:nvSpPr>
        <p:spPr bwMode="auto">
          <a:xfrm>
            <a:off x="0" y="457200"/>
            <a:ext cx="5022850" cy="10620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back to </a:t>
            </a: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the operation of GPS 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now derived </a:t>
            </a:r>
            <a:r>
              <a:rPr lang="en-US" sz="2400" i="1">
                <a:solidFill>
                  <a:schemeClr val="bg1"/>
                </a:solidFill>
                <a:latin typeface="Calibri" pitchFamily="34" charset="0"/>
              </a:rPr>
              <a:t>via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000">
                <a:solidFill>
                  <a:schemeClr val="bg1"/>
                </a:solidFill>
                <a:latin typeface="Calibri" pitchFamily="34" charset="0"/>
              </a:rPr>
              <a:t>curved spacetime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3200400"/>
            <a:ext cx="2590800" cy="28781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Constantia" pitchFamily="18" charset="0"/>
              </a:rPr>
              <a:t>SR result is part of GR</a:t>
            </a:r>
          </a:p>
          <a:p>
            <a:pPr algn="ctr"/>
            <a:r>
              <a:rPr lang="en-US" i="1" dirty="0">
                <a:latin typeface="Constantia" pitchFamily="18" charset="0"/>
              </a:rPr>
              <a:t>SR time dilation </a:t>
            </a:r>
          </a:p>
          <a:p>
            <a:pPr algn="ctr"/>
            <a:r>
              <a:rPr lang="en-US" dirty="0">
                <a:latin typeface="Constantia" pitchFamily="18" charset="0"/>
              </a:rPr>
              <a:t>just part of </a:t>
            </a:r>
          </a:p>
          <a:p>
            <a:pPr algn="ctr"/>
            <a:r>
              <a:rPr lang="en-US" dirty="0">
                <a:latin typeface="Constantia" pitchFamily="18" charset="0"/>
              </a:rPr>
              <a:t>the new kinematics</a:t>
            </a:r>
          </a:p>
          <a:p>
            <a:pPr algn="ctr"/>
            <a:endParaRPr lang="en-US" sz="900" dirty="0">
              <a:latin typeface="Constantia" pitchFamily="18" charset="0"/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Constantia" pitchFamily="18" charset="0"/>
              </a:rPr>
              <a:t>reinforce the point</a:t>
            </a:r>
          </a:p>
          <a:p>
            <a:pPr algn="ctr"/>
            <a:r>
              <a:rPr lang="en-US" sz="1600" b="1" dirty="0">
                <a:latin typeface="Constantia" pitchFamily="18" charset="0"/>
              </a:rPr>
              <a:t>Schwarzschild geometry</a:t>
            </a:r>
          </a:p>
          <a:p>
            <a:pPr algn="ctr"/>
            <a:r>
              <a:rPr lang="en-US" i="1" dirty="0">
                <a:latin typeface="Constantia" pitchFamily="18" charset="0"/>
              </a:rPr>
              <a:t>Gravitational time dilate</a:t>
            </a:r>
          </a:p>
          <a:p>
            <a:pPr algn="ctr"/>
            <a:r>
              <a:rPr lang="en-US" dirty="0">
                <a:latin typeface="Constantia" pitchFamily="18" charset="0"/>
              </a:rPr>
              <a:t>due to </a:t>
            </a:r>
          </a:p>
          <a:p>
            <a:pPr algn="ctr"/>
            <a:r>
              <a:rPr lang="en-US" dirty="0">
                <a:latin typeface="Constantia" pitchFamily="18" charset="0"/>
              </a:rPr>
              <a:t>bending of spacetime </a:t>
            </a:r>
          </a:p>
          <a:p>
            <a:pPr algn="ctr"/>
            <a:r>
              <a:rPr lang="en-US" dirty="0">
                <a:latin typeface="Constantia" pitchFamily="18" charset="0"/>
              </a:rPr>
              <a:t>in the time direction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5600" y="87868"/>
            <a:ext cx="2616200" cy="400110"/>
          </a:xfrm>
          <a:prstGeom prst="rect">
            <a:avLst/>
          </a:prstGeom>
          <a:blipFill>
            <a:blip r:embed="rId2"/>
            <a:stretch>
              <a:fillRect l="-2326" t="-7576" b="-2575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981700" y="76200"/>
            <a:ext cx="2628900" cy="1976438"/>
            <a:chOff x="149441" y="299960"/>
            <a:chExt cx="2628900" cy="1976605"/>
          </a:xfrm>
        </p:grpSpPr>
        <p:pic>
          <p:nvPicPr>
            <p:cNvPr id="27675" name="Picture 3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9441" y="299960"/>
              <a:ext cx="2362200" cy="197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TextBox 39"/>
            <p:cNvSpPr txBox="1">
              <a:spLocks noChangeArrowheads="1"/>
            </p:cNvSpPr>
            <p:nvPr/>
          </p:nvSpPr>
          <p:spPr bwMode="auto">
            <a:xfrm>
              <a:off x="1828800" y="1676401"/>
              <a:ext cx="949541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>
                  <a:latin typeface="Constantia" pitchFamily="18" charset="0"/>
                </a:rPr>
                <a:t>Picture source: Wikipedia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05216" y="1752646"/>
              <a:ext cx="685800" cy="457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3" name="Content Placeholder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048417" y="1255972"/>
            <a:ext cx="3896626" cy="190512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7663" name="TextBox 57"/>
          <p:cNvSpPr txBox="1">
            <a:spLocks noChangeArrowheads="1"/>
          </p:cNvSpPr>
          <p:nvPr/>
        </p:nvSpPr>
        <p:spPr bwMode="auto">
          <a:xfrm>
            <a:off x="5048417" y="609600"/>
            <a:ext cx="4045731" cy="641446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latin typeface="Constantia" pitchFamily="18" charset="0"/>
              </a:rPr>
              <a:t>Recall EP result</a:t>
            </a:r>
            <a:r>
              <a:rPr lang="en-US" b="1" dirty="0">
                <a:latin typeface="Constantia" pitchFamily="18" charset="0"/>
              </a:rPr>
              <a:t>: </a:t>
            </a:r>
            <a:r>
              <a:rPr lang="en-US" dirty="0">
                <a:latin typeface="Constantia" pitchFamily="18" charset="0"/>
              </a:rPr>
              <a:t>clocks on the ground and on satellites run at different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9B01CF-D49B-4547-82EC-DA7E4808C2DF}"/>
                  </a:ext>
                </a:extLst>
              </p:cNvPr>
              <p:cNvSpPr txBox="1"/>
              <p:nvPr/>
            </p:nvSpPr>
            <p:spPr>
              <a:xfrm>
                <a:off x="79376" y="4652063"/>
                <a:ext cx="5656262" cy="2112630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nstantia" panose="02030602050306030303" pitchFamily="18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az-Cyrl-AZ" i="1">
                                        <a:latin typeface="Cambria Math" panose="02040503050406030204" pitchFamily="18" charset="0"/>
                                      </a:rPr>
                                      <m:t>ԑ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az-Cyrl-AZ" i="1">
                                    <a:latin typeface="Cambria Math" panose="02040503050406030204" pitchFamily="18" charset="0"/>
                                  </a:rPr>
                                  <m:t>ԑ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𝑐𝑑𝑡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latin typeface="Constantia" panose="02030602050306030303" pitchFamily="18" charset="0"/>
                </a:endParaRPr>
              </a:p>
              <a:p>
                <a:r>
                  <a:rPr lang="en-US" dirty="0">
                    <a:latin typeface="Constantia" panose="02030602050306030303" pitchFamily="18" charset="0"/>
                  </a:rPr>
                  <a:t>Square root &amp;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get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az-Cyrl-AZ" sz="2400" i="1">
                                <a:latin typeface="Cambria Math" panose="02040503050406030204" pitchFamily="18" charset="0"/>
                              </a:rPr>
                              <m:t>ԑ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>
                    <a:latin typeface="Constantia" panose="02030602050306030303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az-Cyrl-AZ" sz="2400" i="1">
                                <a:latin typeface="Cambria Math" panose="02040503050406030204" pitchFamily="18" charset="0"/>
                              </a:rPr>
                              <m:t>ԑ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az-Cyrl-AZ" sz="2400" i="1">
                                    <a:latin typeface="Cambria Math" panose="02040503050406030204" pitchFamily="18" charset="0"/>
                                  </a:rPr>
                                  <m:t>ԑ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b="0" dirty="0"/>
              </a:p>
              <a:p>
                <a:pPr algn="ctr"/>
                <a:r>
                  <a:rPr lang="en-US" sz="2000" dirty="0">
                    <a:latin typeface="Constantia" panose="02030602050306030303" pitchFamily="18" charset="0"/>
                  </a:rPr>
                  <a:t>Similarly, for satellite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>
                    <a:latin typeface="Constantia" panose="02030602050306030303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latin typeface="Constantia" panose="02030602050306030303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9B01CF-D49B-4547-82EC-DA7E4808C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6" y="4652063"/>
                <a:ext cx="5656262" cy="2112630"/>
              </a:xfrm>
              <a:prstGeom prst="rect">
                <a:avLst/>
              </a:prstGeom>
              <a:blipFill>
                <a:blip r:embed="rId5"/>
                <a:stretch>
                  <a:fillRect l="-862" b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ADE7D0E-57EB-4A14-B6E6-D5AEE5C4EF16}"/>
              </a:ext>
            </a:extLst>
          </p:cNvPr>
          <p:cNvGrpSpPr/>
          <p:nvPr/>
        </p:nvGrpSpPr>
        <p:grpSpPr>
          <a:xfrm>
            <a:off x="4286417" y="3184249"/>
            <a:ext cx="1524000" cy="2807701"/>
            <a:chOff x="4286417" y="3184249"/>
            <a:chExt cx="1524000" cy="2807701"/>
          </a:xfrm>
        </p:grpSpPr>
        <p:sp>
          <p:nvSpPr>
            <p:cNvPr id="42" name="TextBox 38">
              <a:extLst>
                <a:ext uri="{FF2B5EF4-FFF2-40B4-BE49-F238E27FC236}">
                  <a16:creationId xmlns:a16="http://schemas.microsoft.com/office/drawing/2014/main" id="{ED475375-4BB1-4DA8-9A8B-CB1D4ACD1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417" y="5622649"/>
              <a:ext cx="1510352" cy="36930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Constantia" pitchFamily="18" charset="0"/>
                </a:rPr>
                <a:t>their ratio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2F0F383-25A4-4152-9F55-E6B9CE923ED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810417" y="3184249"/>
              <a:ext cx="0" cy="247770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7B2F23-01F8-4287-9CCB-3B9A1DBE8843}"/>
              </a:ext>
            </a:extLst>
          </p:cNvPr>
          <p:cNvGrpSpPr/>
          <p:nvPr/>
        </p:nvGrpSpPr>
        <p:grpSpPr>
          <a:xfrm>
            <a:off x="79376" y="1371600"/>
            <a:ext cx="4969041" cy="3307444"/>
            <a:chOff x="79376" y="1371600"/>
            <a:chExt cx="4969041" cy="3307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98D92C7-449B-47F6-BB54-5B8F2C1E90C0}"/>
                    </a:ext>
                  </a:extLst>
                </p:cNvPr>
                <p:cNvSpPr txBox="1"/>
                <p:nvPr/>
              </p:nvSpPr>
              <p:spPr>
                <a:xfrm>
                  <a:off x="79376" y="1371600"/>
                  <a:ext cx="4969041" cy="330744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 dirty="0">
                      <a:latin typeface="Constantia" panose="02030602050306030303" pitchFamily="18" charset="0"/>
                    </a:rPr>
                    <a:t>Need to compare the </a:t>
                  </a:r>
                  <a:r>
                    <a:rPr lang="en-US" sz="2200" b="1" dirty="0">
                      <a:latin typeface="Constantia" panose="02030602050306030303" pitchFamily="18" charset="0"/>
                    </a:rPr>
                    <a:t>proper time rates </a:t>
                  </a:r>
                  <a:r>
                    <a:rPr lang="en-US" sz="2200" dirty="0">
                      <a:latin typeface="Constantia" panose="02030602050306030303" pitchFamily="18" charset="0"/>
                    </a:rPr>
                    <a:t>recorded by the clocks on the </a:t>
                  </a:r>
                  <a:r>
                    <a:rPr lang="en-US" sz="2200" b="1" dirty="0">
                      <a:latin typeface="Constantia" panose="02030602050306030303" pitchFamily="18" charset="0"/>
                    </a:rPr>
                    <a:t>satellite</a:t>
                  </a:r>
                  <a:r>
                    <a:rPr lang="en-US" sz="2200" dirty="0">
                      <a:latin typeface="Constantia" panose="02030602050306030303" pitchFamily="18" charset="0"/>
                    </a:rPr>
                    <a:t> and on </a:t>
                  </a:r>
                  <a:r>
                    <a:rPr lang="en-US" sz="2200" b="1" dirty="0">
                      <a:latin typeface="Constantia" panose="02030602050306030303" pitchFamily="18" charset="0"/>
                    </a:rPr>
                    <a:t>earth</a:t>
                  </a:r>
                  <a:r>
                    <a:rPr lang="en-US" sz="2200" dirty="0">
                      <a:latin typeface="Constantia" panose="02030602050306030303" pitchFamily="18" charset="0"/>
                    </a:rPr>
                    <a:t>. The proper time is directly related to the invariant interval with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𝑑𝑟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200" dirty="0">
                    <a:latin typeface="Constantia" panose="02030602050306030303" pitchFamily="18" charset="0"/>
                  </a:endParaRPr>
                </a:p>
                <a:p>
                  <a:pPr algn="ctr"/>
                  <a:r>
                    <a:rPr lang="en-US" sz="2200" dirty="0">
                      <a:latin typeface="Constantia" panose="02030602050306030303" pitchFamily="18" charset="0"/>
                    </a:rPr>
                    <a:t>(circular orbit on a fixed </a:t>
                  </a:r>
                  <a14:m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sz="2200" dirty="0">
                      <a:latin typeface="Constantia" panose="02030602050306030303" pitchFamily="18" charset="0"/>
                    </a:rPr>
                    <a:t>-plane) </a:t>
                  </a:r>
                </a:p>
                <a:p>
                  <a:pPr algn="ctr"/>
                  <a:r>
                    <a:rPr lang="en-US" sz="2200" dirty="0">
                      <a:latin typeface="Constantia" panose="02030602050306030303" pitchFamily="18" charset="0"/>
                    </a:rPr>
                    <a:t> only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comes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into</m:t>
                      </m:r>
                    </m:oMath>
                  </a14:m>
                  <a:r>
                    <a:rPr lang="en-US" sz="2200" dirty="0">
                      <a:latin typeface="Constantia" panose="02030602050306030303" pitchFamily="18" charset="0"/>
                    </a:rPr>
                    <a:t> play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az-Cyrl-AZ" sz="2200" b="0" i="1" smtClean="0">
                              <a:latin typeface="Cambria Math" panose="02040503050406030204" pitchFamily="18" charset="0"/>
                            </a:rPr>
                            <m:t>ԑ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200" b="0" i="1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az-Cyrl-AZ" sz="2200" i="1">
                                      <a:latin typeface="Cambria Math" panose="02040503050406030204" pitchFamily="18" charset="0"/>
                                    </a:rPr>
                                    <m:t>ԑ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200" dirty="0">
                      <a:latin typeface="Constantia" panose="02030602050306030303" pitchFamily="18" charset="0"/>
                    </a:rPr>
                    <a:t> </a:t>
                  </a:r>
                </a:p>
                <a:p>
                  <a:pPr algn="ctr"/>
                  <a:r>
                    <a:rPr lang="en-US" sz="2200" dirty="0">
                      <a:latin typeface="Constantia" panose="02030602050306030303" pitchFamily="18" charset="0"/>
                    </a:rPr>
                    <a:t>after inserting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i="1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az-Cyrl-AZ" sz="2200" i="1">
                              <a:latin typeface="Cambria Math" panose="02040503050406030204" pitchFamily="18" charset="0"/>
                            </a:rPr>
                            <m:t>ԑ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G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az-Cyrl-AZ" sz="2200" i="1">
                              <a:latin typeface="Cambria Math" panose="02040503050406030204" pitchFamily="18" charset="0"/>
                            </a:rPr>
                            <m:t>ԑ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az-Cyrl-AZ" sz="2200" i="1">
                              <a:latin typeface="Cambria Math" panose="02040503050406030204" pitchFamily="18" charset="0"/>
                            </a:rPr>
                            <m:t>ԑ</m:t>
                          </m:r>
                        </m:sub>
                      </m:sSub>
                    </m:oMath>
                  </a14:m>
                  <a:endParaRPr lang="en-US" sz="2200" dirty="0">
                    <a:latin typeface="Constantia" panose="02030602050306030303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98D92C7-449B-47F6-BB54-5B8F2C1E90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76" y="1371600"/>
                  <a:ext cx="4969041" cy="3307444"/>
                </a:xfrm>
                <a:prstGeom prst="rect">
                  <a:avLst/>
                </a:prstGeom>
                <a:blipFill>
                  <a:blip r:embed="rId6"/>
                  <a:stretch>
                    <a:fillRect t="-1289" r="-613" b="-25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95F831F-E0F1-4074-B15C-68D839A0AA33}"/>
                </a:ext>
              </a:extLst>
            </p:cNvPr>
            <p:cNvSpPr/>
            <p:nvPr/>
          </p:nvSpPr>
          <p:spPr bwMode="auto">
            <a:xfrm>
              <a:off x="1066800" y="3429000"/>
              <a:ext cx="1066800" cy="3937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2766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25791" y="3733800"/>
            <a:ext cx="4550663" cy="1205330"/>
          </a:xfrm>
          <a:prstGeom prst="rect">
            <a:avLst/>
          </a:prstGeom>
          <a:blipFill>
            <a:blip r:embed="rId2"/>
            <a:stretch>
              <a:fillRect b="-406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4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95800" y="990600"/>
            <a:ext cx="4619128" cy="9573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1989863"/>
            <a:ext cx="4495800" cy="1362937"/>
          </a:xfrm>
          <a:prstGeom prst="rect">
            <a:avLst/>
          </a:prstGeom>
          <a:blipFill>
            <a:blip r:embed="rId4"/>
            <a:stretch>
              <a:fillRect b="-357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4" name="TextBox 27"/>
          <p:cNvSpPr txBox="1"/>
          <p:nvPr/>
        </p:nvSpPr>
        <p:spPr>
          <a:xfrm>
            <a:off x="0" y="990600"/>
            <a:ext cx="4489450" cy="9842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GR treats </a:t>
            </a:r>
            <a:r>
              <a:rPr lang="en-US" sz="2400" i="1" dirty="0"/>
              <a:t>space</a:t>
            </a:r>
            <a:r>
              <a:rPr lang="en-US" sz="2400" dirty="0"/>
              <a:t> and </a:t>
            </a:r>
            <a:r>
              <a:rPr lang="en-US" sz="2400" i="1" dirty="0"/>
              <a:t>time</a:t>
            </a:r>
            <a:r>
              <a:rPr lang="en-US" sz="24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on equal footing 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endParaRPr lang="en-US" sz="2000" i="1" dirty="0">
              <a:sym typeface="Wingdings" panose="05000000000000000000" pitchFamily="2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i="1" dirty="0">
              <a:latin typeface="Cambria Math" panose="020405030504060302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4546" y="1905000"/>
            <a:ext cx="4466727" cy="1828800"/>
          </a:xfrm>
          <a:prstGeom prst="rect">
            <a:avLst/>
          </a:prstGeom>
          <a:solidFill>
            <a:schemeClr val="tx2"/>
          </a:solidFill>
        </p:spPr>
        <p:txBody>
          <a:bodyPr lIns="0" tIns="45719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Curving also in </a:t>
            </a:r>
            <a:r>
              <a:rPr lang="en-US" sz="3600" b="1" i="1" dirty="0">
                <a:solidFill>
                  <a:schemeClr val="bg1"/>
                </a:solidFill>
              </a:rPr>
              <a:t>spatial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as well as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 in </a:t>
            </a:r>
            <a:r>
              <a:rPr lang="en-US" sz="3600" b="1" i="1" dirty="0">
                <a:solidFill>
                  <a:schemeClr val="bg1"/>
                </a:solidFill>
              </a:rPr>
              <a:t>temporal</a:t>
            </a:r>
            <a:r>
              <a:rPr lang="en-US" sz="3600" b="1" dirty="0">
                <a:solidFill>
                  <a:schemeClr val="bg1"/>
                </a:solidFill>
              </a:rPr>
              <a:t> direction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4400" y="3581400"/>
            <a:ext cx="4648200" cy="1451551"/>
          </a:xfrm>
          <a:prstGeom prst="rect">
            <a:avLst/>
          </a:prstGeom>
          <a:blipFill>
            <a:blip r:embed="rId5"/>
            <a:stretch>
              <a:fillRect b="-4622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noFill/>
                <a:latin typeface="+mn-lt"/>
                <a:cs typeface="+mn-cs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00799" y="5105400"/>
                <a:ext cx="2771335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𝑤𝑖𝑡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5105400"/>
                <a:ext cx="2771335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468868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𝑏𝑎𝑐𝑘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8868"/>
                <a:ext cx="1524000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6479E34-96CD-4EA6-AAE1-530E459FAE6B}"/>
              </a:ext>
            </a:extLst>
          </p:cNvPr>
          <p:cNvSpPr txBox="1"/>
          <p:nvPr/>
        </p:nvSpPr>
        <p:spPr>
          <a:xfrm>
            <a:off x="73656" y="4986287"/>
            <a:ext cx="6584856" cy="1785104"/>
          </a:xfrm>
          <a:prstGeom prst="rect">
            <a:avLst/>
          </a:prstGeom>
          <a:solidFill>
            <a:srgbClr val="F9AFAD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ImNew Roman"/>
              </a:rPr>
              <a:t>Instead just saying:</a:t>
            </a:r>
            <a:r>
              <a:rPr lang="en-US" sz="2200" dirty="0">
                <a:latin typeface="Times ImNew Roman"/>
              </a:rPr>
              <a:t> </a:t>
            </a:r>
          </a:p>
          <a:p>
            <a:r>
              <a:rPr lang="en-US" sz="2200" i="1" dirty="0">
                <a:latin typeface="Times ImNew Roman"/>
              </a:rPr>
              <a:t>besides curving in the time direction, GR indicates also </a:t>
            </a:r>
            <a:r>
              <a:rPr lang="en-US" sz="2200" i="1" dirty="0" err="1">
                <a:latin typeface="Times ImNew Roman"/>
              </a:rPr>
              <a:t>curvings</a:t>
            </a:r>
            <a:r>
              <a:rPr lang="en-US" sz="2200" i="1" dirty="0">
                <a:latin typeface="Times ImNew Roman"/>
              </a:rPr>
              <a:t> in the spatial directions as well </a:t>
            </a:r>
            <a:r>
              <a:rPr lang="en-US" sz="2200" dirty="0">
                <a:latin typeface="Times ImNew Roman"/>
              </a:rPr>
              <a:t>…</a:t>
            </a:r>
          </a:p>
          <a:p>
            <a:r>
              <a:rPr lang="en-US" sz="2200" b="1" dirty="0">
                <a:latin typeface="Times ImNew Roman"/>
              </a:rPr>
              <a:t>Better: </a:t>
            </a:r>
            <a:r>
              <a:rPr lang="en-US" sz="2200" dirty="0">
                <a:latin typeface="Times ImNew Roman"/>
              </a:rPr>
              <a:t>relate the new feature to something more familiar – less abstract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5200471"/>
            <a:ext cx="3895256" cy="1200329"/>
          </a:xfrm>
          <a:prstGeom prst="rect">
            <a:avLst/>
          </a:prstGeom>
          <a:blipFill>
            <a:blip r:embed="rId3"/>
            <a:stretch>
              <a:fillRect t="-3518" b="-10050"/>
            </a:stretch>
          </a:blipFill>
          <a:ln>
            <a:solidFill>
              <a:srgbClr val="FFCC66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2" name="Title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199" y="376543"/>
            <a:ext cx="6027061" cy="988293"/>
          </a:xfrm>
          <a:prstGeom prst="rect">
            <a:avLst/>
          </a:prstGeom>
          <a:blipFill>
            <a:blip r:embed="rId4"/>
            <a:stretch>
              <a:fillRect t="-3086" b="-2469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noFill/>
                <a:latin typeface="+mn-lt"/>
                <a:cs typeface="+mn-cs"/>
              </a:rPr>
              <a:t> 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-85725" y="1366837"/>
            <a:ext cx="3895725" cy="3814763"/>
            <a:chOff x="18691" y="1449120"/>
            <a:chExt cx="3895256" cy="3814870"/>
          </a:xfrm>
        </p:grpSpPr>
        <p:pic>
          <p:nvPicPr>
            <p:cNvPr id="29707" name="Picture 3"/>
            <p:cNvPicPr>
              <a:picLocks noChangeAspect="1"/>
            </p:cNvPicPr>
            <p:nvPr/>
          </p:nvPicPr>
          <p:blipFill>
            <a:blip r:embed="rId5"/>
            <a:srcRect l="5049" t="5154" r="54359" b="10336"/>
            <a:stretch>
              <a:fillRect/>
            </a:stretch>
          </p:blipFill>
          <p:spPr bwMode="auto">
            <a:xfrm>
              <a:off x="18691" y="1449120"/>
              <a:ext cx="3895256" cy="3814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8" name="TextBox 9"/>
            <p:cNvSpPr txBox="1">
              <a:spLocks noChangeArrowheads="1"/>
            </p:cNvSpPr>
            <p:nvPr/>
          </p:nvSpPr>
          <p:spPr bwMode="auto">
            <a:xfrm>
              <a:off x="2320370" y="1894104"/>
              <a:ext cx="682712" cy="3726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Constantia" pitchFamily="18" charset="0"/>
                </a:rPr>
                <a:t>ruler</a:t>
              </a:r>
            </a:p>
          </p:txBody>
        </p:sp>
        <p:sp>
          <p:nvSpPr>
            <p:cNvPr id="29709" name="TextBox 29"/>
            <p:cNvSpPr txBox="1">
              <a:spLocks noChangeArrowheads="1"/>
            </p:cNvSpPr>
            <p:nvPr/>
          </p:nvSpPr>
          <p:spPr bwMode="auto">
            <a:xfrm>
              <a:off x="533400" y="3124200"/>
              <a:ext cx="68900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Constantia" pitchFamily="18" charset="0"/>
                </a:rPr>
                <a:t>ruler</a:t>
              </a:r>
            </a:p>
          </p:txBody>
        </p:sp>
        <p:sp>
          <p:nvSpPr>
            <p:cNvPr id="29710" name="TextBox 30"/>
            <p:cNvSpPr txBox="1">
              <a:spLocks noChangeArrowheads="1"/>
            </p:cNvSpPr>
            <p:nvPr/>
          </p:nvSpPr>
          <p:spPr bwMode="auto">
            <a:xfrm>
              <a:off x="533400" y="4230743"/>
              <a:ext cx="68900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Constantia" pitchFamily="18" charset="0"/>
                </a:rPr>
                <a:t>ruler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810000" y="3962400"/>
            <a:ext cx="4800600" cy="669925"/>
            <a:chOff x="3810000" y="4245598"/>
            <a:chExt cx="4800600" cy="669286"/>
          </a:xfrm>
        </p:grpSpPr>
        <p:sp>
          <p:nvSpPr>
            <p:cNvPr id="36" name="TextBox 3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096000" y="4245598"/>
              <a:ext cx="2514600" cy="669286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 w="19050">
              <a:solidFill>
                <a:srgbClr val="C00000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29706" name="TextBox 18"/>
            <p:cNvSpPr txBox="1">
              <a:spLocks noChangeArrowheads="1"/>
            </p:cNvSpPr>
            <p:nvPr/>
          </p:nvSpPr>
          <p:spPr bwMode="auto">
            <a:xfrm>
              <a:off x="3810000" y="4355068"/>
              <a:ext cx="2209800" cy="369332"/>
            </a:xfrm>
            <a:prstGeom prst="rect">
              <a:avLst/>
            </a:prstGeom>
            <a:solidFill>
              <a:srgbClr val="F9AFA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latin typeface="Constantia" pitchFamily="18" charset="0"/>
                </a:rPr>
                <a:t>Grav length contract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73103" y="1463040"/>
                <a:ext cx="5085451" cy="110799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+mn-lt"/>
                  </a:rPr>
                  <a:t>In this free-fall no-gravity frame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 can be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>
                  <a:latin typeface="+mn-lt"/>
                </a:endParaRPr>
              </a:p>
              <a:p>
                <a:pPr algn="ctr"/>
                <a:r>
                  <a:rPr lang="en-US" sz="2000" i="1" dirty="0">
                    <a:latin typeface="+mn-lt"/>
                  </a:rPr>
                  <a:t>via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SR length </a:t>
                </a:r>
                <a:r>
                  <a:rPr lang="en-US" sz="2000" dirty="0" err="1">
                    <a:latin typeface="+mn-lt"/>
                  </a:rPr>
                  <a:t>contra’n</a:t>
                </a:r>
                <a:r>
                  <a:rPr lang="en-US" sz="2000" dirty="0">
                    <a:latin typeface="+mn-lt"/>
                  </a:rPr>
                  <a:t> due to relative motion 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103" y="1463040"/>
                <a:ext cx="5085451" cy="1107996"/>
              </a:xfrm>
              <a:prstGeom prst="rect">
                <a:avLst/>
              </a:prstGeom>
              <a:blipFill rotWithShape="0">
                <a:blip r:embed="rId10"/>
                <a:stretch>
                  <a:fillRect l="-839" t="-3846" r="-1679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10000" y="2667000"/>
                <a:ext cx="5334000" cy="112902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                →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z-Cyrl-A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z-Cyrl-A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667000"/>
                <a:ext cx="5334000" cy="11290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87F303-6EF5-4DB6-94AF-9D265E068E39}"/>
                  </a:ext>
                </a:extLst>
              </p:cNvPr>
              <p:cNvSpPr txBox="1"/>
              <p:nvPr/>
            </p:nvSpPr>
            <p:spPr>
              <a:xfrm>
                <a:off x="4191000" y="5562600"/>
                <a:ext cx="3581400" cy="707886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Just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matches </a:t>
                </a:r>
              </a:p>
              <a:p>
                <a:r>
                  <a:rPr lang="en-US" sz="2000" b="1" dirty="0">
                    <a:solidFill>
                      <a:schemeClr val="bg1"/>
                    </a:solidFill>
                  </a:rPr>
                  <a:t>the </a:t>
                </a:r>
                <a:r>
                  <a:rPr lang="en-US" sz="2000" b="1" dirty="0">
                    <a:solidFill>
                      <a:schemeClr val="bg1"/>
                    </a:solidFill>
                    <a:latin typeface="Constantia" pitchFamily="18" charset="0"/>
                  </a:rPr>
                  <a:t>Schwarzschild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𝒓𝒓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𝒕𝒆𝒓𝒎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87F303-6EF5-4DB6-94AF-9D265E06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562600"/>
                <a:ext cx="3581400" cy="707886"/>
              </a:xfrm>
              <a:prstGeom prst="rect">
                <a:avLst/>
              </a:prstGeom>
              <a:blipFill>
                <a:blip r:embed="rId12"/>
                <a:stretch>
                  <a:fillRect l="-1874" t="-4310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4DAC0B-1E4D-4003-BE1E-8865576E62A3}"/>
                  </a:ext>
                </a:extLst>
              </p:cNvPr>
              <p:cNvSpPr txBox="1"/>
              <p:nvPr/>
            </p:nvSpPr>
            <p:spPr>
              <a:xfrm>
                <a:off x="6629400" y="838200"/>
                <a:ext cx="2057400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𝑟𝑟</m:t>
                              </m:r>
                            </m:sub>
                          </m:sSub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4DAC0B-1E4D-4003-BE1E-8865576E6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838200"/>
                <a:ext cx="2057400" cy="462947"/>
              </a:xfrm>
              <a:prstGeom prst="rect">
                <a:avLst/>
              </a:prstGeom>
              <a:blipFill>
                <a:blip r:embed="rId1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038600" y="4632325"/>
            <a:ext cx="3962400" cy="845127"/>
            <a:chOff x="4038600" y="4632325"/>
            <a:chExt cx="3962400" cy="845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038600" y="4632325"/>
                  <a:ext cx="1981200" cy="6706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𝛷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4632325"/>
                  <a:ext cx="1981200" cy="670696"/>
                </a:xfrm>
                <a:prstGeom prst="rect">
                  <a:avLst/>
                </a:prstGeom>
                <a:blipFill>
                  <a:blip r:embed="rId16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200564" y="4800600"/>
                  <a:ext cx="1800436" cy="676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𝛷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0564" y="4800600"/>
                  <a:ext cx="1800436" cy="67685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270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0148"/>
            <a:ext cx="4022159" cy="1167739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Deflection of light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from curved spacetime</a:t>
            </a:r>
          </a:p>
        </p:txBody>
      </p:sp>
      <p:sp>
        <p:nvSpPr>
          <p:cNvPr id="3174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420100" y="6408738"/>
            <a:ext cx="571500" cy="29686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19D04C-203F-4FA6-BFB9-483AF8636A3F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17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4466" y="491197"/>
            <a:ext cx="4857134" cy="1316322"/>
          </a:xfrm>
          <a:prstGeom prst="rect">
            <a:avLst/>
          </a:prstGeom>
          <a:blipFill>
            <a:blip r:embed="rId2"/>
            <a:stretch>
              <a:fillRect b="-740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C4C9D8-B769-4233-B4BA-796E5903E8E1}"/>
                  </a:ext>
                </a:extLst>
              </p:cNvPr>
              <p:cNvSpPr txBox="1"/>
              <p:nvPr/>
            </p:nvSpPr>
            <p:spPr>
              <a:xfrm>
                <a:off x="171450" y="2483277"/>
                <a:ext cx="8534400" cy="1441292"/>
              </a:xfrm>
              <a:prstGeom prst="rect">
                <a:avLst/>
              </a:prstGeom>
              <a:solidFill>
                <a:srgbClr val="F9AFAD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 dirty="0"/>
                          <m:t>n</m:t>
                        </m:r>
                        <m:r>
                          <m:rPr>
                            <m:nor/>
                          </m:rPr>
                          <a:rPr lang="en-US" sz="2800" i="1" dirty="0"/>
                          <m:t>(</m:t>
                        </m:r>
                        <m:r>
                          <m:rPr>
                            <m:nor/>
                          </m:rPr>
                          <a:rPr lang="en-US" sz="2800" i="1" dirty="0"/>
                          <m:t>r</m:t>
                        </m:r>
                        <m:r>
                          <m:rPr>
                            <m:nor/>
                          </m:rPr>
                          <a:rPr lang="en-US" sz="2800" i="1" dirty="0"/>
                          <m:t>)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3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𝑑𝑟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C4C9D8-B769-4233-B4BA-796E5903E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2483277"/>
                <a:ext cx="8534400" cy="14412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A379C1-010B-48CF-BB33-C39F86BFE764}"/>
              </a:ext>
            </a:extLst>
          </p:cNvPr>
          <p:cNvCxnSpPr>
            <a:cxnSpLocks/>
          </p:cNvCxnSpPr>
          <p:nvPr/>
        </p:nvCxnSpPr>
        <p:spPr>
          <a:xfrm>
            <a:off x="2743200" y="3686175"/>
            <a:ext cx="0" cy="276225"/>
          </a:xfrm>
          <a:prstGeom prst="straightConnector1">
            <a:avLst/>
          </a:prstGeom>
          <a:ln>
            <a:solidFill>
              <a:srgbClr val="E6E6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D55635B-4684-4B9A-9EF6-16E71F83D28F}"/>
              </a:ext>
            </a:extLst>
          </p:cNvPr>
          <p:cNvSpPr/>
          <p:nvPr/>
        </p:nvSpPr>
        <p:spPr>
          <a:xfrm>
            <a:off x="7467600" y="2792412"/>
            <a:ext cx="857250" cy="865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F2C6D4-9894-44BB-8B8E-2F7BAFCA5A25}"/>
              </a:ext>
            </a:extLst>
          </p:cNvPr>
          <p:cNvGrpSpPr/>
          <p:nvPr/>
        </p:nvGrpSpPr>
        <p:grpSpPr>
          <a:xfrm>
            <a:off x="3200403" y="1885890"/>
            <a:ext cx="2666997" cy="858803"/>
            <a:chOff x="3200403" y="1885890"/>
            <a:chExt cx="2666997" cy="8588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7DE2A3-2EBC-4E06-8B31-6C7F9A18AC59}"/>
                </a:ext>
              </a:extLst>
            </p:cNvPr>
            <p:cNvSpPr txBox="1"/>
            <p:nvPr/>
          </p:nvSpPr>
          <p:spPr>
            <a:xfrm>
              <a:off x="3200403" y="1885890"/>
              <a:ext cx="2666997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Grav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length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contraction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B46C00D-08A0-432C-BDC4-F1F0F171C6D7}"/>
                </a:ext>
              </a:extLst>
            </p:cNvPr>
            <p:cNvCxnSpPr>
              <a:cxnSpLocks/>
            </p:cNvCxnSpPr>
            <p:nvPr/>
          </p:nvCxnSpPr>
          <p:spPr>
            <a:xfrm>
              <a:off x="4585252" y="2292508"/>
              <a:ext cx="0" cy="4521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C751CF-29F9-4959-9A72-3484BED71988}"/>
              </a:ext>
            </a:extLst>
          </p:cNvPr>
          <p:cNvGrpSpPr/>
          <p:nvPr/>
        </p:nvGrpSpPr>
        <p:grpSpPr>
          <a:xfrm>
            <a:off x="3389243" y="3591038"/>
            <a:ext cx="2438400" cy="859340"/>
            <a:chOff x="3389243" y="3591038"/>
            <a:chExt cx="2438400" cy="85934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039147-DC79-4340-9DB8-57E580CC8554}"/>
                </a:ext>
              </a:extLst>
            </p:cNvPr>
            <p:cNvSpPr txBox="1"/>
            <p:nvPr/>
          </p:nvSpPr>
          <p:spPr>
            <a:xfrm>
              <a:off x="3389243" y="4050268"/>
              <a:ext cx="24384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Grav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time dilation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33943B9-DA8D-46DD-B3FB-A3F2BD80462E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H="1" flipV="1">
              <a:off x="4572001" y="3591038"/>
              <a:ext cx="36442" cy="4592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C31CCBD-9F49-45F6-91EB-BF3D981F0A07}"/>
              </a:ext>
            </a:extLst>
          </p:cNvPr>
          <p:cNvSpPr txBox="1"/>
          <p:nvPr/>
        </p:nvSpPr>
        <p:spPr>
          <a:xfrm>
            <a:off x="6400800" y="4081046"/>
            <a:ext cx="25908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Deviate from unity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much as the EP case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836111-F7F1-42AE-8DA4-383ADA6C2DE3}"/>
              </a:ext>
            </a:extLst>
          </p:cNvPr>
          <p:cNvGrpSpPr/>
          <p:nvPr/>
        </p:nvGrpSpPr>
        <p:grpSpPr>
          <a:xfrm>
            <a:off x="990600" y="4648200"/>
            <a:ext cx="4805875" cy="768849"/>
            <a:chOff x="1219200" y="5791200"/>
            <a:chExt cx="4648200" cy="646331"/>
          </a:xfrm>
        </p:grpSpPr>
        <p:sp>
          <p:nvSpPr>
            <p:cNvPr id="19" name="TextBox 1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200400" y="5791200"/>
              <a:ext cx="2667000" cy="646331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 w="19050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1219200" y="5888038"/>
              <a:ext cx="1862138" cy="400110"/>
            </a:xfrm>
            <a:prstGeom prst="rect">
              <a:avLst/>
            </a:prstGeom>
            <a:solidFill>
              <a:srgbClr val="FFE9A3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onstantia" pitchFamily="18" charset="0"/>
                </a:rPr>
                <a:t>    Einstein 1915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C824D11-25A7-46E5-A04C-D8C61C2F9573}"/>
              </a:ext>
            </a:extLst>
          </p:cNvPr>
          <p:cNvSpPr txBox="1"/>
          <p:nvPr/>
        </p:nvSpPr>
        <p:spPr>
          <a:xfrm>
            <a:off x="1066800" y="5412315"/>
            <a:ext cx="70866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Of course, we can derive the same result by way of the usual procedure of using GR </a:t>
            </a:r>
            <a:r>
              <a:rPr lang="en-US" sz="2000" dirty="0" err="1"/>
              <a:t>eqn</a:t>
            </a:r>
            <a:r>
              <a:rPr lang="en-US" sz="2000" dirty="0"/>
              <a:t> of motion, the geodesic </a:t>
            </a:r>
            <a:r>
              <a:rPr lang="en-US" sz="2000" dirty="0" err="1"/>
              <a:t>eqn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1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477000" cy="54677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The 1919 solar eclipse expedition</a:t>
            </a:r>
          </a:p>
        </p:txBody>
      </p:sp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051550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5485F8-5275-4FED-BEAA-DEC968608F74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1175" y="936625"/>
            <a:ext cx="482758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" y="3054350"/>
            <a:ext cx="4167188" cy="2555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One needed a solar eclipse against a background of several bright stars </a:t>
            </a:r>
            <a:r>
              <a:rPr lang="en-US" sz="1600" dirty="0">
                <a:latin typeface="Constantia" pitchFamily="18" charset="0"/>
              </a:rPr>
              <a:t>(so that some could be used as reference points). </a:t>
            </a:r>
            <a:r>
              <a:rPr lang="en-US" dirty="0">
                <a:latin typeface="Constantia" pitchFamily="18" charset="0"/>
              </a:rPr>
              <a:t>On May 29, 1919 there was such a solar eclipse. Two British expeditions were organized by </a:t>
            </a:r>
            <a:r>
              <a:rPr lang="en-US" b="1" dirty="0">
                <a:latin typeface="Constantia" pitchFamily="18" charset="0"/>
              </a:rPr>
              <a:t>Arthur Eddington </a:t>
            </a:r>
            <a:r>
              <a:rPr lang="en-US" dirty="0">
                <a:latin typeface="Constantia" pitchFamily="18" charset="0"/>
              </a:rPr>
              <a:t>and </a:t>
            </a:r>
            <a:r>
              <a:rPr lang="en-US" b="1" dirty="0">
                <a:latin typeface="Constantia" pitchFamily="18" charset="0"/>
              </a:rPr>
              <a:t>Frank Dyson</a:t>
            </a:r>
            <a:r>
              <a:rPr lang="en-US" dirty="0">
                <a:latin typeface="Constantia" pitchFamily="18" charset="0"/>
              </a:rPr>
              <a:t>: one to </a:t>
            </a:r>
            <a:r>
              <a:rPr lang="en-US" dirty="0" err="1">
                <a:latin typeface="Constantia" pitchFamily="18" charset="0"/>
              </a:rPr>
              <a:t>Sobral</a:t>
            </a:r>
            <a:r>
              <a:rPr lang="en-US" dirty="0">
                <a:latin typeface="Constantia" pitchFamily="18" charset="0"/>
              </a:rPr>
              <a:t> in northern Brazil, and another to the island of Principe off the coast of West Africa.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12666" t="14000" r="12666"/>
          <a:stretch>
            <a:fillRect/>
          </a:stretch>
        </p:blipFill>
        <p:spPr bwMode="auto">
          <a:xfrm>
            <a:off x="4038600" y="1879600"/>
            <a:ext cx="50927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800600" y="5754688"/>
            <a:ext cx="3429000" cy="64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Path of 1919 solar eclipse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with a totality = 6 min 51 sec 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12800"/>
            <a:ext cx="3733800" cy="461963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+mj-lt"/>
                <a:cs typeface="+mn-cs"/>
              </a:rPr>
              <a:t>verified the GR prediction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28600" y="1295400"/>
            <a:ext cx="381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For light grazing the surface of the sun:</a:t>
            </a:r>
            <a:endParaRPr lang="en-US" sz="1350" dirty="0">
              <a:latin typeface="+mn-lt"/>
              <a:cs typeface="+mn-cs"/>
            </a:endParaRPr>
          </a:p>
        </p:txBody>
      </p:sp>
      <p:sp>
        <p:nvSpPr>
          <p:cNvPr id="32781" name="TextBox 7"/>
          <p:cNvSpPr txBox="1">
            <a:spLocks noChangeArrowheads="1"/>
          </p:cNvSpPr>
          <p:nvPr/>
        </p:nvSpPr>
        <p:spPr bwMode="auto">
          <a:xfrm>
            <a:off x="304800" y="2446008"/>
            <a:ext cx="3689418" cy="58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onstantia" pitchFamily="18" charset="0"/>
              </a:rPr>
              <a:t>1/4000 of the angular width of the sun, </a:t>
            </a:r>
          </a:p>
          <a:p>
            <a:pPr algn="ctr"/>
            <a:r>
              <a:rPr lang="en-US" sz="1600">
                <a:latin typeface="Constantia" pitchFamily="18" charset="0"/>
              </a:rPr>
              <a:t>---- not easy to detect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5609665"/>
            <a:ext cx="2971800" cy="646331"/>
          </a:xfrm>
          <a:prstGeom prst="rect">
            <a:avLst/>
          </a:prstGeom>
          <a:blipFill>
            <a:blip r:embed="rId4"/>
            <a:stretch>
              <a:fillRect l="-616" t="-4717" r="-2053" b="-1415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1676400"/>
                <a:ext cx="3439352" cy="68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𝛿𝜑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⊙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6400"/>
                <a:ext cx="3439352" cy="68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492894"/>
            <a:ext cx="4466908" cy="688206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1919 eclipse </a:t>
            </a:r>
            <a:r>
              <a:rPr lang="en-US" sz="3600" b="1" dirty="0" err="1">
                <a:solidFill>
                  <a:schemeClr val="bg1"/>
                </a:solidFill>
              </a:rPr>
              <a:t>observ’n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5876925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DCD565-EB67-4DDF-860F-C13D0E3C9C8E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905000"/>
            <a:ext cx="4497388" cy="190821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onstantia" pitchFamily="18" charset="0"/>
              </a:rPr>
              <a:t>This resulted partly for scientific reasons and partly because the world was amazed that so soon after “the Great War" (WW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Constantia" pitchFamily="18" charset="0"/>
              </a:rPr>
              <a:t>) the British should finance and conduct an expedition to test a theory proposed by a </a:t>
            </a:r>
          </a:p>
          <a:p>
            <a:pPr algn="r"/>
            <a:r>
              <a:rPr lang="en-US" dirty="0">
                <a:latin typeface="Constantia" pitchFamily="18" charset="0"/>
              </a:rPr>
              <a:t>German citizen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350" y="3527425"/>
            <a:ext cx="2792413" cy="249237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Eddington</a:t>
            </a:r>
            <a:r>
              <a:rPr lang="en-US" sz="1700" dirty="0">
                <a:latin typeface="+mn-lt"/>
                <a:cs typeface="+mn-cs"/>
              </a:rPr>
              <a:t> was a Quaker pacifist. With the strong support of British astronomy establishment, he was able to continue his research during the War and, through </a:t>
            </a:r>
            <a:r>
              <a:rPr lang="en-US" sz="1700" b="1" dirty="0">
                <a:latin typeface="+mn-lt"/>
                <a:cs typeface="+mn-cs"/>
              </a:rPr>
              <a:t>de Sitter </a:t>
            </a:r>
            <a:r>
              <a:rPr lang="en-US" sz="1700" dirty="0">
                <a:latin typeface="+mn-lt"/>
                <a:cs typeface="+mn-cs"/>
              </a:rPr>
              <a:t>in neutral Holland, got Einstein's GR papers in 1916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5763" y="3675063"/>
            <a:ext cx="1809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09600"/>
            <a:ext cx="4227513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724400" y="4953000"/>
            <a:ext cx="205105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880" y="1219200"/>
            <a:ext cx="4503406" cy="685800"/>
          </a:xfrm>
          <a:prstGeom prst="rect">
            <a:avLst/>
          </a:prstGeom>
          <a:solidFill>
            <a:schemeClr val="tx2"/>
          </a:solidFill>
        </p:spPr>
        <p:txBody>
          <a:bodyPr lIns="0" tIns="34289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 caused a media sensation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making Einstein a global celebrity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AFA776-6713-41A9-A86C-58A3B807278C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0" y="646113"/>
            <a:ext cx="91440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alibri" pitchFamily="34" charset="0"/>
              </a:rPr>
              <a:t>‘Physics first’ approach to the teaching of GR 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04800" y="1300163"/>
            <a:ext cx="83820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  <a:latin typeface="Constantia" pitchFamily="18" charset="0"/>
              </a:rPr>
              <a:t>introducing difficult math gradually so that students get to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  <a:latin typeface="Constantia" pitchFamily="18" charset="0"/>
              </a:rPr>
              <a:t>study the interesting physical applications at an early stage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0" y="2133600"/>
            <a:ext cx="4572000" cy="2667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274317" indent="-274317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74" indent="-24688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1" indent="-24688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08" indent="-21031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26" indent="-21031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43" indent="-21031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21" indent="-182878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38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56" indent="-182878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Equivalence Principle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Gravitational time dilation, GPS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</a:rPr>
              <a:t>Bending of a light ray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EP physics </a:t>
            </a:r>
            <a:r>
              <a:rPr lang="en-US" sz="2000" dirty="0">
                <a:latin typeface="Constantia" pitchFamily="18" charset="0"/>
                <a:sym typeface="Wingdings" pitchFamily="2" charset="2"/>
              </a:rPr>
              <a:t> </a:t>
            </a:r>
            <a:r>
              <a:rPr lang="en-US" sz="2000" dirty="0"/>
              <a:t>Einstein’s idea: gravity = spacetime curvature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Schwarzschild spacetime</a:t>
            </a:r>
            <a:endParaRPr lang="en-US" sz="20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C00000"/>
                </a:solidFill>
              </a:rPr>
              <a:t>GPS &amp; Light deflection again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52800" y="2971800"/>
            <a:ext cx="5383214" cy="1138237"/>
            <a:chOff x="3352800" y="2971800"/>
            <a:chExt cx="5383214" cy="1138237"/>
          </a:xfrm>
        </p:grpSpPr>
        <p:sp>
          <p:nvSpPr>
            <p:cNvPr id="15367" name="TextBox 6"/>
            <p:cNvSpPr txBox="1">
              <a:spLocks noChangeArrowheads="1"/>
            </p:cNvSpPr>
            <p:nvPr/>
          </p:nvSpPr>
          <p:spPr bwMode="auto">
            <a:xfrm>
              <a:off x="3352800" y="2971800"/>
              <a:ext cx="5383214" cy="113823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Constantia" pitchFamily="18" charset="0"/>
                </a:rPr>
                <a:t>EP </a:t>
              </a:r>
              <a:r>
                <a:rPr lang="en-US" sz="2400" dirty="0">
                  <a:latin typeface="Constantia" pitchFamily="18" charset="0"/>
                  <a:sym typeface="Wingdings" pitchFamily="2" charset="2"/>
                </a:rPr>
                <a:t></a:t>
              </a:r>
              <a:r>
                <a:rPr lang="en-US" sz="2400" dirty="0">
                  <a:latin typeface="Constantia" pitchFamily="18" charset="0"/>
                </a:rPr>
                <a:t> physics  </a:t>
              </a:r>
            </a:p>
            <a:p>
              <a:endParaRPr lang="en-US" sz="2000" dirty="0">
                <a:latin typeface="Constantia" pitchFamily="18" charset="0"/>
                <a:sym typeface="Wingdings" pitchFamily="2" charset="2"/>
              </a:endParaRPr>
            </a:p>
            <a:p>
              <a:r>
                <a:rPr lang="en-US" sz="2000" dirty="0">
                  <a:latin typeface="Constantia" pitchFamily="18" charset="0"/>
                  <a:sym typeface="Wingdings" pitchFamily="2" charset="2"/>
                </a:rPr>
                <a:t>     </a:t>
              </a:r>
              <a:r>
                <a:rPr lang="en-US" sz="2400" dirty="0">
                  <a:latin typeface="Constantia" pitchFamily="18" charset="0"/>
                </a:rPr>
                <a:t>Curved spacetime  </a:t>
              </a:r>
              <a:r>
                <a:rPr lang="en-US" sz="2400" dirty="0">
                  <a:latin typeface="Constantia" pitchFamily="18" charset="0"/>
                  <a:sym typeface="Wingdings" pitchFamily="2" charset="2"/>
                </a:rPr>
                <a:t>  new physics</a:t>
              </a:r>
              <a:endParaRPr lang="en-US" sz="2000" dirty="0">
                <a:latin typeface="Constantia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733800" y="3200400"/>
              <a:ext cx="2438400" cy="685800"/>
              <a:chOff x="1828800" y="5562600"/>
              <a:chExt cx="2438400" cy="685800"/>
            </a:xfrm>
          </p:grpSpPr>
          <p:cxnSp>
            <p:nvCxnSpPr>
              <p:cNvPr id="11" name="Straight Connector 10"/>
              <p:cNvCxnSpPr>
                <a:cxnSpLocks/>
              </p:cNvCxnSpPr>
              <p:nvPr/>
            </p:nvCxnSpPr>
            <p:spPr bwMode="auto">
              <a:xfrm>
                <a:off x="1828800" y="5905500"/>
                <a:ext cx="0" cy="3429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4267200" y="5583239"/>
                <a:ext cx="0" cy="43815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 bwMode="auto">
              <a:xfrm flipH="1">
                <a:off x="3608387" y="5562600"/>
                <a:ext cx="65881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473879-301B-4C31-AFF4-F808E7DBFFF7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9525" y="5226050"/>
            <a:ext cx="20224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2ABA9D4-8381-48AC-8A01-37AC232029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4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7B76B0-78DD-4968-ABE5-943B76922641}"/>
              </a:ext>
            </a:extLst>
          </p:cNvPr>
          <p:cNvGrpSpPr/>
          <p:nvPr/>
        </p:nvGrpSpPr>
        <p:grpSpPr>
          <a:xfrm>
            <a:off x="5504441" y="212035"/>
            <a:ext cx="3563359" cy="5334690"/>
            <a:chOff x="5352041" y="212035"/>
            <a:chExt cx="3563359" cy="5334690"/>
          </a:xfrm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28814E0A-9FC3-4855-9614-A301FEB12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2904" y="673141"/>
              <a:ext cx="3235553" cy="487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>
                  <a:latin typeface="Constantia" pitchFamily="18" charset="0"/>
                </a:rPr>
                <a:t>"The days preceding the eclipse were very cloudy. On the morning of May 29, there was a very heavy thunderstorm from about 10:00 AM to 11:30 AM. The Sun appeared for a few minutes, but the clouds gathered again. About a half hour before totality, the crescent Sun could be glimpsed occasionally, and by 1.55 it could be seen continuously through drifting cloud."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035E4DB7-1D90-4439-9A78-8C1BB01F5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041" y="212035"/>
              <a:ext cx="3563359" cy="382242"/>
            </a:xfrm>
            <a:prstGeom prst="rect">
              <a:avLst/>
            </a:prstGeom>
            <a:solidFill>
              <a:srgbClr val="F9AFAD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tantia" pitchFamily="18" charset="0"/>
                </a:rPr>
                <a:t>Eddington wrote afterwards: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8DE095-6316-4FB1-981A-4B4F72C1026F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81200" y="381000"/>
            <a:ext cx="7007225" cy="762000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Einstein: </a:t>
            </a:r>
            <a:r>
              <a:rPr lang="en-US" i="1" dirty="0">
                <a:solidFill>
                  <a:srgbClr val="FFFF00"/>
                </a:solidFill>
              </a:rPr>
              <a:t>my happiest thought</a:t>
            </a:r>
          </a:p>
        </p:txBody>
      </p:sp>
      <p:sp>
        <p:nvSpPr>
          <p:cNvPr id="16387" name="Slide Number Placeholder 2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E8D1795C-E979-4959-9F57-1AC6567F4BC4}" type="slidenum">
              <a:rPr lang="en-US" sz="1200">
                <a:solidFill>
                  <a:srgbClr val="045C75"/>
                </a:solidFill>
                <a:latin typeface="Constantia" pitchFamily="18" charset="0"/>
              </a:rPr>
              <a:pPr algn="r"/>
              <a:t>3</a:t>
            </a:fld>
            <a:endParaRPr lang="en-US" sz="1200" dirty="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191000"/>
            <a:ext cx="4648200" cy="215423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onstantia" pitchFamily="18" charset="0"/>
              </a:rPr>
              <a:t>Since all bodies accelerate in the same way, an observer in a freely falling lab </a:t>
            </a:r>
          </a:p>
          <a:p>
            <a:pPr algn="ctr"/>
            <a:r>
              <a:rPr lang="en-US" sz="2000" dirty="0">
                <a:latin typeface="Constantia" pitchFamily="18" charset="0"/>
              </a:rPr>
              <a:t>sees</a:t>
            </a:r>
            <a:r>
              <a:rPr lang="en-US" sz="2000" dirty="0">
                <a:latin typeface="Constantia" pitchFamily="18" charset="0"/>
                <a:sym typeface="Wingdings" pitchFamily="2" charset="2"/>
              </a:rPr>
              <a:t> no gravity!</a:t>
            </a:r>
            <a:r>
              <a:rPr lang="en-US" dirty="0">
                <a:latin typeface="Constantia" pitchFamily="18" charset="0"/>
              </a:rPr>
              <a:t> </a:t>
            </a:r>
          </a:p>
          <a:p>
            <a:pPr algn="ctr"/>
            <a:endParaRPr lang="en-US" sz="800" dirty="0">
              <a:latin typeface="Constantia" pitchFamily="18" charset="0"/>
            </a:endParaRPr>
          </a:p>
          <a:p>
            <a:pPr algn="ctr"/>
            <a:r>
              <a:rPr lang="en-US" sz="2200" b="1" dirty="0">
                <a:solidFill>
                  <a:srgbClr val="C00000"/>
                </a:solidFill>
                <a:latin typeface="Constantia" pitchFamily="18" charset="0"/>
              </a:rPr>
              <a:t>Gravity is transformed away 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  <a:latin typeface="Constantia" pitchFamily="18" charset="0"/>
              </a:rPr>
              <a:t>locally in a free-fall frame</a:t>
            </a:r>
          </a:p>
          <a:p>
            <a:pPr algn="ctr"/>
            <a:r>
              <a:rPr lang="en-US" dirty="0">
                <a:solidFill>
                  <a:srgbClr val="6600FF"/>
                </a:solidFill>
                <a:latin typeface="Constantia" pitchFamily="18" charset="0"/>
              </a:rPr>
              <a:t>Special relativity is applicable in such a case</a:t>
            </a:r>
            <a:endParaRPr lang="en-US" sz="1600" dirty="0">
              <a:latin typeface="Constant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2488" y="2879725"/>
            <a:ext cx="4405312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2113"/>
            <a:ext cx="155098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0" y="2895600"/>
            <a:ext cx="4662488" cy="1323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He recalled the fundamental Galilean observation: </a:t>
            </a:r>
            <a:r>
              <a:rPr lang="en-US" sz="2000" i="1" dirty="0">
                <a:latin typeface="+mn-lt"/>
                <a:cs typeface="+mn-cs"/>
              </a:rPr>
              <a:t>in a gravitational field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cs typeface="+mn-cs"/>
              </a:rPr>
              <a:t>all objects fall with the same acceleration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and came to </a:t>
            </a:r>
            <a:r>
              <a:rPr lang="en-US" sz="2000" b="1" dirty="0">
                <a:solidFill>
                  <a:srgbClr val="C00000"/>
                </a:solidFill>
                <a:latin typeface="+mn-lt"/>
                <a:cs typeface="+mn-cs"/>
              </a:rPr>
              <a:t>the deep insight</a:t>
            </a:r>
            <a:r>
              <a:rPr lang="en-US" sz="2000" dirty="0">
                <a:latin typeface="+mn-lt"/>
                <a:cs typeface="+mn-cs"/>
              </a:rPr>
              <a:t>:</a:t>
            </a:r>
            <a:endParaRPr lang="en-US" sz="2000" i="1" dirty="0">
              <a:latin typeface="+mn-lt"/>
              <a:cs typeface="+mn-cs"/>
            </a:endParaRPr>
          </a:p>
        </p:txBody>
      </p:sp>
      <p:sp>
        <p:nvSpPr>
          <p:cNvPr id="16392" name="TextBox 21"/>
          <p:cNvSpPr txBox="1">
            <a:spLocks noChangeArrowheads="1"/>
          </p:cNvSpPr>
          <p:nvPr/>
        </p:nvSpPr>
        <p:spPr bwMode="auto">
          <a:xfrm>
            <a:off x="234950" y="1228725"/>
            <a:ext cx="443388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dirty="0">
                <a:latin typeface="Constantia" pitchFamily="18" charset="0"/>
              </a:rPr>
              <a:t>1907 while writing </a:t>
            </a:r>
          </a:p>
          <a:p>
            <a:pPr algn="r"/>
            <a:r>
              <a:rPr lang="en-US" sz="2000" dirty="0">
                <a:latin typeface="Constantia" pitchFamily="18" charset="0"/>
              </a:rPr>
              <a:t>a review article </a:t>
            </a:r>
          </a:p>
          <a:p>
            <a:pPr algn="r"/>
            <a:r>
              <a:rPr lang="en-US" sz="2000" dirty="0">
                <a:latin typeface="Constantia" pitchFamily="18" charset="0"/>
              </a:rPr>
              <a:t>on relativity,</a:t>
            </a:r>
          </a:p>
          <a:p>
            <a:pPr algn="r"/>
            <a:r>
              <a:rPr lang="en-US" sz="2000" dirty="0">
                <a:latin typeface="Constantia" pitchFamily="18" charset="0"/>
              </a:rPr>
              <a:t>Einstein started thinking of </a:t>
            </a:r>
          </a:p>
          <a:p>
            <a:pPr algn="r"/>
            <a:r>
              <a:rPr lang="en-US" sz="2000" dirty="0">
                <a:latin typeface="Constantia" pitchFamily="18" charset="0"/>
              </a:rPr>
              <a:t>a relativistic theory of gravitation       </a:t>
            </a:r>
            <a:endParaRPr lang="en-US" sz="2000" i="1" dirty="0"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4400" y="1143000"/>
                <a:ext cx="4218272" cy="104644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This Equivalence Principle was extended </a:t>
                </a:r>
                <a:r>
                  <a:rPr lang="en-US" sz="2400" i="1" dirty="0">
                    <a:latin typeface="+mn-lt"/>
                  </a:rPr>
                  <a:t>to all of physics</a:t>
                </a:r>
                <a:endParaRPr lang="en-US" i="1" dirty="0">
                  <a:latin typeface="+mn-lt"/>
                </a:endParaRPr>
              </a:p>
              <a:p>
                <a:pPr algn="ctr"/>
                <a:r>
                  <a:rPr lang="en-US" sz="2000" i="1" dirty="0" err="1">
                    <a:latin typeface="+mn-lt"/>
                  </a:rPr>
                  <a:t>ie</a:t>
                </a:r>
                <a:r>
                  <a:rPr lang="en-US" sz="2000" i="1" dirty="0">
                    <a:latin typeface="+mn-lt"/>
                  </a:rPr>
                  <a:t>,</a:t>
                </a:r>
                <a:r>
                  <a:rPr lang="en-US" sz="2000" dirty="0">
                    <a:latin typeface="+mn-lt"/>
                  </a:rPr>
                  <a:t> beyond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mechanics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143000"/>
                <a:ext cx="4218272" cy="1046440"/>
              </a:xfrm>
              <a:prstGeom prst="rect">
                <a:avLst/>
              </a:prstGeom>
              <a:blipFill>
                <a:blip r:embed="rId4"/>
                <a:stretch>
                  <a:fillRect l="-578" t="-3509" r="-1879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8A93516-5717-4C89-B0D6-11EF61F0157D}"/>
              </a:ext>
            </a:extLst>
          </p:cNvPr>
          <p:cNvSpPr txBox="1"/>
          <p:nvPr/>
        </p:nvSpPr>
        <p:spPr>
          <a:xfrm>
            <a:off x="4668838" y="2173069"/>
            <a:ext cx="431958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2 application examples:   </a:t>
            </a:r>
            <a:r>
              <a:rPr lang="en-US" dirty="0" err="1"/>
              <a:t>grav</a:t>
            </a:r>
            <a:r>
              <a:rPr lang="en-US" dirty="0"/>
              <a:t> time dilation &amp; GPS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8633AB-E69F-4CC3-8292-90D233F0A281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pic>
        <p:nvPicPr>
          <p:cNvPr id="17410" name="Picture 3"/>
          <p:cNvPicPr>
            <a:picLocks noChangeAspect="1"/>
          </p:cNvPicPr>
          <p:nvPr/>
        </p:nvPicPr>
        <p:blipFill>
          <a:blip r:embed="rId2"/>
          <a:srcRect l="5049" t="5154" r="54359" b="10336"/>
          <a:stretch>
            <a:fillRect/>
          </a:stretch>
        </p:blipFill>
        <p:spPr bwMode="auto">
          <a:xfrm>
            <a:off x="0" y="1290359"/>
            <a:ext cx="3913843" cy="38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6200" y="152400"/>
            <a:ext cx="5502965" cy="1295400"/>
          </a:xfrm>
          <a:prstGeom prst="rect">
            <a:avLst/>
          </a:prstGeom>
          <a:solidFill>
            <a:schemeClr val="tx1"/>
          </a:solidFill>
        </p:spPr>
        <p:txBody>
          <a:bodyPr lIns="0" tIns="45719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FFFF00"/>
                </a:solidFill>
              </a:rPr>
              <a:t>Equiv</a:t>
            </a:r>
            <a:r>
              <a:rPr lang="en-US" sz="4000" dirty="0">
                <a:solidFill>
                  <a:srgbClr val="FFFF00"/>
                </a:solidFill>
              </a:rPr>
              <a:t> Principle </a:t>
            </a:r>
            <a:r>
              <a:rPr lang="en-US" sz="4000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Gravitational time dilation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81386" y="204787"/>
            <a:ext cx="35626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nstantia" pitchFamily="18" charset="0"/>
              </a:rPr>
              <a:t>The usual approach</a:t>
            </a:r>
            <a:r>
              <a:rPr lang="en-US" sz="2400" dirty="0">
                <a:latin typeface="Constantia" pitchFamily="18" charset="0"/>
              </a:rPr>
              <a:t>: </a:t>
            </a:r>
            <a:r>
              <a:rPr lang="en-US" sz="2400" dirty="0">
                <a:solidFill>
                  <a:schemeClr val="tx2"/>
                </a:solidFill>
                <a:latin typeface="Constantia" pitchFamily="18" charset="0"/>
              </a:rPr>
              <a:t>Comparison of times by exchange of light signals: </a:t>
            </a:r>
            <a:r>
              <a:rPr lang="en-US" sz="2200" dirty="0">
                <a:solidFill>
                  <a:srgbClr val="C00000"/>
                </a:solidFill>
                <a:latin typeface="Constantia" pitchFamily="18" charset="0"/>
              </a:rPr>
              <a:t>gravitational redshift </a:t>
            </a:r>
            <a:r>
              <a:rPr lang="en-US" sz="2200" b="1" dirty="0">
                <a:latin typeface="Constantia" pitchFamily="18" charset="0"/>
              </a:rPr>
              <a:t>--&gt;</a:t>
            </a:r>
            <a:r>
              <a:rPr lang="en-US" sz="2200" dirty="0">
                <a:solidFill>
                  <a:srgbClr val="C00000"/>
                </a:solidFill>
                <a:latin typeface="Constantia" pitchFamily="18" charset="0"/>
              </a:rPr>
              <a:t> gravitational time dilation</a:t>
            </a:r>
            <a:endParaRPr lang="en-US" sz="2200" dirty="0"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06149" y="2168604"/>
                <a:ext cx="5085451" cy="110799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+mn-lt"/>
                  </a:rPr>
                  <a:t>In this free-fall, no-gravity, frame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 can be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>
                  <a:latin typeface="+mn-lt"/>
                </a:endParaRPr>
              </a:p>
              <a:p>
                <a:pPr algn="ctr"/>
                <a:r>
                  <a:rPr lang="en-US" sz="2000" dirty="0">
                    <a:latin typeface="+mn-lt"/>
                  </a:rPr>
                  <a:t>via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i="1" dirty="0">
                    <a:latin typeface="+mn-lt"/>
                  </a:rPr>
                  <a:t>SR time dilation </a:t>
                </a:r>
                <a:r>
                  <a:rPr lang="en-US" sz="2000" dirty="0">
                    <a:latin typeface="+mn-lt"/>
                  </a:rPr>
                  <a:t>due to relative motion 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149" y="2168604"/>
                <a:ext cx="5085451" cy="1107996"/>
              </a:xfrm>
              <a:prstGeom prst="rect">
                <a:avLst/>
              </a:prstGeom>
              <a:blipFill>
                <a:blip r:embed="rId3"/>
                <a:stretch>
                  <a:fillRect t="-3846" r="-959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0" y="3276600"/>
                <a:ext cx="5334000" cy="9518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      →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z-Cyrl-A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z-Cyrl-A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276600"/>
                <a:ext cx="5334000" cy="9518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6D4904-F722-4239-A14E-57E3010D8E21}"/>
              </a:ext>
            </a:extLst>
          </p:cNvPr>
          <p:cNvGrpSpPr/>
          <p:nvPr/>
        </p:nvGrpSpPr>
        <p:grpSpPr>
          <a:xfrm>
            <a:off x="3962400" y="4052799"/>
            <a:ext cx="4876800" cy="1052601"/>
            <a:chOff x="3810000" y="3351271"/>
            <a:chExt cx="5246688" cy="981075"/>
          </a:xfrm>
        </p:grpSpPr>
        <p:sp>
          <p:nvSpPr>
            <p:cNvPr id="21" name="TextBox 2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3810000" y="3621901"/>
              <a:ext cx="5246688" cy="710445"/>
            </a:xfrm>
            <a:prstGeom prst="rect">
              <a:avLst/>
            </a:prstGeom>
            <a:blipFill rotWithShape="0">
              <a:blip r:embed="rId5"/>
              <a:stretch>
                <a:fillRect t="-4274" b="-14530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V="1">
              <a:off x="7227888" y="3351271"/>
              <a:ext cx="0" cy="3048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23963" y="5105400"/>
                <a:ext cx="4310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az-Cyrl-A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/>
                  <a:t> 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963" y="5105400"/>
                <a:ext cx="4310791" cy="369332"/>
              </a:xfrm>
              <a:prstGeom prst="rect">
                <a:avLst/>
              </a:prstGeom>
              <a:blipFill>
                <a:blip r:embed="rId6"/>
                <a:stretch>
                  <a:fillRect t="-10000" r="-14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4000" y="5519189"/>
                <a:ext cx="2751667" cy="79374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z-Cyrl-A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Ф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519189"/>
                <a:ext cx="2751667" cy="793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1133228-FC3B-4CF5-8144-C74611635D9E}"/>
              </a:ext>
            </a:extLst>
          </p:cNvPr>
          <p:cNvGrpSpPr/>
          <p:nvPr/>
        </p:nvGrpSpPr>
        <p:grpSpPr>
          <a:xfrm>
            <a:off x="3818437" y="4419600"/>
            <a:ext cx="4953000" cy="668338"/>
            <a:chOff x="3821112" y="3810000"/>
            <a:chExt cx="4953000" cy="66833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F080F20-7991-4B80-A40B-411C223F37EE}"/>
                </a:ext>
              </a:extLst>
            </p:cNvPr>
            <p:cNvGrpSpPr/>
            <p:nvPr/>
          </p:nvGrpSpPr>
          <p:grpSpPr>
            <a:xfrm>
              <a:off x="6329362" y="3810000"/>
              <a:ext cx="2444750" cy="668338"/>
              <a:chOff x="6329362" y="3810000"/>
              <a:chExt cx="2444750" cy="66833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F02361E-9599-48C8-9DC2-AF2CBAE8C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5046" y="3810000"/>
                <a:ext cx="2439066" cy="668338"/>
              </a:xfrm>
              <a:prstGeom prst="rect">
                <a:avLst/>
              </a:prstGeom>
              <a:blipFill>
                <a:blip r:embed="rId8"/>
                <a:stretch>
                  <a:fillRect b="-1818"/>
                </a:stretch>
              </a:blipFill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noFill/>
                    <a:latin typeface="+mn-lt"/>
                    <a:cs typeface="+mn-cs"/>
                  </a:rPr>
                  <a:t> 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7716F94-2185-4CD3-BFFF-1CB107B02741}"/>
                  </a:ext>
                </a:extLst>
              </p:cNvPr>
              <p:cNvSpPr/>
              <p:nvPr/>
            </p:nvSpPr>
            <p:spPr bwMode="auto">
              <a:xfrm>
                <a:off x="6329362" y="3810000"/>
                <a:ext cx="2444750" cy="63976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06DB66-0C27-4511-AE94-2069D0E18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1112" y="3943350"/>
              <a:ext cx="2438400" cy="400050"/>
            </a:xfrm>
            <a:prstGeom prst="rect">
              <a:avLst/>
            </a:prstGeom>
            <a:solidFill>
              <a:srgbClr val="F9AFA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nstantia" pitchFamily="18" charset="0"/>
                </a:rPr>
                <a:t>Grav time dilation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B294DA-5F66-4713-943A-D2084DE8CFD8}"/>
                  </a:ext>
                </a:extLst>
              </p:cNvPr>
              <p:cNvSpPr txBox="1"/>
              <p:nvPr/>
            </p:nvSpPr>
            <p:spPr>
              <a:xfrm>
                <a:off x="76200" y="5105400"/>
                <a:ext cx="4327740" cy="1461362"/>
              </a:xfrm>
              <a:prstGeom prst="rect">
                <a:avLst/>
              </a:prstGeom>
              <a:solidFill>
                <a:srgbClr val="FFD65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Stationary Clocks-1 &amp; -2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algn="ctr"/>
                <a:r>
                  <a:rPr lang="en-US" sz="2200" dirty="0"/>
                  <a:t>Clock-3 in free fall</a:t>
                </a:r>
              </a:p>
              <a:p>
                <a:pPr algn="ctr"/>
                <a:r>
                  <a:rPr lang="en-US" sz="2200" dirty="0"/>
                  <a:t>Passing clock-1 @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algn="ctr"/>
                <a:r>
                  <a:rPr lang="en-US" sz="2200" dirty="0"/>
                  <a:t>Passing clock-2 @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B294DA-5F66-4713-943A-D2084DE8C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05400"/>
                <a:ext cx="4327740" cy="1461362"/>
              </a:xfrm>
              <a:prstGeom prst="rect">
                <a:avLst/>
              </a:prstGeom>
              <a:blipFill>
                <a:blip r:embed="rId9"/>
                <a:stretch>
                  <a:fillRect t="-2929" b="-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2E7DFD4-44FB-4E9F-B3CB-18FE6F21AB76}"/>
              </a:ext>
            </a:extLst>
          </p:cNvPr>
          <p:cNvSpPr txBox="1"/>
          <p:nvPr/>
        </p:nvSpPr>
        <p:spPr>
          <a:xfrm>
            <a:off x="3886200" y="1524000"/>
            <a:ext cx="1600200" cy="646331"/>
          </a:xfrm>
          <a:prstGeom prst="rect">
            <a:avLst/>
          </a:prstGeom>
          <a:solidFill>
            <a:srgbClr val="FFDD7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more direct way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6" grpId="0" animBg="1"/>
      <p:bldP spid="10" grpId="0"/>
      <p:bldP spid="13" grpId="0" animBg="1"/>
      <p:bldP spid="2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5032" t="39299" r="23412" b="23177"/>
          <a:stretch>
            <a:fillRect/>
          </a:stretch>
        </p:blipFill>
        <p:spPr bwMode="auto">
          <a:xfrm>
            <a:off x="3636963" y="2154238"/>
            <a:ext cx="5049837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" y="762000"/>
            <a:ext cx="2781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To fix a location </a:t>
            </a:r>
            <a:r>
              <a:rPr lang="en-US" b="1" i="1">
                <a:latin typeface="Constantia" pitchFamily="18" charset="0"/>
              </a:rPr>
              <a:t>r</a:t>
            </a:r>
            <a:r>
              <a:rPr lang="en-US">
                <a:latin typeface="Constantia" pitchFamily="18" charset="0"/>
              </a:rPr>
              <a:t> on earth 24 satellites in 6 orbits </a:t>
            </a:r>
            <a:r>
              <a:rPr lang="en-US">
                <a:latin typeface="Constantia" pitchFamily="18" charset="0"/>
                <a:sym typeface="Wingdings" pitchFamily="2" charset="2"/>
              </a:rPr>
              <a:t> at least 4 over the horizon</a:t>
            </a:r>
            <a:endParaRPr lang="en-US">
              <a:latin typeface="Constantia" pitchFamily="18" charset="0"/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771471"/>
            <a:ext cx="2831512" cy="1200329"/>
          </a:xfrm>
          <a:prstGeom prst="rect">
            <a:avLst/>
          </a:prstGeom>
          <a:blipFill rotWithShape="0">
            <a:blip r:embed="rId3"/>
            <a:stretch>
              <a:fillRect t="-304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048000"/>
            <a:ext cx="2831512" cy="1477328"/>
          </a:xfrm>
          <a:prstGeom prst="rect">
            <a:avLst/>
          </a:prstGeom>
          <a:blipFill rotWithShape="0">
            <a:blip r:embed="rId4"/>
            <a:stretch>
              <a:fillRect l="-1724" t="-2066" r="-107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235949" y="187739"/>
            <a:ext cx="5191125" cy="5842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Global Position System</a:t>
            </a:r>
          </a:p>
        </p:txBody>
      </p:sp>
      <p:grpSp>
        <p:nvGrpSpPr>
          <p:cNvPr id="18438" name="Group 15"/>
          <p:cNvGrpSpPr>
            <a:grpSpLocks/>
          </p:cNvGrpSpPr>
          <p:nvPr/>
        </p:nvGrpSpPr>
        <p:grpSpPr bwMode="auto">
          <a:xfrm>
            <a:off x="5676900" y="152400"/>
            <a:ext cx="2628900" cy="1976438"/>
            <a:chOff x="149441" y="299960"/>
            <a:chExt cx="2628900" cy="1976605"/>
          </a:xfrm>
        </p:grpSpPr>
        <p:pic>
          <p:nvPicPr>
            <p:cNvPr id="18444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9441" y="299960"/>
              <a:ext cx="2362200" cy="197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TextBox 8"/>
            <p:cNvSpPr txBox="1">
              <a:spLocks noChangeArrowheads="1"/>
            </p:cNvSpPr>
            <p:nvPr/>
          </p:nvSpPr>
          <p:spPr bwMode="auto">
            <a:xfrm>
              <a:off x="1828800" y="1676401"/>
              <a:ext cx="949541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>
                  <a:latin typeface="Constantia" pitchFamily="18" charset="0"/>
                </a:rPr>
                <a:t>Picture source: Wikipedia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5216" y="1752646"/>
              <a:ext cx="685800" cy="457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54350" y="2217559"/>
            <a:ext cx="6089650" cy="143686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onstantia" pitchFamily="18" charset="0"/>
              </a:rPr>
              <a:t>Time can be measured by atomic clocks… BUT    satellites are </a:t>
            </a:r>
            <a:r>
              <a:rPr lang="en-US" sz="2200" b="1" dirty="0">
                <a:latin typeface="Constantia" pitchFamily="18" charset="0"/>
              </a:rPr>
              <a:t>high up in space </a:t>
            </a:r>
            <a:r>
              <a:rPr lang="en-US" sz="2200" dirty="0">
                <a:latin typeface="Constantia" pitchFamily="18" charset="0"/>
              </a:rPr>
              <a:t>(</a:t>
            </a:r>
            <a:r>
              <a:rPr lang="en-US" sz="2200" dirty="0" err="1">
                <a:latin typeface="Constantia" pitchFamily="18" charset="0"/>
              </a:rPr>
              <a:t>ie</a:t>
            </a:r>
            <a:r>
              <a:rPr lang="en-US" sz="2200" dirty="0">
                <a:latin typeface="Constantia" pitchFamily="18" charset="0"/>
              </a:rPr>
              <a:t> diff </a:t>
            </a:r>
            <a:r>
              <a:rPr lang="en-US" sz="2200" dirty="0" err="1">
                <a:latin typeface="Constantia" pitchFamily="18" charset="0"/>
              </a:rPr>
              <a:t>grav</a:t>
            </a:r>
            <a:r>
              <a:rPr lang="en-US" sz="2200" dirty="0">
                <a:latin typeface="Constantia" pitchFamily="18" charset="0"/>
              </a:rPr>
              <a:t> pot)</a:t>
            </a:r>
            <a:r>
              <a:rPr lang="en-US" sz="2200" b="1" dirty="0">
                <a:latin typeface="Constantia" pitchFamily="18" charset="0"/>
              </a:rPr>
              <a:t> </a:t>
            </a:r>
          </a:p>
          <a:p>
            <a:pPr algn="ctr"/>
            <a:r>
              <a:rPr lang="en-US" sz="2200" dirty="0">
                <a:latin typeface="Constantia" pitchFamily="18" charset="0"/>
              </a:rPr>
              <a:t>and </a:t>
            </a:r>
            <a:r>
              <a:rPr lang="en-US" sz="2200" b="1" dirty="0">
                <a:latin typeface="Constantia" pitchFamily="18" charset="0"/>
              </a:rPr>
              <a:t>moving with high speed </a:t>
            </a:r>
          </a:p>
          <a:p>
            <a:pPr algn="ctr"/>
            <a:r>
              <a:rPr lang="en-US" sz="2200" dirty="0">
                <a:latin typeface="Constantia" pitchFamily="18" charset="0"/>
              </a:rPr>
              <a:t>must take</a:t>
            </a:r>
            <a:r>
              <a:rPr lang="en-US" sz="2200" i="1" dirty="0">
                <a:latin typeface="Constantia" pitchFamily="18" charset="0"/>
              </a:rPr>
              <a:t> grav &amp; SR time dilations </a:t>
            </a:r>
            <a:r>
              <a:rPr lang="en-US" sz="2200" dirty="0">
                <a:latin typeface="Constantia" pitchFamily="18" charset="0"/>
              </a:rPr>
              <a:t>into account!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76600" y="762000"/>
            <a:ext cx="4953000" cy="1446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chemeClr val="bg2"/>
                </a:solidFill>
                <a:latin typeface="Constantia" pitchFamily="18" charset="0"/>
              </a:rPr>
              <a:t>Distances obtained from </a:t>
            </a:r>
          </a:p>
          <a:p>
            <a:pPr algn="ctr"/>
            <a:r>
              <a:rPr lang="en-US" sz="2200" b="1">
                <a:solidFill>
                  <a:schemeClr val="bg2"/>
                </a:solidFill>
                <a:latin typeface="Constantia" pitchFamily="18" charset="0"/>
              </a:rPr>
              <a:t>timing measurements of EM signals</a:t>
            </a:r>
            <a:endParaRPr lang="en-US" sz="2200">
              <a:solidFill>
                <a:schemeClr val="bg2"/>
              </a:solidFill>
              <a:latin typeface="Constantia" pitchFamily="18" charset="0"/>
            </a:endParaRPr>
          </a:p>
          <a:p>
            <a:pPr algn="ctr"/>
            <a:r>
              <a:rPr lang="en-US" sz="2200">
                <a:solidFill>
                  <a:schemeClr val="bg2"/>
                </a:solidFill>
                <a:latin typeface="Constantia" pitchFamily="18" charset="0"/>
              </a:rPr>
              <a:t>need extremely precise information of the transmission time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B9769D-23FE-4BCD-A3F0-8091D54796FE}"/>
              </a:ext>
            </a:extLst>
          </p:cNvPr>
          <p:cNvGrpSpPr/>
          <p:nvPr/>
        </p:nvGrpSpPr>
        <p:grpSpPr>
          <a:xfrm>
            <a:off x="3276600" y="3733800"/>
            <a:ext cx="5645150" cy="2133600"/>
            <a:chOff x="3276600" y="3691237"/>
            <a:chExt cx="5645150" cy="2133600"/>
          </a:xfrm>
        </p:grpSpPr>
        <p:sp>
          <p:nvSpPr>
            <p:cNvPr id="20" name="Content Placeholder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4032314" y="4061677"/>
              <a:ext cx="4267717" cy="176316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noFill/>
                  <a:latin typeface="+mn-lt"/>
                  <a:cs typeface="+mn-cs"/>
                </a:rPr>
                <a:t> 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A09B0E9-8265-4033-A02B-9A9114E89F12}"/>
                </a:ext>
              </a:extLst>
            </p:cNvPr>
            <p:cNvGrpSpPr/>
            <p:nvPr/>
          </p:nvGrpSpPr>
          <p:grpSpPr>
            <a:xfrm>
              <a:off x="3276600" y="3691237"/>
              <a:ext cx="5645150" cy="499763"/>
              <a:chOff x="3041650" y="-460870"/>
              <a:chExt cx="5645150" cy="499763"/>
            </a:xfrm>
          </p:grpSpPr>
          <p:sp>
            <p:nvSpPr>
              <p:cNvPr id="21" name="Text Placeholder 3"/>
              <p:cNvSpPr txBox="1">
                <a:spLocks/>
              </p:cNvSpPr>
              <p:nvPr/>
            </p:nvSpPr>
            <p:spPr bwMode="auto">
              <a:xfrm>
                <a:off x="3041650" y="-419822"/>
                <a:ext cx="5645150" cy="458715"/>
              </a:xfrm>
              <a:prstGeom prst="rect">
                <a:avLst/>
              </a:prstGeom>
            </p:spPr>
            <p:txBody>
              <a:bodyPr>
                <a:normAutofit fontScale="62500" lnSpcReduction="20000"/>
              </a:bodyPr>
              <a:lstStyle>
                <a:lvl1pPr marL="274317" indent="-274317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74" indent="-246885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91" indent="-246885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08" indent="-21031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26" indent="-21031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43" indent="-21031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21" indent="-182878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38" indent="-182878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56" indent="-182878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Font typeface="Wingdings 2"/>
                  <a:buNone/>
                  <a:defRPr/>
                </a:pPr>
                <a:r>
                  <a:rPr lang="en-US" dirty="0">
                    <a:solidFill>
                      <a:srgbClr val="5F5F5F"/>
                    </a:solidFill>
                  </a:rPr>
                  <a:t>  relativistic corrections: </a:t>
                </a:r>
                <a:r>
                  <a:rPr lang="en-US" dirty="0">
                    <a:solidFill>
                      <a:srgbClr val="C00000"/>
                    </a:solidFill>
                  </a:rPr>
                  <a:t>terrestrial         </a:t>
                </a:r>
                <a:r>
                  <a:rPr lang="en-US" i="1" dirty="0">
                    <a:solidFill>
                      <a:srgbClr val="C00000"/>
                    </a:solidFill>
                  </a:rPr>
                  <a:t>vs</a:t>
                </a:r>
                <a:r>
                  <a:rPr lang="en-US" dirty="0">
                    <a:solidFill>
                      <a:srgbClr val="C00000"/>
                    </a:solidFill>
                  </a:rPr>
                  <a:t> satellite (S) times</a:t>
                </a:r>
                <a:endParaRPr lang="en-US" dirty="0">
                  <a:solidFill>
                    <a:srgbClr val="5F5F5F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D502767-12ED-42AF-829E-4AD202A338A6}"/>
                      </a:ext>
                    </a:extLst>
                  </p:cNvPr>
                  <p:cNvSpPr txBox="1"/>
                  <p:nvPr/>
                </p:nvSpPr>
                <p:spPr>
                  <a:xfrm>
                    <a:off x="6329700" y="-460870"/>
                    <a:ext cx="293350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D502767-12ED-42AF-829E-4AD202A338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9700" y="-460870"/>
                    <a:ext cx="293350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5000" r="-2291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7215188"/>
            <a:ext cx="762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6006D4-908B-4BEF-ACD0-6969F27F5111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00400" y="5486400"/>
            <a:ext cx="1940993" cy="923330"/>
          </a:xfrm>
          <a:prstGeom prst="rect">
            <a:avLst/>
          </a:prstGeom>
          <a:blipFill rotWithShape="0">
            <a:blip r:embed="rId2"/>
            <a:stretch>
              <a:fillRect l="-2516" t="-3311" b="-9934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1200" y="4400421"/>
            <a:ext cx="3124200" cy="914674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9460" name="TextBox 16"/>
          <p:cNvSpPr txBox="1">
            <a:spLocks noChangeArrowheads="1"/>
          </p:cNvSpPr>
          <p:nvPr/>
        </p:nvSpPr>
        <p:spPr bwMode="auto">
          <a:xfrm>
            <a:off x="0" y="573088"/>
            <a:ext cx="6072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onstantia" pitchFamily="18" charset="0"/>
              </a:rPr>
              <a:t>EP 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sym typeface="Wingdings" pitchFamily="2" charset="2"/>
              </a:rPr>
              <a:t> bending of a light ray</a:t>
            </a:r>
            <a:endParaRPr lang="en-US" sz="3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19200"/>
            <a:ext cx="5943600" cy="1015663"/>
          </a:xfrm>
          <a:prstGeom prst="rect">
            <a:avLst/>
          </a:prstGeom>
          <a:blipFill rotWithShape="0">
            <a:blip r:embed="rId4"/>
            <a:stretch>
              <a:fillRect t="-2994" b="-958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486400" y="5562600"/>
            <a:ext cx="3429000" cy="708025"/>
            <a:chOff x="4648200" y="2057400"/>
            <a:chExt cx="3429000" cy="707886"/>
          </a:xfrm>
        </p:grpSpPr>
        <p:sp>
          <p:nvSpPr>
            <p:cNvPr id="8" name="TextBox 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648200" y="2057400"/>
              <a:ext cx="3429000" cy="707886"/>
            </a:xfrm>
            <a:prstGeom prst="rect">
              <a:avLst/>
            </a:prstGeom>
            <a:blipFill rotWithShape="1">
              <a:blip r:embed="rId5"/>
              <a:stretch>
                <a:fillRect t="-4310" b="-13793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8200" y="2082795"/>
              <a:ext cx="3352800" cy="6602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275388" y="787400"/>
            <a:ext cx="2640012" cy="2260600"/>
            <a:chOff x="6275950" y="788074"/>
            <a:chExt cx="2639450" cy="2259926"/>
          </a:xfrm>
        </p:grpSpPr>
        <p:sp>
          <p:nvSpPr>
            <p:cNvPr id="27" name="Rectangle 26"/>
            <p:cNvSpPr/>
            <p:nvPr/>
          </p:nvSpPr>
          <p:spPr>
            <a:xfrm>
              <a:off x="6275950" y="1710137"/>
              <a:ext cx="2639450" cy="1337863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7199678" y="788074"/>
              <a:ext cx="1055462" cy="9220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804474" y="1710137"/>
              <a:ext cx="395204" cy="12188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9" name="TextBox 29"/>
            <p:cNvSpPr txBox="1">
              <a:spLocks noChangeArrowheads="1"/>
            </p:cNvSpPr>
            <p:nvPr/>
          </p:nvSpPr>
          <p:spPr bwMode="auto">
            <a:xfrm>
              <a:off x="7991593" y="972840"/>
              <a:ext cx="659863" cy="670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Constantia" pitchFamily="18" charset="0"/>
                </a:rPr>
                <a:t>n</a:t>
              </a:r>
            </a:p>
          </p:txBody>
        </p:sp>
        <p:sp>
          <p:nvSpPr>
            <p:cNvPr id="31" name="TextBox 3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331730" y="1962431"/>
              <a:ext cx="1583670" cy="670536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</p:grp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4444181"/>
            <a:ext cx="1260987" cy="871183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6700" y="2452688"/>
            <a:ext cx="8648700" cy="1962397"/>
            <a:chOff x="266364" y="2452798"/>
            <a:chExt cx="8649036" cy="1962822"/>
          </a:xfrm>
        </p:grpSpPr>
        <p:sp>
          <p:nvSpPr>
            <p:cNvPr id="19473" name="TextBox 3"/>
            <p:cNvSpPr txBox="1">
              <a:spLocks noChangeArrowheads="1"/>
            </p:cNvSpPr>
            <p:nvPr/>
          </p:nvSpPr>
          <p:spPr bwMode="auto">
            <a:xfrm>
              <a:off x="3549622" y="3276600"/>
              <a:ext cx="5365778" cy="1139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Constantia" pitchFamily="18" charset="0"/>
                </a:rPr>
                <a:t>leads to </a:t>
              </a:r>
            </a:p>
            <a:p>
              <a:r>
                <a:rPr lang="en-US" sz="2800" dirty="0">
                  <a:solidFill>
                    <a:schemeClr val="tx2"/>
                  </a:solidFill>
                  <a:latin typeface="Constantia" pitchFamily="18" charset="0"/>
                </a:rPr>
                <a:t>a position-dependent light speed </a:t>
              </a:r>
            </a:p>
            <a:p>
              <a:r>
                <a:rPr lang="en-US" sz="2000" dirty="0">
                  <a:latin typeface="Constantia" pitchFamily="18" charset="0"/>
                </a:rPr>
                <a:t>  (as measured by </a:t>
              </a:r>
              <a:r>
                <a:rPr lang="en-US" sz="2000" dirty="0" err="1">
                  <a:latin typeface="Constantia" pitchFamily="18" charset="0"/>
                </a:rPr>
                <a:t>coor</a:t>
              </a:r>
              <a:r>
                <a:rPr lang="en-US" sz="2000" dirty="0">
                  <a:latin typeface="Constantia" pitchFamily="18" charset="0"/>
                </a:rPr>
                <a:t> clock far from source)</a:t>
              </a:r>
            </a:p>
          </p:txBody>
        </p:sp>
        <p:sp>
          <p:nvSpPr>
            <p:cNvPr id="32" name="TextBox 3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66584" y="3421224"/>
              <a:ext cx="2862416" cy="922176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19475" name="TextBox 12"/>
            <p:cNvSpPr txBox="1">
              <a:spLocks noChangeArrowheads="1"/>
            </p:cNvSpPr>
            <p:nvPr/>
          </p:nvSpPr>
          <p:spPr bwMode="auto">
            <a:xfrm>
              <a:off x="266364" y="2452798"/>
              <a:ext cx="11430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  <a:latin typeface="Constantia" pitchFamily="18" charset="0"/>
                </a:rPr>
                <a:t>Gravit’l time</a:t>
              </a:r>
              <a:r>
                <a:rPr lang="en-US" sz="1600">
                  <a:solidFill>
                    <a:schemeClr val="tx2"/>
                  </a:solidFill>
                  <a:latin typeface="Constantia" pitchFamily="18" charset="0"/>
                </a:rPr>
                <a:t> </a:t>
              </a:r>
              <a:r>
                <a:rPr lang="en-US" sz="2000">
                  <a:solidFill>
                    <a:schemeClr val="tx2"/>
                  </a:solidFill>
                  <a:latin typeface="Constantia" pitchFamily="18" charset="0"/>
                </a:rPr>
                <a:t>dilation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1120" y="4157334"/>
            <a:ext cx="4206875" cy="1187450"/>
            <a:chOff x="60434" y="4038361"/>
            <a:chExt cx="4206766" cy="1187009"/>
          </a:xfrm>
        </p:grpSpPr>
        <p:sp>
          <p:nvSpPr>
            <p:cNvPr id="6" name="TextBox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0434" y="4340510"/>
              <a:ext cx="4206766" cy="814459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010032" y="4866728"/>
              <a:ext cx="0" cy="35864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47873" y="4038361"/>
              <a:ext cx="304792" cy="380859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63817" y="5201567"/>
              <a:ext cx="184621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63817" y="5073027"/>
              <a:ext cx="0" cy="10791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5288" y="2286000"/>
                <a:ext cx="4843112" cy="101566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+mn-lt"/>
                  </a:rPr>
                  <a:t>Equivalence Principle</a:t>
                </a:r>
              </a:p>
              <a:p>
                <a:pPr algn="ctr"/>
                <a:r>
                  <a:rPr lang="en-US" sz="2000" dirty="0">
                    <a:latin typeface="Constantia" pitchFamily="18" charset="0"/>
                    <a:sym typeface="Wingdings" pitchFamily="2" charset="2"/>
                  </a:rPr>
                  <a:t> even the vacuum, with gravity, can have</a:t>
                </a:r>
              </a:p>
              <a:p>
                <a:pPr algn="ctr"/>
                <a:r>
                  <a:rPr lang="en-US" sz="2000" dirty="0">
                    <a:latin typeface="Constantia" pitchFamily="18" charset="0"/>
                    <a:sym typeface="Wingdings" pitchFamily="2" charset="2"/>
                  </a:rPr>
                  <a:t>an effective index of refraction </a:t>
                </a:r>
                <a:r>
                  <a:rPr lang="en-US" sz="2000" i="1" dirty="0">
                    <a:solidFill>
                      <a:srgbClr val="C00000"/>
                    </a:solidFill>
                    <a:latin typeface="Constantia" pitchFamily="18" charset="0"/>
                    <a:sym typeface="Wingdings" pitchFamily="2" charset="2"/>
                  </a:rPr>
                  <a:t>c(r)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≠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Constantia" pitchFamily="18" charset="0"/>
                    <a:sym typeface="Wingdings" pitchFamily="2" charset="2"/>
                  </a:rPr>
                  <a:t>c</a:t>
                </a:r>
                <a:r>
                  <a:rPr lang="en-US" sz="2000" dirty="0">
                    <a:solidFill>
                      <a:srgbClr val="C00000"/>
                    </a:solidFill>
                    <a:latin typeface="Constantia" pitchFamily="18" charset="0"/>
                    <a:sym typeface="Wingdings" pitchFamily="2" charset="2"/>
                  </a:rPr>
                  <a:t> </a:t>
                </a:r>
                <a:r>
                  <a:rPr lang="en-US" sz="2000" b="1" dirty="0">
                    <a:solidFill>
                      <a:srgbClr val="C00000"/>
                    </a:solidFill>
                    <a:latin typeface="Constantia" pitchFamily="18" charset="0"/>
                    <a:sym typeface="Wingdings" pitchFamily="2" charset="2"/>
                  </a:rPr>
                  <a:t> 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288" y="2286000"/>
                <a:ext cx="4843112" cy="1015663"/>
              </a:xfrm>
              <a:prstGeom prst="rect">
                <a:avLst/>
              </a:prstGeom>
              <a:blipFill rotWithShape="0">
                <a:blip r:embed="rId10"/>
                <a:stretch>
                  <a:fillRect l="-882" t="-2994" r="-756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DD4FF3-89CA-4ADC-8637-974611B29EEE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1609825"/>
            <a:ext cx="4038600" cy="2735557"/>
          </a:xfrm>
          <a:prstGeom prst="rect">
            <a:avLst/>
          </a:prstGeom>
          <a:blipFill>
            <a:blip r:embed="rId2"/>
            <a:stretch>
              <a:fillRect l="-1662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81600" y="1143000"/>
            <a:ext cx="3193983" cy="382982"/>
          </a:xfrm>
          <a:prstGeom prst="rect">
            <a:avLst/>
          </a:prstGeom>
          <a:blipFill>
            <a:blip r:embed="rId3"/>
            <a:stretch>
              <a:fillRect l="-382" t="-9677" b="-2096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49618" y="609600"/>
            <a:ext cx="2364254" cy="86132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72200" y="4724400"/>
            <a:ext cx="2514600" cy="61279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8200" y="4354513"/>
            <a:ext cx="4038600" cy="369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Constantia" pitchFamily="18" charset="0"/>
              </a:rPr>
              <a:t>infinitesimal angle of deflection 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646488" y="1414463"/>
            <a:ext cx="3021012" cy="1533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228600" y="1676400"/>
            <a:ext cx="4166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nstantia" pitchFamily="18" charset="0"/>
              </a:rPr>
              <a:t>Calculating bending of light</a:t>
            </a:r>
          </a:p>
          <a:p>
            <a:pPr algn="ctr"/>
            <a:r>
              <a:rPr lang="en-US" sz="2400" i="1" dirty="0">
                <a:latin typeface="Constantia" pitchFamily="18" charset="0"/>
              </a:rPr>
              <a:t>via</a:t>
            </a:r>
          </a:p>
        </p:txBody>
      </p:sp>
      <p:grpSp>
        <p:nvGrpSpPr>
          <p:cNvPr id="20489" name="Group 17"/>
          <p:cNvGrpSpPr>
            <a:grpSpLocks/>
          </p:cNvGrpSpPr>
          <p:nvPr/>
        </p:nvGrpSpPr>
        <p:grpSpPr bwMode="auto">
          <a:xfrm>
            <a:off x="133350" y="2360613"/>
            <a:ext cx="4457700" cy="2973387"/>
            <a:chOff x="133350" y="1903018"/>
            <a:chExt cx="4457700" cy="2973782"/>
          </a:xfrm>
        </p:grpSpPr>
        <p:sp>
          <p:nvSpPr>
            <p:cNvPr id="21" name="TextBox 2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8600" y="4476690"/>
              <a:ext cx="4166690" cy="400110"/>
            </a:xfrm>
            <a:prstGeom prst="rect">
              <a:avLst/>
            </a:prstGeom>
            <a:blipFill rotWithShape="0">
              <a:blip r:embed="rId6"/>
              <a:stretch>
                <a:fillRect t="-7576" b="-25758"/>
              </a:stretch>
            </a:blip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grpSp>
          <p:nvGrpSpPr>
            <p:cNvPr id="20492" name="Group 21"/>
            <p:cNvGrpSpPr>
              <a:grpSpLocks/>
            </p:cNvGrpSpPr>
            <p:nvPr/>
          </p:nvGrpSpPr>
          <p:grpSpPr bwMode="auto">
            <a:xfrm>
              <a:off x="133350" y="1903018"/>
              <a:ext cx="4457700" cy="2503928"/>
              <a:chOff x="304800" y="3200400"/>
              <a:chExt cx="4457700" cy="2225749"/>
            </a:xfrm>
          </p:grpSpPr>
          <p:sp>
            <p:nvSpPr>
              <p:cNvPr id="20495" name="TextBox 24"/>
              <p:cNvSpPr txBox="1">
                <a:spLocks noChangeArrowheads="1"/>
              </p:cNvSpPr>
              <p:nvPr/>
            </p:nvSpPr>
            <p:spPr bwMode="auto">
              <a:xfrm>
                <a:off x="857250" y="3200400"/>
                <a:ext cx="3657600" cy="410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>
                    <a:latin typeface="Constantia" pitchFamily="18" charset="0"/>
                  </a:rPr>
                  <a:t>Huygen’s</a:t>
                </a:r>
                <a:r>
                  <a:rPr lang="en-US" sz="2400" b="1" dirty="0">
                    <a:latin typeface="Constantia" pitchFamily="18" charset="0"/>
                  </a:rPr>
                  <a:t> construction</a:t>
                </a:r>
              </a:p>
            </p:txBody>
          </p:sp>
          <p:pic>
            <p:nvPicPr>
              <p:cNvPr id="20496" name="Picture 25"/>
              <p:cNvPicPr>
                <a:picLocks noChangeAspect="1"/>
              </p:cNvPicPr>
              <p:nvPr/>
            </p:nvPicPr>
            <p:blipFill>
              <a:blip r:embed="rId7"/>
              <a:srcRect t="4453" b="17372"/>
              <a:stretch>
                <a:fillRect/>
              </a:stretch>
            </p:blipFill>
            <p:spPr bwMode="auto">
              <a:xfrm>
                <a:off x="304800" y="3607981"/>
                <a:ext cx="4457700" cy="1818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3" name="Straight Arrow Connector 22"/>
            <p:cNvCxnSpPr/>
            <p:nvPr/>
          </p:nvCxnSpPr>
          <p:spPr>
            <a:xfrm>
              <a:off x="2514600" y="3123967"/>
              <a:ext cx="0" cy="990732"/>
            </a:xfrm>
            <a:prstGeom prst="straightConnector1">
              <a:avLst/>
            </a:prstGeom>
            <a:ln w="381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4" name="TextBox 23"/>
            <p:cNvSpPr txBox="1">
              <a:spLocks noChangeArrowheads="1"/>
            </p:cNvSpPr>
            <p:nvPr/>
          </p:nvSpPr>
          <p:spPr bwMode="auto">
            <a:xfrm>
              <a:off x="2384777" y="2667000"/>
              <a:ext cx="245533" cy="375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C00000"/>
                  </a:solidFill>
                  <a:latin typeface="Constantia" pitchFamily="18" charset="0"/>
                </a:rPr>
                <a:t>g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2532063" y="3581400"/>
            <a:ext cx="0" cy="914400"/>
          </a:xfrm>
          <a:prstGeom prst="straightConnector1">
            <a:avLst/>
          </a:prstGeom>
          <a:ln w="28575">
            <a:solidFill>
              <a:srgbClr val="FF5B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E8FB5B-31CA-46F1-8141-AA5BA863E182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pic>
        <p:nvPicPr>
          <p:cNvPr id="2150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9863" y="384175"/>
            <a:ext cx="635793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508000"/>
            <a:ext cx="3632200" cy="1099027"/>
          </a:xfrm>
          <a:prstGeom prst="rect">
            <a:avLst/>
          </a:prstGeom>
          <a:blipFill rotWithShape="0">
            <a:blip r:embed="rId3"/>
            <a:stretch>
              <a:fillRect l="-1849" t="-442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2858869"/>
            <a:ext cx="4264378" cy="646331"/>
          </a:xfrm>
          <a:prstGeom prst="rect">
            <a:avLst/>
          </a:prstGeom>
          <a:blipFill rotWithShape="0">
            <a:blip r:embed="rId4"/>
            <a:stretch>
              <a:fillRect t="-5660" r="-1288" b="-1415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6096000" y="2819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281238" y="3949700"/>
            <a:ext cx="2209800" cy="598488"/>
            <a:chOff x="1752600" y="4739264"/>
            <a:chExt cx="2209800" cy="597932"/>
          </a:xfrm>
        </p:grpSpPr>
        <p:sp>
          <p:nvSpPr>
            <p:cNvPr id="10" name="TextBox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52600" y="4967864"/>
              <a:ext cx="2209800" cy="369332"/>
            </a:xfrm>
            <a:prstGeom prst="rect">
              <a:avLst/>
            </a:prstGeom>
            <a:blipFill>
              <a:blip r:embed="rId5"/>
              <a:stretch>
                <a:fillRect t="-6667" b="-13333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438400" y="4739264"/>
              <a:ext cx="114300" cy="304517"/>
            </a:xfrm>
            <a:prstGeom prst="straightConnector1">
              <a:avLst/>
            </a:prstGeom>
            <a:ln w="19050">
              <a:solidFill>
                <a:srgbClr val="5F5F5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190500" y="4532313"/>
            <a:ext cx="4953000" cy="1212850"/>
            <a:chOff x="76200" y="4573344"/>
            <a:chExt cx="4953000" cy="1212282"/>
          </a:xfrm>
        </p:grpSpPr>
        <p:sp>
          <p:nvSpPr>
            <p:cNvPr id="12" name="TextBox 1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6200" y="4573344"/>
              <a:ext cx="4953000" cy="379656"/>
            </a:xfrm>
            <a:prstGeom prst="rect">
              <a:avLst/>
            </a:prstGeom>
            <a:blipFill rotWithShape="0">
              <a:blip r:embed="rId6"/>
              <a:stretch>
                <a:fillRect t="-6452" b="-25806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13" name="TextBox 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2425" y="5029200"/>
              <a:ext cx="3853375" cy="756426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</p:grp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38800" y="3276600"/>
            <a:ext cx="2438400" cy="72250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accent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76800" y="5257800"/>
            <a:ext cx="37401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onstantia" pitchFamily="18" charset="0"/>
              </a:rPr>
              <a:t>1914 German eclipse expedition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7000" y="2130404"/>
            <a:ext cx="2133600" cy="61279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200" y="1652588"/>
            <a:ext cx="1979613" cy="12430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Integrate over the entire path to obtain the total deflection angle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8800" y="2076721"/>
            <a:ext cx="3352800" cy="818879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91300" y="4876800"/>
            <a:ext cx="1866900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Einstein 1911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836111-F7F1-42AE-8DA4-383ADA6C2DE3}"/>
              </a:ext>
            </a:extLst>
          </p:cNvPr>
          <p:cNvGrpSpPr/>
          <p:nvPr/>
        </p:nvGrpSpPr>
        <p:grpSpPr>
          <a:xfrm>
            <a:off x="990600" y="5784351"/>
            <a:ext cx="4805875" cy="768849"/>
            <a:chOff x="1219200" y="5791200"/>
            <a:chExt cx="4648200" cy="646331"/>
          </a:xfrm>
        </p:grpSpPr>
        <p:sp>
          <p:nvSpPr>
            <p:cNvPr id="33" name="TextBox 3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200400" y="5791200"/>
              <a:ext cx="2667000" cy="646331"/>
            </a:xfrm>
            <a:prstGeom prst="rect">
              <a:avLst/>
            </a:prstGeom>
            <a:blipFill rotWithShape="0">
              <a:blip r:embed="rId11"/>
              <a:stretch>
                <a:fillRect/>
              </a:stretch>
            </a:blipFill>
            <a:ln w="19050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219200" y="5888038"/>
              <a:ext cx="1862138" cy="400110"/>
            </a:xfrm>
            <a:prstGeom prst="rect">
              <a:avLst/>
            </a:prstGeom>
            <a:solidFill>
              <a:srgbClr val="FFE9A3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onstantia" pitchFamily="18" charset="0"/>
                </a:rPr>
                <a:t>    Einstein 1915</a:t>
              </a:r>
            </a:p>
          </p:txBody>
        </p:sp>
      </p:grp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3989388" y="3724275"/>
            <a:ext cx="1630362" cy="145573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82563" y="1447800"/>
            <a:ext cx="4846637" cy="2709863"/>
            <a:chOff x="182880" y="1447800"/>
            <a:chExt cx="4846320" cy="2709298"/>
          </a:xfrm>
        </p:grpSpPr>
        <p:sp>
          <p:nvSpPr>
            <p:cNvPr id="9" name="TextBox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82880" y="3520064"/>
              <a:ext cx="4846320" cy="637034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1600424" y="1447800"/>
              <a:ext cx="1295315" cy="2133155"/>
            </a:xfrm>
            <a:prstGeom prst="straightConnector1">
              <a:avLst/>
            </a:prstGeom>
            <a:ln>
              <a:solidFill>
                <a:srgbClr val="8EC7F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411788" y="4114800"/>
            <a:ext cx="1141412" cy="923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Starlight grazing the sun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50502" y="4114800"/>
            <a:ext cx="1807698" cy="74597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19050"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34757-B6DB-4F8B-8903-BCE0598B9C6B}"/>
              </a:ext>
            </a:extLst>
          </p:cNvPr>
          <p:cNvSpPr txBox="1"/>
          <p:nvPr/>
        </p:nvSpPr>
        <p:spPr>
          <a:xfrm>
            <a:off x="5956852" y="5717470"/>
            <a:ext cx="1967948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EP taken into account only </a:t>
            </a:r>
            <a:r>
              <a:rPr lang="en-US" dirty="0" err="1"/>
              <a:t>grav</a:t>
            </a:r>
            <a:r>
              <a:rPr lang="en-US" dirty="0"/>
              <a:t> time </a:t>
            </a:r>
            <a:r>
              <a:rPr lang="en-US" dirty="0" err="1"/>
              <a:t>dilatlon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29" grpId="0" animBg="1"/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37318C-79DE-49DE-B60E-91FFD68EA35A}" type="slidenum">
              <a:rPr lang="en-US">
                <a:solidFill>
                  <a:srgbClr val="045C75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76200" y="363537"/>
            <a:ext cx="8834438" cy="627063"/>
          </a:xfrm>
          <a:prstGeom prst="rect">
            <a:avLst/>
          </a:prstGeom>
          <a:solidFill>
            <a:schemeClr val="tx2"/>
          </a:solidFill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EP </a:t>
            </a:r>
            <a:r>
              <a:rPr lang="en-US" sz="4000" dirty="0">
                <a:solidFill>
                  <a:srgbClr val="FFFF00"/>
                </a:solidFill>
                <a:sym typeface="Wingdings" panose="05000000000000000000" pitchFamily="2" charset="2"/>
              </a:rPr>
              <a:t> Einstein’s geometric theory of gravity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43400" y="2133600"/>
            <a:ext cx="4810225" cy="3952557"/>
          </a:xfrm>
          <a:prstGeom prst="rect">
            <a:avLst/>
          </a:prstGeom>
          <a:blipFill rotWithShape="0">
            <a:blip r:embed="rId2"/>
            <a:stretch>
              <a:fillRect t="-1235" r="-127" b="-262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" y="1887379"/>
            <a:ext cx="4188795" cy="927242"/>
          </a:xfrm>
          <a:prstGeom prst="rect">
            <a:avLst/>
          </a:prstGeom>
          <a:blipFill rotWithShape="0">
            <a:blip r:embed="rId3"/>
            <a:stretch>
              <a:fillRect t="-5263" b="-921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954179"/>
            <a:ext cx="4264954" cy="1659942"/>
          </a:xfrm>
          <a:prstGeom prst="rect">
            <a:avLst/>
          </a:prstGeom>
          <a:blipFill rotWithShape="0">
            <a:blip r:embed="rId4"/>
            <a:stretch>
              <a:fillRect t="-2941" b="-2574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678363"/>
            <a:ext cx="4265613" cy="15700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onstantia" pitchFamily="18" charset="0"/>
              </a:rPr>
              <a:t>For example, </a:t>
            </a:r>
          </a:p>
          <a:p>
            <a:pPr algn="ctr"/>
            <a:r>
              <a:rPr lang="en-US" sz="2400" i="1">
                <a:latin typeface="Constantia" pitchFamily="18" charset="0"/>
              </a:rPr>
              <a:t>gravitational</a:t>
            </a:r>
            <a:r>
              <a:rPr lang="en-US" sz="2400">
                <a:latin typeface="Constantia" pitchFamily="18" charset="0"/>
              </a:rPr>
              <a:t> </a:t>
            </a:r>
            <a:r>
              <a:rPr lang="en-US" sz="2400" i="1">
                <a:latin typeface="Constantia" pitchFamily="18" charset="0"/>
              </a:rPr>
              <a:t>time dilation </a:t>
            </a:r>
          </a:p>
          <a:p>
            <a:pPr algn="ctr"/>
            <a:r>
              <a:rPr lang="en-US" sz="2400">
                <a:latin typeface="Constantia" pitchFamily="18" charset="0"/>
              </a:rPr>
              <a:t>= the bending of spacetime </a:t>
            </a:r>
          </a:p>
          <a:p>
            <a:pPr algn="ctr"/>
            <a:r>
              <a:rPr lang="en-US" sz="2400" i="1">
                <a:latin typeface="Constantia" pitchFamily="18" charset="0"/>
              </a:rPr>
              <a:t>in the time direction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43400" y="5638800"/>
            <a:ext cx="1143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onstantia" pitchFamily="18" charset="0"/>
              </a:rPr>
              <a:t>½ way</a:t>
            </a:r>
            <a:r>
              <a:rPr lang="en-US" b="1">
                <a:latin typeface="Constantia" pitchFamily="18" charset="0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00" y="995363"/>
            <a:ext cx="5383214" cy="1138237"/>
            <a:chOff x="3352800" y="2971800"/>
            <a:chExt cx="5383214" cy="1138237"/>
          </a:xfrm>
        </p:grpSpPr>
        <p:sp>
          <p:nvSpPr>
            <p:cNvPr id="13" name="TextBox 6"/>
            <p:cNvSpPr txBox="1">
              <a:spLocks noChangeArrowheads="1"/>
            </p:cNvSpPr>
            <p:nvPr/>
          </p:nvSpPr>
          <p:spPr bwMode="auto">
            <a:xfrm>
              <a:off x="3352800" y="2971800"/>
              <a:ext cx="5383214" cy="113823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Constantia" pitchFamily="18" charset="0"/>
                </a:rPr>
                <a:t>EP </a:t>
              </a:r>
              <a:r>
                <a:rPr lang="en-US" sz="2400" dirty="0">
                  <a:latin typeface="Constantia" pitchFamily="18" charset="0"/>
                  <a:sym typeface="Wingdings" pitchFamily="2" charset="2"/>
                </a:rPr>
                <a:t></a:t>
              </a:r>
              <a:r>
                <a:rPr lang="en-US" sz="2400" dirty="0">
                  <a:latin typeface="Constantia" pitchFamily="18" charset="0"/>
                </a:rPr>
                <a:t> physics  </a:t>
              </a:r>
            </a:p>
            <a:p>
              <a:endParaRPr lang="en-US" sz="2000" dirty="0">
                <a:latin typeface="Constantia" pitchFamily="18" charset="0"/>
                <a:sym typeface="Wingdings" pitchFamily="2" charset="2"/>
              </a:endParaRPr>
            </a:p>
            <a:p>
              <a:r>
                <a:rPr lang="en-US" sz="2000" dirty="0">
                  <a:latin typeface="Constantia" pitchFamily="18" charset="0"/>
                  <a:sym typeface="Wingdings" pitchFamily="2" charset="2"/>
                </a:rPr>
                <a:t>     </a:t>
              </a:r>
              <a:r>
                <a:rPr lang="en-US" sz="2400" dirty="0">
                  <a:latin typeface="Constantia" pitchFamily="18" charset="0"/>
                </a:rPr>
                <a:t>Curved spacetime  </a:t>
              </a:r>
              <a:r>
                <a:rPr lang="en-US" sz="2400" dirty="0">
                  <a:latin typeface="Constantia" pitchFamily="18" charset="0"/>
                  <a:sym typeface="Wingdings" pitchFamily="2" charset="2"/>
                </a:rPr>
                <a:t>  new physics</a:t>
              </a:r>
              <a:endParaRPr lang="en-US" sz="2000" dirty="0">
                <a:latin typeface="Constantia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733800" y="3200400"/>
              <a:ext cx="2438400" cy="685800"/>
              <a:chOff x="1828800" y="5562600"/>
              <a:chExt cx="2438400" cy="685800"/>
            </a:xfrm>
          </p:grpSpPr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1828800" y="5905500"/>
                <a:ext cx="0" cy="3429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4267200" y="5583239"/>
                <a:ext cx="0" cy="43815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 flipH="1">
                <a:off x="3608387" y="5562600"/>
                <a:ext cx="65881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object type=&quot;2&quot; unique_id=&quot;10002&quot;&gt;&lt;object type=&quot;3&quot; unique_id=&quot;11552&quot;&gt;&lt;property id=&quot;20148&quot; value=&quot;5&quot;/&gt;&lt;property id=&quot;20300&quot; value=&quot;Slide 3&quot;/&gt;&lt;property id=&quot;20307&quot; value=&quot;310&quot;/&gt;&lt;/object&gt;&lt;object type=&quot;3&quot; unique_id=&quot;11553&quot;&gt;&lt;property id=&quot;20148&quot; value=&quot;5&quot;/&gt;&lt;property id=&quot;20300&quot; value=&quot;Slide 17&quot;/&gt;&lt;property id=&quot;20307&quot; value=&quot;311&quot;/&gt;&lt;/object&gt;&lt;object type=&quot;3&quot; unique_id=&quot;11555&quot;&gt;&lt;property id=&quot;20148&quot; value=&quot;5&quot;/&gt;&lt;property id=&quot;20300&quot; value=&quot;Slide 5&quot;/&gt;&lt;property id=&quot;20307&quot; value=&quot;313&quot;/&gt;&lt;/object&gt;&lt;object type=&quot;3&quot; unique_id=&quot;11556&quot;&gt;&lt;property id=&quot;20148&quot; value=&quot;5&quot;/&gt;&lt;property id=&quot;20300&quot; value=&quot;Slide 6&quot;/&gt;&lt;property id=&quot;20307&quot; value=&quot;314&quot;/&gt;&lt;/object&gt;&lt;object type=&quot;3&quot; unique_id=&quot;11557&quot;&gt;&lt;property id=&quot;20148&quot; value=&quot;5&quot;/&gt;&lt;property id=&quot;20300&quot; value=&quot;Slide 11&quot;/&gt;&lt;property id=&quot;20307&quot; value=&quot;315&quot;/&gt;&lt;/object&gt;&lt;object type=&quot;3&quot; unique_id=&quot;11559&quot;&gt;&lt;property id=&quot;20148&quot; value=&quot;5&quot;/&gt;&lt;property id=&quot;20300&quot; value=&quot;Slide 7&quot;/&gt;&lt;property id=&quot;20307&quot; value=&quot;316&quot;/&gt;&lt;/object&gt;&lt;object type=&quot;3&quot; unique_id=&quot;11560&quot;&gt;&lt;property id=&quot;20148&quot; value=&quot;5&quot;/&gt;&lt;property id=&quot;20300&quot; value=&quot;Slide 8&quot;/&gt;&lt;property id=&quot;20307&quot; value=&quot;317&quot;/&gt;&lt;/object&gt;&lt;object type=&quot;3&quot; unique_id=&quot;11561&quot;&gt;&lt;property id=&quot;20148&quot; value=&quot;5&quot;/&gt;&lt;property id=&quot;20300&quot; value=&quot;Slide 9&quot;/&gt;&lt;property id=&quot;20307&quot; value=&quot;318&quot;/&gt;&lt;/object&gt;&lt;object type=&quot;3&quot; unique_id=&quot;11562&quot;&gt;&lt;property id=&quot;20148&quot; value=&quot;5&quot;/&gt;&lt;property id=&quot;20300&quot; value=&quot;Slide 10&quot;/&gt;&lt;property id=&quot;20307&quot; value=&quot;319&quot;/&gt;&lt;/object&gt;&lt;object type=&quot;3&quot; unique_id=&quot;11565&quot;&gt;&lt;property id=&quot;20148&quot; value=&quot;5&quot;/&gt;&lt;property id=&quot;20300&quot; value=&quot;Slide 12&quot;/&gt;&lt;property id=&quot;20307&quot; value=&quot;321&quot;/&gt;&lt;/object&gt;&lt;object type=&quot;3&quot; unique_id=&quot;11567&quot;&gt;&lt;property id=&quot;20148&quot; value=&quot;5&quot;/&gt;&lt;property id=&quot;20300&quot; value=&quot;Slide 14&quot;/&gt;&lt;property id=&quot;20307&quot; value=&quot;324&quot;/&gt;&lt;/object&gt;&lt;object type=&quot;3&quot; unique_id=&quot;11890&quot;&gt;&lt;property id=&quot;20148&quot; value=&quot;5&quot;/&gt;&lt;property id=&quot;20300&quot; value=&quot;Slide 16&quot;/&gt;&lt;property id=&quot;20307&quot; value=&quot;325&quot;/&gt;&lt;/object&gt;&lt;object type=&quot;3&quot; unique_id=&quot;11891&quot;&gt;&lt;property id=&quot;20148&quot; value=&quot;5&quot;/&gt;&lt;property id=&quot;20300&quot; value=&quot;Slide 18 - &amp;quot;The 1919 solar eclipse expedition&amp;quot;&quot;/&gt;&lt;property id=&quot;20307&quot; value=&quot;326&quot;/&gt;&lt;/object&gt;&lt;object type=&quot;3&quot; unique_id=&quot;11892&quot;&gt;&lt;property id=&quot;20148&quot; value=&quot;5&quot;/&gt;&lt;property id=&quot;20300&quot; value=&quot;Slide 19 - &amp;quot;1919 eclipse observ’n &amp;quot;&quot;/&gt;&lt;property id=&quot;20307&quot; value=&quot;327&quot;/&gt;&lt;/object&gt;&lt;object type=&quot;3&quot; unique_id=&quot;12116&quot;&gt;&lt;property id=&quot;20148&quot; value=&quot;5&quot;/&gt;&lt;property id=&quot;20300&quot; value=&quot;Slide 1&quot;/&gt;&lt;property id=&quot;20307&quot; value=&quot;331&quot;/&gt;&lt;/object&gt;&lt;object type=&quot;3&quot; unique_id=&quot;12118&quot;&gt;&lt;property id=&quot;20148&quot; value=&quot;5&quot;/&gt;&lt;property id=&quot;20300&quot; value=&quot;Slide 13&quot;/&gt;&lt;property id=&quot;20307&quot; value=&quot;332&quot;/&gt;&lt;/object&gt;&lt;object type=&quot;3&quot; unique_id=&quot;12225&quot;&gt;&lt;property id=&quot;20148&quot; value=&quot;5&quot;/&gt;&lt;property id=&quot;20300&quot; value=&quot;Slide 2&quot;/&gt;&lt;property id=&quot;20307&quot; value=&quot;333&quot;/&gt;&lt;/object&gt;&lt;object type=&quot;3&quot; unique_id=&quot;12226&quot;&gt;&lt;property id=&quot;20148&quot; value=&quot;5&quot;/&gt;&lt;property id=&quot;20300&quot; value=&quot;Slide 4&quot;/&gt;&lt;property id=&quot;20307&quot; value=&quot;334&quot;/&gt;&lt;/object&gt;&lt;object type=&quot;3&quot; unique_id=&quot;12354&quot;&gt;&lt;property id=&quot;20148&quot; value=&quot;5&quot;/&gt;&lt;property id=&quot;20300&quot; value=&quot;Slide 20&quot;/&gt;&lt;property id=&quot;20307&quot; value=&quot;335&quot;/&gt;&lt;/object&gt;&lt;object type=&quot;3&quot; unique_id=&quot;14766&quot;&gt;&lt;property id=&quot;20148&quot; value=&quot;5&quot;/&gt;&lt;property id=&quot;20300&quot; value=&quot;Slide 15&quot;/&gt;&lt;property id=&quot;20307&quot; value=&quot;339&quot;/&gt;&lt;/object&gt;&lt;/object&gt;&lt;object type=&quot;8&quot; unique_id=&quot;10018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10028</TotalTime>
  <Words>1585</Words>
  <Application>Microsoft Office PowerPoint</Application>
  <PresentationFormat>On-screen Show (4:3)</PresentationFormat>
  <Paragraphs>272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Constantia</vt:lpstr>
      <vt:lpstr>Times ImNew Roman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Deflection of light  from curved spacetime</vt:lpstr>
      <vt:lpstr>The 1919 solar eclipse expedition</vt:lpstr>
      <vt:lpstr>1919 eclipse observ’n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4370/5370 1 Intro &amp; SR</dc:title>
  <dc:creator>Cheng, Ta-Pei</dc:creator>
  <cp:lastModifiedBy>Tapei Cheng</cp:lastModifiedBy>
  <cp:revision>756</cp:revision>
  <dcterms:created xsi:type="dcterms:W3CDTF">2014-10-24T14:45:36Z</dcterms:created>
  <dcterms:modified xsi:type="dcterms:W3CDTF">2022-01-14T22:10:34Z</dcterms:modified>
</cp:coreProperties>
</file>