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0160000" cy="7620000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C9FB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97" autoAdjust="0"/>
    <p:restoredTop sz="90929"/>
  </p:normalViewPr>
  <p:slideViewPr>
    <p:cSldViewPr>
      <p:cViewPr varScale="1">
        <p:scale>
          <a:sx n="79" d="100"/>
          <a:sy n="79" d="100"/>
        </p:scale>
        <p:origin x="78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9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173F7D-0D0D-4CBA-BCE9-FBE9B59A11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35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2A0130-306D-4267-9FC5-62AD9AA0C756}" type="slidenum">
              <a:rPr lang="en-US"/>
              <a:pPr/>
              <a:t>1</a:t>
            </a:fld>
            <a:endParaRPr lang="en-US"/>
          </a:p>
        </p:txBody>
      </p:sp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Title: The Dark Universe Observed</a:t>
            </a:r>
          </a:p>
        </p:txBody>
      </p:sp>
    </p:spTree>
    <p:extLst>
      <p:ext uri="{BB962C8B-B14F-4D97-AF65-F5344CB8AC3E}">
        <p14:creationId xmlns:p14="http://schemas.microsoft.com/office/powerpoint/2010/main" val="280363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8241" y="2794002"/>
            <a:ext cx="7333834" cy="2514201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8241" y="5308200"/>
            <a:ext cx="7333834" cy="125142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5243" y="4801287"/>
            <a:ext cx="1550526" cy="868646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371" y="5032824"/>
            <a:ext cx="649976" cy="405694"/>
          </a:xfrm>
        </p:spPr>
        <p:txBody>
          <a:bodyPr/>
          <a:lstStyle/>
          <a:p>
            <a:fld id="{1AC5F847-3068-4C66-9AEC-909B7A386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93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239" y="677333"/>
            <a:ext cx="7324428" cy="3463378"/>
          </a:xfrm>
        </p:spPr>
        <p:txBody>
          <a:bodyPr anchor="ctr">
            <a:normAutofit/>
          </a:bodyPr>
          <a:lstStyle>
            <a:lvl1pPr algn="l">
              <a:defRPr sz="533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8239" y="4837829"/>
            <a:ext cx="7324428" cy="172873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5" y="3518364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8031" y="3604601"/>
            <a:ext cx="649976" cy="405694"/>
          </a:xfrm>
        </p:spPr>
        <p:txBody>
          <a:bodyPr/>
          <a:lstStyle/>
          <a:p>
            <a:fld id="{CCA12F89-A373-4987-9A4D-2A5C37BF74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0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248" y="677334"/>
            <a:ext cx="6788430" cy="3217333"/>
          </a:xfrm>
        </p:spPr>
        <p:txBody>
          <a:bodyPr anchor="ctr">
            <a:normAutofit/>
          </a:bodyPr>
          <a:lstStyle>
            <a:lvl1pPr algn="l">
              <a:defRPr sz="533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84413" y="3894667"/>
            <a:ext cx="6282098" cy="423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7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7995" indent="0">
              <a:buFontTx/>
              <a:buNone/>
              <a:defRPr/>
            </a:lvl2pPr>
            <a:lvl3pPr marL="1015990" indent="0">
              <a:buFontTx/>
              <a:buNone/>
              <a:defRPr/>
            </a:lvl3pPr>
            <a:lvl4pPr marL="1523985" indent="0">
              <a:buFontTx/>
              <a:buNone/>
              <a:defRPr/>
            </a:lvl4pPr>
            <a:lvl5pPr marL="20319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8239" y="4837829"/>
            <a:ext cx="7324428" cy="172873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65" y="3518364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8031" y="3604601"/>
            <a:ext cx="649976" cy="405694"/>
          </a:xfrm>
        </p:spPr>
        <p:txBody>
          <a:bodyPr/>
          <a:lstStyle/>
          <a:p>
            <a:fld id="{CCA12F89-A373-4987-9A4D-2A5C37BF7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09241" y="720006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/>
          <a:p>
            <a:pPr lvl="0"/>
            <a:r>
              <a:rPr lang="en-US" sz="888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77260" y="3228118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/>
          <a:p>
            <a:pPr lvl="0"/>
            <a:r>
              <a:rPr lang="en-US" sz="888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1953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239" y="2709335"/>
            <a:ext cx="7324428" cy="3027606"/>
          </a:xfrm>
        </p:spPr>
        <p:txBody>
          <a:bodyPr anchor="b">
            <a:normAutofit/>
          </a:bodyPr>
          <a:lstStyle>
            <a:lvl1pPr algn="l">
              <a:defRPr sz="533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8239" y="5757333"/>
            <a:ext cx="7324428" cy="81069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5" y="5456289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031" y="5536765"/>
            <a:ext cx="649976" cy="405694"/>
          </a:xfrm>
        </p:spPr>
        <p:txBody>
          <a:bodyPr/>
          <a:lstStyle/>
          <a:p>
            <a:fld id="{CCA12F89-A373-4987-9A4D-2A5C37BF74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26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31248" y="677334"/>
            <a:ext cx="6788430" cy="3217333"/>
          </a:xfrm>
        </p:spPr>
        <p:txBody>
          <a:bodyPr anchor="ctr">
            <a:normAutofit/>
          </a:bodyPr>
          <a:lstStyle>
            <a:lvl1pPr algn="l">
              <a:defRPr sz="533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58239" y="4826000"/>
            <a:ext cx="7431436" cy="9313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67">
                <a:solidFill>
                  <a:schemeClr val="accent1"/>
                </a:solidFill>
              </a:defRPr>
            </a:lvl1pPr>
            <a:lvl2pPr marL="507995" indent="0">
              <a:buFontTx/>
              <a:buNone/>
              <a:defRPr/>
            </a:lvl2pPr>
            <a:lvl3pPr marL="1015990" indent="0">
              <a:buFontTx/>
              <a:buNone/>
              <a:defRPr/>
            </a:lvl3pPr>
            <a:lvl4pPr marL="1523985" indent="0">
              <a:buFontTx/>
              <a:buNone/>
              <a:defRPr/>
            </a:lvl4pPr>
            <a:lvl5pPr marL="20319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8239" y="5757333"/>
            <a:ext cx="7431436" cy="81069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65" y="5456289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031" y="5536765"/>
            <a:ext cx="649976" cy="405694"/>
          </a:xfrm>
        </p:spPr>
        <p:txBody>
          <a:bodyPr/>
          <a:lstStyle/>
          <a:p>
            <a:fld id="{CCA12F89-A373-4987-9A4D-2A5C37BF7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09241" y="720006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/>
          <a:p>
            <a:pPr lvl="0"/>
            <a:r>
              <a:rPr lang="en-US" sz="888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77260" y="3228118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/>
          <a:p>
            <a:pPr lvl="0"/>
            <a:r>
              <a:rPr lang="en-US" sz="888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726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240" y="697119"/>
            <a:ext cx="7324427" cy="3200022"/>
          </a:xfrm>
        </p:spPr>
        <p:txBody>
          <a:bodyPr anchor="ctr">
            <a:normAutofit/>
          </a:bodyPr>
          <a:lstStyle>
            <a:lvl1pPr algn="l">
              <a:defRPr sz="533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58239" y="4826000"/>
            <a:ext cx="7324428" cy="9313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67">
                <a:solidFill>
                  <a:schemeClr val="accent1"/>
                </a:solidFill>
              </a:defRPr>
            </a:lvl1pPr>
            <a:lvl2pPr marL="507995" indent="0">
              <a:buFontTx/>
              <a:buNone/>
              <a:defRPr/>
            </a:lvl2pPr>
            <a:lvl3pPr marL="1015990" indent="0">
              <a:buFontTx/>
              <a:buNone/>
              <a:defRPr/>
            </a:lvl3pPr>
            <a:lvl4pPr marL="1523985" indent="0">
              <a:buFontTx/>
              <a:buNone/>
              <a:defRPr/>
            </a:lvl4pPr>
            <a:lvl5pPr marL="20319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8239" y="5757333"/>
            <a:ext cx="7324428" cy="81069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5" y="5456289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031" y="5536765"/>
            <a:ext cx="649976" cy="405694"/>
          </a:xfrm>
        </p:spPr>
        <p:txBody>
          <a:bodyPr/>
          <a:lstStyle/>
          <a:p>
            <a:fld id="{CCA12F89-A373-4987-9A4D-2A5C37BF74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3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5" y="790216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C612-2E3D-4FE0-A77E-B10F66D5E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16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2817" y="697118"/>
            <a:ext cx="1840147" cy="587090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8240" y="697118"/>
            <a:ext cx="5240387" cy="58709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5" y="790216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4393-F08C-4B2D-802D-D9AED5C1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07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35" y="693456"/>
            <a:ext cx="7321332" cy="14232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8239" y="2370667"/>
            <a:ext cx="7324428" cy="4197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5" y="790216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2718-5AEF-46D1-977C-151F3C5F88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0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239" y="2305069"/>
            <a:ext cx="7324428" cy="1632000"/>
          </a:xfrm>
        </p:spPr>
        <p:txBody>
          <a:bodyPr anchor="b"/>
          <a:lstStyle>
            <a:lvl1pPr algn="l">
              <a:defRPr sz="444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8239" y="3979333"/>
            <a:ext cx="7324428" cy="956000"/>
          </a:xfrm>
        </p:spPr>
        <p:txBody>
          <a:bodyPr anchor="t"/>
          <a:lstStyle>
            <a:lvl1pPr marL="0" indent="0" algn="l">
              <a:buNone/>
              <a:defRPr sz="222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5" y="3518364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8031" y="3604601"/>
            <a:ext cx="649976" cy="405694"/>
          </a:xfrm>
        </p:spPr>
        <p:txBody>
          <a:bodyPr/>
          <a:lstStyle/>
          <a:p>
            <a:fld id="{816A41E2-BB95-454A-AC79-4FCEAF7FF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1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8241" y="2374118"/>
            <a:ext cx="3552812" cy="41859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341" y="2374118"/>
            <a:ext cx="3552326" cy="41859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65" y="790216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8031" y="875315"/>
            <a:ext cx="649976" cy="405694"/>
          </a:xfrm>
        </p:spPr>
        <p:txBody>
          <a:bodyPr/>
          <a:lstStyle/>
          <a:p>
            <a:fld id="{312B7FA8-836A-4909-863B-82CE545B1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7058" y="2474029"/>
            <a:ext cx="3193996" cy="640291"/>
          </a:xfrm>
        </p:spPr>
        <p:txBody>
          <a:bodyPr anchor="b">
            <a:noAutofit/>
          </a:bodyPr>
          <a:lstStyle>
            <a:lvl1pPr marL="0" indent="0">
              <a:buNone/>
              <a:defRPr sz="2667" b="0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9" y="3114321"/>
            <a:ext cx="3552813" cy="345078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4616" y="2470442"/>
            <a:ext cx="3192488" cy="640291"/>
          </a:xfrm>
        </p:spPr>
        <p:txBody>
          <a:bodyPr anchor="b">
            <a:noAutofit/>
          </a:bodyPr>
          <a:lstStyle>
            <a:lvl1pPr marL="0" indent="0">
              <a:buNone/>
              <a:defRPr sz="2667" b="0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6350" y="3110734"/>
            <a:ext cx="3550756" cy="345078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5" y="790216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8031" y="875315"/>
            <a:ext cx="649976" cy="405694"/>
          </a:xfrm>
        </p:spPr>
        <p:txBody>
          <a:bodyPr/>
          <a:lstStyle/>
          <a:p>
            <a:fld id="{C2B3A844-8754-461B-9EE4-50949CA9B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9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34" y="693456"/>
            <a:ext cx="7321333" cy="14232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65" y="790216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69C2-561E-416A-AC2F-359745B40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6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65" y="790216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D4B2-9B3B-4AE4-B2FF-6C24973BCB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823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239" y="495653"/>
            <a:ext cx="2921760" cy="1084791"/>
          </a:xfrm>
        </p:spPr>
        <p:txBody>
          <a:bodyPr anchor="b"/>
          <a:lstStyle>
            <a:lvl1pPr algn="l">
              <a:defRPr sz="2222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49" y="495655"/>
            <a:ext cx="4212118" cy="6016626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8239" y="1776237"/>
            <a:ext cx="2921760" cy="4736040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5" y="790216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1FA-D4B4-4575-967F-5A0A8C26A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30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239" y="5334000"/>
            <a:ext cx="7324428" cy="629709"/>
          </a:xfrm>
        </p:spPr>
        <p:txBody>
          <a:bodyPr anchor="b">
            <a:normAutofit/>
          </a:bodyPr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58239" y="705517"/>
            <a:ext cx="7324428" cy="4283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78"/>
            </a:lvl1pPr>
            <a:lvl2pPr marL="507995" indent="0">
              <a:buNone/>
              <a:defRPr sz="1778"/>
            </a:lvl2pPr>
            <a:lvl3pPr marL="1015990" indent="0">
              <a:buNone/>
              <a:defRPr sz="1778"/>
            </a:lvl3pPr>
            <a:lvl4pPr marL="1523985" indent="0">
              <a:buNone/>
              <a:defRPr sz="1778"/>
            </a:lvl4pPr>
            <a:lvl5pPr marL="2031980" indent="0">
              <a:buNone/>
              <a:defRPr sz="1778"/>
            </a:lvl5pPr>
            <a:lvl6pPr marL="2539975" indent="0">
              <a:buNone/>
              <a:defRPr sz="1778"/>
            </a:lvl6pPr>
            <a:lvl7pPr marL="3047970" indent="0">
              <a:buNone/>
              <a:defRPr sz="1778"/>
            </a:lvl7pPr>
            <a:lvl8pPr marL="3555964" indent="0">
              <a:buNone/>
              <a:defRPr sz="1778"/>
            </a:lvl8pPr>
            <a:lvl9pPr marL="4063959" indent="0">
              <a:buNone/>
              <a:defRPr sz="177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8239" y="5963709"/>
            <a:ext cx="7324428" cy="548569"/>
          </a:xfrm>
        </p:spPr>
        <p:txBody>
          <a:bodyPr>
            <a:normAutofit/>
          </a:bodyPr>
          <a:lstStyle>
            <a:lvl1pPr marL="0" indent="0">
              <a:buNone/>
              <a:defRPr sz="1333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5" y="5456289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031" y="5536765"/>
            <a:ext cx="649976" cy="405694"/>
          </a:xfrm>
        </p:spPr>
        <p:txBody>
          <a:bodyPr/>
          <a:lstStyle/>
          <a:p>
            <a:fld id="{ACCB4548-48ED-4F3E-AB8D-2AB6260EA1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1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54000"/>
            <a:ext cx="2201333" cy="7376253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2690" y="317"/>
            <a:ext cx="2169191" cy="7614409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03200" cy="762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1334" y="693456"/>
            <a:ext cx="7321333" cy="14232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8239" y="2370667"/>
            <a:ext cx="7324428" cy="431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36000" y="6816766"/>
            <a:ext cx="851533" cy="4113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8239" y="6817566"/>
            <a:ext cx="635165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031" y="875315"/>
            <a:ext cx="649976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2">
                <a:solidFill>
                  <a:srgbClr val="FEFFFF"/>
                </a:solidFill>
              </a:defRPr>
            </a:lvl1pPr>
          </a:lstStyle>
          <a:p>
            <a:fld id="{CCA12F89-A373-4987-9A4D-2A5C37BF74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3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</p:sldLayoutIdLst>
  <p:txStyles>
    <p:titleStyle>
      <a:lvl1pPr algn="l" defTabSz="507995" rtl="0" eaLnBrk="1" latinLnBrk="0" hangingPunct="1">
        <a:spcBef>
          <a:spcPct val="0"/>
        </a:spcBef>
        <a:buNone/>
        <a:defRPr sz="4000" b="0" i="0" u="none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0996" indent="-380996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25492" indent="-3174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Font typeface="Wingdings 3" charset="2"/>
        <a:buChar char=""/>
        <a:defRPr sz="177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9987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Font typeface="Wingdings 3" charset="2"/>
        <a:buChar char=""/>
        <a:defRPr sz="155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77982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Font typeface="Wingdings 3" charset="2"/>
        <a:buChar char=""/>
        <a:defRPr sz="13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5977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Font typeface="Wingdings 3" charset="2"/>
        <a:buChar char=""/>
        <a:defRPr sz="13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93972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Font typeface="Wingdings 3" charset="2"/>
        <a:buChar char=""/>
        <a:defRPr sz="13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301967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Font typeface="Wingdings 3" charset="2"/>
        <a:buChar char=""/>
        <a:defRPr sz="13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809962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Font typeface="Wingdings 3" charset="2"/>
        <a:buChar char=""/>
        <a:defRPr sz="13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317957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Font typeface="Wingdings 3" charset="2"/>
        <a:buChar char=""/>
        <a:defRPr sz="13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tiff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138" y="2878138"/>
            <a:ext cx="8297862" cy="4065587"/>
          </a:xfrm>
          <a:prstGeom prst="rect">
            <a:avLst/>
          </a:prstGeom>
          <a:noFill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144588" y="5130800"/>
            <a:ext cx="4398962" cy="156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100" dirty="0">
                <a:solidFill>
                  <a:srgbClr val="595959"/>
                </a:solidFill>
                <a:latin typeface="Arial" pitchFamily="34" charset="0"/>
              </a:rPr>
              <a:t>Ta-Pei Cheng</a:t>
            </a:r>
            <a:endParaRPr lang="en-US" dirty="0"/>
          </a:p>
          <a:p>
            <a:pPr algn="ctr">
              <a:lnSpc>
                <a:spcPct val="95000"/>
              </a:lnSpc>
            </a:pPr>
            <a:r>
              <a:rPr lang="en-US" sz="1800" dirty="0">
                <a:solidFill>
                  <a:srgbClr val="898989"/>
                </a:solidFill>
                <a:latin typeface="Arial" pitchFamily="34" charset="0"/>
              </a:rPr>
              <a:t>For a more quantitative discussion, see</a:t>
            </a:r>
            <a:r>
              <a:rPr lang="en-US" sz="2200" dirty="0">
                <a:solidFill>
                  <a:srgbClr val="898989"/>
                </a:solidFill>
                <a:latin typeface="Arial" pitchFamily="34" charset="0"/>
              </a:rPr>
              <a:t> </a:t>
            </a:r>
            <a:endParaRPr lang="en-US" dirty="0"/>
          </a:p>
          <a:p>
            <a:pPr algn="ctr">
              <a:lnSpc>
                <a:spcPct val="95000"/>
              </a:lnSpc>
            </a:pPr>
            <a:r>
              <a:rPr lang="en-US" sz="2000" i="1" dirty="0">
                <a:solidFill>
                  <a:srgbClr val="0000FF"/>
                </a:solidFill>
                <a:latin typeface="Arial" pitchFamily="34" charset="0"/>
              </a:rPr>
              <a:t>Relativity, Gravitation &amp; Cosmology: </a:t>
            </a:r>
          </a:p>
          <a:p>
            <a:pPr algn="ctr">
              <a:lnSpc>
                <a:spcPct val="95000"/>
              </a:lnSpc>
            </a:pPr>
            <a:r>
              <a:rPr lang="en-US" sz="1800" i="1" dirty="0">
                <a:solidFill>
                  <a:srgbClr val="0000FF"/>
                </a:solidFill>
                <a:latin typeface="Arial" pitchFamily="34" charset="0"/>
              </a:rPr>
              <a:t>A Basic Introduction</a:t>
            </a:r>
            <a:r>
              <a:rPr lang="en-US" sz="1800" dirty="0">
                <a:solidFill>
                  <a:srgbClr val="898989"/>
                </a:solidFill>
                <a:latin typeface="Arial" pitchFamily="34" charset="0"/>
              </a:rPr>
              <a:t> </a:t>
            </a:r>
            <a:endParaRPr lang="en-US" dirty="0"/>
          </a:p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srgbClr val="898989"/>
                </a:solidFill>
                <a:latin typeface="Arial" pitchFamily="34" charset="0"/>
              </a:rPr>
              <a:t>(Oxford Univ Press) 2</a:t>
            </a:r>
            <a:r>
              <a:rPr lang="en-US" sz="1600" baseline="30000" dirty="0">
                <a:solidFill>
                  <a:srgbClr val="898989"/>
                </a:solidFill>
                <a:latin typeface="Arial" pitchFamily="34" charset="0"/>
              </a:rPr>
              <a:t>nd</a:t>
            </a:r>
            <a:r>
              <a:rPr lang="en-US" sz="1600" dirty="0">
                <a:solidFill>
                  <a:srgbClr val="898989"/>
                </a:solidFill>
                <a:latin typeface="Arial" pitchFamily="34" charset="0"/>
              </a:rPr>
              <a:t> ed. (2010)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388" y="1247775"/>
            <a:ext cx="9536112" cy="1187450"/>
          </a:xfrm>
          <a:prstGeom prst="rect">
            <a:avLst/>
          </a:prstGeom>
          <a:noFill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838450" y="2838450"/>
            <a:ext cx="22812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200">
                <a:solidFill>
                  <a:srgbClr val="007635"/>
                </a:solidFill>
                <a:latin typeface="Arial" pitchFamily="34" charset="0"/>
              </a:rPr>
              <a:t>PCNY</a:t>
            </a:r>
            <a:r>
              <a:rPr lang="en-US" sz="2700">
                <a:solidFill>
                  <a:srgbClr val="007635"/>
                </a:solidFill>
                <a:latin typeface="Arial" pitchFamily="34" charset="0"/>
              </a:rPr>
              <a:t> </a:t>
            </a:r>
            <a:r>
              <a:rPr lang="en-US" sz="1600">
                <a:solidFill>
                  <a:srgbClr val="007635"/>
                </a:solidFill>
                <a:latin typeface="Arial" pitchFamily="34" charset="0"/>
              </a:rPr>
              <a:t>9/16/2011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299200" y="314779"/>
            <a:ext cx="2819400" cy="1582284"/>
          </a:xfrm>
          <a:solidFill>
            <a:srgbClr val="FFFF00"/>
          </a:solidFill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 b="1" dirty="0">
                <a:solidFill>
                  <a:srgbClr val="FF0000"/>
                </a:solidFill>
                <a:latin typeface="Arial" pitchFamily="34" charset="0"/>
              </a:rPr>
              <a:t>DARK ENERGY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46200" y="1997075"/>
            <a:ext cx="3859213" cy="1762125"/>
          </a:xfr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>
            <a:normAutofit/>
          </a:bodyPr>
          <a:lstStyle/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3100" dirty="0">
                <a:solidFill>
                  <a:srgbClr val="000000"/>
                </a:solidFill>
                <a:latin typeface="Arial" pitchFamily="34" charset="0"/>
              </a:rPr>
              <a:t>Observed thru its gravitational effect: 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600" b="1" dirty="0">
                <a:solidFill>
                  <a:srgbClr val="6600FF"/>
                </a:solidFill>
                <a:latin typeface="Arial" pitchFamily="34" charset="0"/>
              </a:rPr>
              <a:t>repulsive force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314779"/>
            <a:ext cx="4086225" cy="1714500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613400" y="2092430"/>
            <a:ext cx="3824288" cy="789447"/>
          </a:xfrm>
          <a:prstGeom prst="rect">
            <a:avLst/>
          </a:prstGeom>
          <a:solidFill>
            <a:srgbClr val="79C9FB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700" dirty="0">
                <a:solidFill>
                  <a:srgbClr val="FF0000"/>
                </a:solidFill>
                <a:latin typeface="Arial" pitchFamily="34" charset="0"/>
              </a:rPr>
              <a:t>Definition, observational evidence, phys origin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162" y="4114800"/>
            <a:ext cx="4922838" cy="1936750"/>
          </a:xfrm>
          <a:prstGeom prst="rect">
            <a:avLst/>
          </a:prstGeom>
          <a:noFill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00" y="3946525"/>
            <a:ext cx="8467725" cy="65088"/>
          </a:xfrm>
          <a:prstGeom prst="rect">
            <a:avLst/>
          </a:prstGeom>
          <a:noFill/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156200" y="4745706"/>
            <a:ext cx="4468813" cy="157889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</a:rPr>
              <a:t>General Relativity </a:t>
            </a:r>
            <a:r>
              <a:rPr lang="en-US" sz="3600" dirty="0">
                <a:latin typeface="Arial" pitchFamily="34" charset="0"/>
              </a:rPr>
              <a:t>Einstein’s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</a:rPr>
              <a:t> </a:t>
            </a:r>
          </a:p>
          <a:p>
            <a:pPr algn="ctr">
              <a:lnSpc>
                <a:spcPct val="95000"/>
              </a:lnSpc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</a:rPr>
              <a:t>theory of gravity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nimBg="1"/>
      <p:bldP spid="133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06450" y="304800"/>
            <a:ext cx="5340350" cy="703263"/>
          </a:xfrm>
        </p:spPr>
        <p:txBody>
          <a:bodyPr lIns="0" tIns="0" rIns="0" bIns="0">
            <a:normAutofit fontScale="90000"/>
          </a:bodyPr>
          <a:lstStyle/>
          <a:p>
            <a:pPr>
              <a:lnSpc>
                <a:spcPct val="95000"/>
              </a:lnSpc>
            </a:pPr>
            <a:r>
              <a:rPr lang="en-US" sz="4900" b="1" dirty="0">
                <a:solidFill>
                  <a:srgbClr val="000000"/>
                </a:solidFill>
                <a:latin typeface="Arial" pitchFamily="34" charset="0"/>
              </a:rPr>
              <a:t>General relativity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27200" y="2336800"/>
            <a:ext cx="6599238" cy="660400"/>
          </a:xfrm>
          <a:solidFill>
            <a:schemeClr val="bg2">
              <a:lumMod val="75000"/>
            </a:schemeClr>
          </a:solidFill>
        </p:spPr>
        <p:txBody>
          <a:bodyPr lIns="0" tIns="0" rIns="0" bIns="0"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3100" dirty="0">
                <a:solidFill>
                  <a:srgbClr val="000000"/>
                </a:solidFill>
                <a:latin typeface="Arial" pitchFamily="34" charset="0"/>
              </a:rPr>
              <a:t>GR = classical </a:t>
            </a:r>
            <a:r>
              <a:rPr lang="en-US" sz="3100" u="sng" dirty="0">
                <a:solidFill>
                  <a:srgbClr val="000000"/>
                </a:solidFill>
                <a:latin typeface="Arial" pitchFamily="34" charset="0"/>
              </a:rPr>
              <a:t>field theory of gravity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336800" y="3165851"/>
            <a:ext cx="5791200" cy="644149"/>
            <a:chOff x="2336800" y="2895600"/>
            <a:chExt cx="5791200" cy="644149"/>
          </a:xfrm>
        </p:grpSpPr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2336800" y="2895600"/>
              <a:ext cx="5791200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b="1" i="1" dirty="0">
                  <a:solidFill>
                    <a:srgbClr val="000000"/>
                  </a:solidFill>
                  <a:latin typeface="Arial" pitchFamily="34" charset="0"/>
                </a:rPr>
                <a:t>source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            </a:t>
              </a:r>
              <a:r>
                <a:rPr lang="en-US" b="1" i="1" dirty="0">
                  <a:solidFill>
                    <a:srgbClr val="000000"/>
                  </a:solidFill>
                  <a:latin typeface="Arial" pitchFamily="34" charset="0"/>
                </a:rPr>
                <a:t>field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              </a:t>
              </a:r>
              <a:r>
                <a:rPr lang="en-US" b="1" i="1" dirty="0">
                  <a:solidFill>
                    <a:srgbClr val="000000"/>
                  </a:solidFill>
                  <a:latin typeface="Arial" pitchFamily="34" charset="0"/>
                </a:rPr>
                <a:t>test body</a:t>
              </a:r>
            </a:p>
          </p:txBody>
        </p:sp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44888" y="3008312"/>
              <a:ext cx="2392362" cy="192088"/>
            </a:xfrm>
            <a:prstGeom prst="rect">
              <a:avLst/>
            </a:prstGeom>
            <a:noFill/>
          </p:spPr>
        </p:pic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3433763" y="3276600"/>
              <a:ext cx="1112837" cy="263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Arial" pitchFamily="34" charset="0"/>
                </a:rPr>
                <a:t>field </a:t>
              </a:r>
              <a:r>
                <a:rPr lang="en-US" sz="1800" dirty="0" err="1">
                  <a:solidFill>
                    <a:srgbClr val="000000"/>
                  </a:solidFill>
                  <a:latin typeface="Arial" pitchFamily="34" charset="0"/>
                </a:rPr>
                <a:t>eqn</a:t>
              </a:r>
              <a:endParaRPr lang="en-US" sz="1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4954588" y="3276600"/>
              <a:ext cx="1689100" cy="263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800" dirty="0" err="1">
                  <a:solidFill>
                    <a:srgbClr val="000000"/>
                  </a:solidFill>
                  <a:latin typeface="Arial" pitchFamily="34" charset="0"/>
                </a:rPr>
                <a:t>eqn</a:t>
              </a:r>
              <a:r>
                <a:rPr lang="en-US" sz="1800" dirty="0">
                  <a:solidFill>
                    <a:srgbClr val="000000"/>
                  </a:solidFill>
                  <a:latin typeface="Arial" pitchFamily="34" charset="0"/>
                </a:rPr>
                <a:t> of motion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19249" y="4038600"/>
            <a:ext cx="6737351" cy="1387531"/>
            <a:chOff x="1619250" y="3962400"/>
            <a:chExt cx="7270750" cy="138753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1619250" y="3962400"/>
              <a:ext cx="7270750" cy="4678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3200" i="1" dirty="0">
                  <a:solidFill>
                    <a:srgbClr val="FF0000"/>
                  </a:solidFill>
                  <a:latin typeface="+mn-lt"/>
                </a:rPr>
                <a:t>Electromagnetic</a:t>
              </a:r>
              <a:r>
                <a:rPr lang="en-US" sz="3200" b="1" i="1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3200" i="1" dirty="0">
                  <a:solidFill>
                    <a:srgbClr val="FF0000"/>
                  </a:solidFill>
                  <a:latin typeface="+mn-lt"/>
                </a:rPr>
                <a:t>field   </a:t>
              </a:r>
              <a:r>
                <a:rPr lang="en-US" sz="3200" b="1" i="1" dirty="0">
                  <a:solidFill>
                    <a:srgbClr val="000000"/>
                  </a:solidFill>
                  <a:latin typeface="+mn-lt"/>
                </a:rPr>
                <a:t>E</a:t>
              </a:r>
              <a:r>
                <a:rPr lang="en-US" sz="3200" i="1" dirty="0">
                  <a:solidFill>
                    <a:srgbClr val="000000"/>
                  </a:solidFill>
                  <a:latin typeface="+mn-lt"/>
                </a:rPr>
                <a:t> &amp; </a:t>
              </a:r>
              <a:r>
                <a:rPr lang="en-US" sz="3200" b="1" i="1" dirty="0">
                  <a:solidFill>
                    <a:srgbClr val="000000"/>
                  </a:solidFill>
                  <a:latin typeface="+mn-lt"/>
                </a:rPr>
                <a:t>B</a:t>
              </a:r>
              <a:endParaRPr lang="en-US" sz="3200" b="1" i="1" baseline="-25000" dirty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2312987" y="4648200"/>
              <a:ext cx="5738813" cy="7017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EM eqn of motion = </a:t>
              </a:r>
              <a:r>
                <a:rPr lang="en-US" i="1" dirty="0">
                  <a:solidFill>
                    <a:srgbClr val="6600FF"/>
                  </a:solidFill>
                  <a:latin typeface="Arial" pitchFamily="34" charset="0"/>
                </a:rPr>
                <a:t>Lorentz force law</a:t>
              </a:r>
              <a:endParaRPr lang="en-US" sz="2000" dirty="0"/>
            </a:p>
            <a:p>
              <a:pPr algn="ctr">
                <a:lnSpc>
                  <a:spcPct val="95000"/>
                </a:lnSpc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EM field eqn = </a:t>
              </a:r>
              <a:r>
                <a:rPr lang="en-US" i="1" dirty="0">
                  <a:solidFill>
                    <a:srgbClr val="6600FF"/>
                  </a:solidFill>
                  <a:latin typeface="Arial" pitchFamily="34" charset="0"/>
                </a:rPr>
                <a:t>Maxwell </a:t>
              </a:r>
              <a:r>
                <a:rPr lang="en-US" i="1" dirty="0" err="1">
                  <a:solidFill>
                    <a:srgbClr val="6600FF"/>
                  </a:solidFill>
                  <a:latin typeface="Arial" pitchFamily="34" charset="0"/>
                </a:rPr>
                <a:t>eqns</a:t>
              </a:r>
              <a:endParaRPr lang="en-US" sz="27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422400" y="1150938"/>
            <a:ext cx="7162800" cy="9064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100" b="1" i="1" dirty="0">
                <a:latin typeface="Arial" pitchFamily="34" charset="0"/>
              </a:rPr>
              <a:t>SR</a:t>
            </a:r>
            <a:r>
              <a:rPr lang="en-US" sz="3100" dirty="0">
                <a:latin typeface="Arial" pitchFamily="34" charset="0"/>
              </a:rPr>
              <a:t>: </a:t>
            </a:r>
            <a:r>
              <a:rPr lang="en-US" sz="3100" i="1" dirty="0">
                <a:latin typeface="Arial" pitchFamily="34" charset="0"/>
              </a:rPr>
              <a:t>Physics arena = 4D </a:t>
            </a:r>
            <a:r>
              <a:rPr lang="en-US" sz="3100" i="1" dirty="0" err="1">
                <a:latin typeface="Arial" pitchFamily="34" charset="0"/>
              </a:rPr>
              <a:t>spacetime</a:t>
            </a:r>
            <a:r>
              <a:rPr lang="en-US" sz="3100" i="1" dirty="0">
                <a:latin typeface="Arial" pitchFamily="34" charset="0"/>
              </a:rPr>
              <a:t> </a:t>
            </a:r>
          </a:p>
          <a:p>
            <a:pPr algn="ctr">
              <a:lnSpc>
                <a:spcPct val="95000"/>
              </a:lnSpc>
            </a:pPr>
            <a:r>
              <a:rPr lang="en-US" sz="3100" b="1" i="1" dirty="0">
                <a:latin typeface="Arial" pitchFamily="34" charset="0"/>
              </a:rPr>
              <a:t>GR</a:t>
            </a:r>
            <a:r>
              <a:rPr lang="en-US" sz="3100" dirty="0">
                <a:latin typeface="Arial" pitchFamily="34" charset="0"/>
              </a:rPr>
              <a:t>: </a:t>
            </a:r>
            <a:r>
              <a:rPr lang="en-US" sz="3100" i="1" dirty="0">
                <a:latin typeface="Arial" pitchFamily="34" charset="0"/>
              </a:rPr>
              <a:t>gravity = structure of spacetime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651000" y="4038600"/>
            <a:ext cx="7427686" cy="1371600"/>
            <a:chOff x="1619250" y="3962400"/>
            <a:chExt cx="7270750" cy="1285507"/>
          </a:xfrm>
          <a:solidFill>
            <a:schemeClr val="bg1"/>
          </a:solidFill>
        </p:grpSpPr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1619250" y="3962400"/>
              <a:ext cx="7270750" cy="4384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3200" b="1" i="1" dirty="0">
                  <a:solidFill>
                    <a:srgbClr val="FF0000"/>
                  </a:solidFill>
                  <a:latin typeface="+mn-lt"/>
                </a:rPr>
                <a:t>GR</a:t>
              </a:r>
              <a:r>
                <a:rPr lang="en-US" sz="3200" dirty="0">
                  <a:solidFill>
                    <a:srgbClr val="FF0000"/>
                  </a:solidFill>
                  <a:latin typeface="+mn-lt"/>
                </a:rPr>
                <a:t>: gravity </a:t>
              </a:r>
              <a:r>
                <a:rPr lang="en-US" sz="3200" i="1" dirty="0">
                  <a:solidFill>
                    <a:srgbClr val="FF0000"/>
                  </a:solidFill>
                  <a:latin typeface="+mn-lt"/>
                </a:rPr>
                <a:t>field = curved spacetime   </a:t>
              </a:r>
              <a:endParaRPr lang="en-US" sz="3200" i="1" baseline="-25000" dirty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2312987" y="4590223"/>
              <a:ext cx="5745867" cy="6576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lvl="1" indent="-342900" algn="ctr">
                <a:lnSpc>
                  <a:spcPct val="95000"/>
                </a:lnSpc>
                <a:buClr>
                  <a:srgbClr val="0070C0"/>
                </a:buClr>
                <a:buSzPct val="100000"/>
                <a:buFontTx/>
                <a:buChar char="•"/>
              </a:pPr>
              <a:r>
                <a:rPr lang="en-US" dirty="0">
                  <a:solidFill>
                    <a:srgbClr val="0070C0"/>
                  </a:solidFill>
                  <a:latin typeface="Arial" pitchFamily="34" charset="0"/>
                </a:rPr>
                <a:t>Spacetime tells matter how to move</a:t>
              </a:r>
              <a:endParaRPr lang="en-US" sz="2000" dirty="0"/>
            </a:p>
            <a:p>
              <a:pPr lvl="1" indent="-342900" algn="ctr">
                <a:lnSpc>
                  <a:spcPct val="95000"/>
                </a:lnSpc>
                <a:buClr>
                  <a:srgbClr val="0070C0"/>
                </a:buClr>
                <a:buSzPct val="100000"/>
                <a:buFontTx/>
                <a:buChar char="•"/>
              </a:pPr>
              <a:r>
                <a:rPr lang="en-US" dirty="0">
                  <a:solidFill>
                    <a:srgbClr val="0070C0"/>
                  </a:solidFill>
                  <a:latin typeface="Arial" pitchFamily="34" charset="0"/>
                </a:rPr>
                <a:t>Matter tells spacetime how to curve</a:t>
              </a:r>
              <a:endParaRPr lang="en-US" sz="2700" dirty="0">
                <a:solidFill>
                  <a:srgbClr val="0070C0"/>
                </a:solidFill>
                <a:latin typeface="Arial" pitchFamily="34" charset="0"/>
              </a:endParaRPr>
            </a:p>
          </p:txBody>
        </p:sp>
      </p:grp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758951" y="5638800"/>
            <a:ext cx="6938962" cy="7017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GR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eqn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of motion = </a:t>
            </a:r>
            <a:r>
              <a:rPr lang="en-US" i="1" dirty="0">
                <a:solidFill>
                  <a:srgbClr val="6600FF"/>
                </a:solidFill>
                <a:latin typeface="Arial" pitchFamily="34" charset="0"/>
              </a:rPr>
              <a:t>geodesic </a:t>
            </a:r>
            <a:r>
              <a:rPr lang="en-US" i="1" dirty="0" err="1">
                <a:solidFill>
                  <a:srgbClr val="6600FF"/>
                </a:solidFill>
                <a:latin typeface="Arial" pitchFamily="34" charset="0"/>
              </a:rPr>
              <a:t>eqn</a:t>
            </a:r>
            <a:endParaRPr lang="en-US" sz="2000" dirty="0"/>
          </a:p>
          <a:p>
            <a:pPr algn="ctr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GR field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eqn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= </a:t>
            </a:r>
            <a:r>
              <a:rPr lang="en-US" i="1" dirty="0">
                <a:solidFill>
                  <a:srgbClr val="6600FF"/>
                </a:solidFill>
                <a:latin typeface="Arial" pitchFamily="34" charset="0"/>
              </a:rPr>
              <a:t>Einstein </a:t>
            </a:r>
            <a:r>
              <a:rPr lang="en-US" i="1" dirty="0" err="1">
                <a:solidFill>
                  <a:srgbClr val="6600FF"/>
                </a:solidFill>
                <a:latin typeface="Arial" pitchFamily="34" charset="0"/>
              </a:rPr>
              <a:t>eqn</a:t>
            </a: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36600" y="388938"/>
            <a:ext cx="8458200" cy="92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600" b="1" i="1" dirty="0">
                <a:solidFill>
                  <a:srgbClr val="FF0000"/>
                </a:solidFill>
                <a:latin typeface="Arial" pitchFamily="34" charset="0"/>
              </a:rPr>
              <a:t>GR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: </a:t>
            </a:r>
            <a:r>
              <a:rPr lang="en-US" sz="3600" i="1" dirty="0">
                <a:solidFill>
                  <a:srgbClr val="FF0000"/>
                </a:solidFill>
                <a:latin typeface="Arial" pitchFamily="34" charset="0"/>
              </a:rPr>
              <a:t>gravity = structure of spacetime </a:t>
            </a:r>
            <a:r>
              <a:rPr lang="en-US" sz="2700" i="1" dirty="0">
                <a:solidFill>
                  <a:srgbClr val="17375E"/>
                </a:solidFill>
                <a:latin typeface="Arial" pitchFamily="34" charset="0"/>
              </a:rPr>
              <a:t>mass/energy bring about curvature of ST 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981200"/>
            <a:ext cx="9061450" cy="5029200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508000" y="1404938"/>
            <a:ext cx="8991600" cy="1795462"/>
            <a:chOff x="508000" y="1404938"/>
            <a:chExt cx="8991600" cy="1795462"/>
          </a:xfrm>
        </p:grpSpPr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1955801" y="1404938"/>
              <a:ext cx="6324600" cy="409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800" b="1" dirty="0">
                  <a:solidFill>
                    <a:srgbClr val="000000"/>
                  </a:solidFill>
                  <a:latin typeface="Arial" pitchFamily="34" charset="0"/>
                </a:rPr>
                <a:t>GR field </a:t>
              </a:r>
              <a:r>
                <a:rPr lang="en-US" sz="2800" b="1" dirty="0" err="1">
                  <a:solidFill>
                    <a:srgbClr val="000000"/>
                  </a:solidFill>
                  <a:latin typeface="Arial" pitchFamily="34" charset="0"/>
                </a:rPr>
                <a:t>eqn</a:t>
              </a:r>
              <a:r>
                <a:rPr lang="en-US" sz="2800" b="1" dirty="0">
                  <a:solidFill>
                    <a:srgbClr val="000000"/>
                  </a:solidFill>
                  <a:latin typeface="Arial" pitchFamily="34" charset="0"/>
                </a:rPr>
                <a:t> = </a:t>
              </a:r>
              <a:r>
                <a:rPr lang="en-US" sz="2800" b="1" i="1" dirty="0">
                  <a:solidFill>
                    <a:srgbClr val="000000"/>
                  </a:solidFill>
                  <a:latin typeface="Arial" pitchFamily="34" charset="0"/>
                </a:rPr>
                <a:t>Einstein equation</a:t>
              </a:r>
            </a:p>
          </p:txBody>
        </p:sp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>
              <a:off x="508000" y="2001610"/>
              <a:ext cx="8991600" cy="1198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3100" i="1" dirty="0">
                  <a:solidFill>
                    <a:srgbClr val="000000"/>
                  </a:solidFill>
                  <a:latin typeface="+mn-lt"/>
                </a:rPr>
                <a:t>      </a:t>
              </a:r>
              <a:r>
                <a:rPr lang="en-US" sz="3100" i="1" dirty="0" err="1">
                  <a:solidFill>
                    <a:srgbClr val="000000"/>
                  </a:solidFill>
                  <a:latin typeface="+mn-lt"/>
                </a:rPr>
                <a:t>G</a:t>
              </a:r>
              <a:r>
                <a:rPr lang="en-US" sz="3100" i="1" baseline="-25000" dirty="0" err="1">
                  <a:solidFill>
                    <a:srgbClr val="000000"/>
                  </a:solidFill>
                  <a:latin typeface="Symbol" pitchFamily="18" charset="2"/>
                </a:rPr>
                <a:t>mn</a:t>
              </a:r>
              <a:r>
                <a:rPr lang="en-US" sz="3100" i="1" dirty="0">
                  <a:solidFill>
                    <a:srgbClr val="000000"/>
                  </a:solidFill>
                  <a:latin typeface="+mn-lt"/>
                </a:rPr>
                <a:t> = </a:t>
              </a:r>
              <a:r>
                <a:rPr lang="en-US" sz="3100" i="1" dirty="0" err="1">
                  <a:solidFill>
                    <a:srgbClr val="000000"/>
                  </a:solidFill>
                  <a:latin typeface="+mn-lt"/>
                </a:rPr>
                <a:t>g</a:t>
              </a:r>
              <a:r>
                <a:rPr lang="en-US" sz="3100" i="1" baseline="-25000" dirty="0" err="1">
                  <a:solidFill>
                    <a:srgbClr val="000000"/>
                  </a:solidFill>
                  <a:latin typeface="+mn-lt"/>
                </a:rPr>
                <a:t>N</a:t>
              </a:r>
              <a:r>
                <a:rPr lang="en-US" sz="3100" i="1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sz="3100" i="1" dirty="0" err="1">
                  <a:solidFill>
                    <a:srgbClr val="000000"/>
                  </a:solidFill>
                  <a:latin typeface="+mn-lt"/>
                </a:rPr>
                <a:t>T</a:t>
              </a:r>
              <a:r>
                <a:rPr lang="en-US" sz="3100" i="1" baseline="-25000" dirty="0" err="1">
                  <a:solidFill>
                    <a:srgbClr val="000000"/>
                  </a:solidFill>
                  <a:latin typeface="Symbol" pitchFamily="18" charset="2"/>
                </a:rPr>
                <a:t>mn</a:t>
              </a:r>
              <a:r>
                <a:rPr lang="en-US" sz="3100" i="1" dirty="0">
                  <a:solidFill>
                    <a:srgbClr val="FF0066"/>
                  </a:solidFill>
                  <a:latin typeface="+mn-lt"/>
                </a:rPr>
                <a:t> </a:t>
              </a:r>
              <a:endParaRPr lang="en-US" dirty="0">
                <a:latin typeface="+mn-lt"/>
              </a:endParaRPr>
            </a:p>
            <a:p>
              <a:pPr algn="ctr">
                <a:lnSpc>
                  <a:spcPct val="95000"/>
                </a:lnSpc>
              </a:pPr>
              <a:r>
                <a:rPr lang="en-US" sz="2000" i="1" dirty="0">
                  <a:solidFill>
                    <a:srgbClr val="0033CC"/>
                  </a:solidFill>
                  <a:latin typeface="Arial" pitchFamily="34" charset="0"/>
                </a:rPr>
                <a:t>               geometry                                                           mass/energy</a:t>
              </a:r>
              <a:endParaRPr lang="en-US" sz="2000" dirty="0"/>
            </a:p>
            <a:p>
              <a:pPr algn="ctr">
                <a:lnSpc>
                  <a:spcPct val="95000"/>
                </a:lnSpc>
              </a:pPr>
              <a:r>
                <a:rPr lang="en-US" sz="3100" dirty="0">
                  <a:solidFill>
                    <a:srgbClr val="339966"/>
                  </a:solidFill>
                  <a:latin typeface="Arial" pitchFamily="34" charset="0"/>
                </a:rPr>
                <a:t>It reduces to Newton’s </a:t>
              </a:r>
              <a:r>
                <a:rPr lang="en-US" sz="3100" dirty="0" err="1">
                  <a:solidFill>
                    <a:srgbClr val="339966"/>
                  </a:solidFill>
                  <a:latin typeface="Arial" pitchFamily="34" charset="0"/>
                </a:rPr>
                <a:t>eqn</a:t>
              </a:r>
              <a:r>
                <a:rPr lang="en-US" sz="3100" dirty="0">
                  <a:solidFill>
                    <a:srgbClr val="339966"/>
                  </a:solidFill>
                  <a:latin typeface="Arial" pitchFamily="34" charset="0"/>
                </a:rPr>
                <a:t>, in NR weak field limit</a:t>
              </a:r>
            </a:p>
          </p:txBody>
        </p:sp>
      </p:grp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976313" y="5579907"/>
            <a:ext cx="8461375" cy="112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200" dirty="0">
                <a:solidFill>
                  <a:srgbClr val="002060"/>
                </a:solidFill>
                <a:latin typeface="Arial" pitchFamily="34" charset="0"/>
              </a:rPr>
              <a:t>Basic working hypothesis: </a:t>
            </a:r>
            <a:r>
              <a:rPr lang="en-US" sz="2200" dirty="0">
                <a:solidFill>
                  <a:srgbClr val="C00000"/>
                </a:solidFill>
                <a:latin typeface="Arial" pitchFamily="34" charset="0"/>
              </a:rPr>
              <a:t>Cosmological Principle</a:t>
            </a:r>
            <a:endParaRPr lang="en-US" dirty="0"/>
          </a:p>
          <a:p>
            <a:pPr algn="ctr">
              <a:lnSpc>
                <a:spcPct val="95000"/>
              </a:lnSpc>
            </a:pPr>
            <a:r>
              <a:rPr lang="en-US" sz="2700" dirty="0">
                <a:solidFill>
                  <a:srgbClr val="002060"/>
                </a:solidFill>
                <a:latin typeface="Arial" pitchFamily="34" charset="0"/>
              </a:rPr>
              <a:t>Homogeneous &amp; isotropic space 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</a:rPr>
              <a:t>filled with a </a:t>
            </a:r>
            <a:r>
              <a:rPr lang="en-US" sz="2700" i="1" dirty="0">
                <a:solidFill>
                  <a:srgbClr val="000000"/>
                </a:solidFill>
                <a:latin typeface="Arial" pitchFamily="34" charset="0"/>
              </a:rPr>
              <a:t>cosmic fluid</a:t>
            </a:r>
            <a:r>
              <a:rPr lang="en-US" sz="2700" dirty="0">
                <a:solidFill>
                  <a:srgbClr val="002060"/>
                </a:solidFill>
                <a:latin typeface="Arial" pitchFamily="34" charset="0"/>
              </a:rPr>
              <a:t> </a:t>
            </a:r>
            <a:endParaRPr lang="en-US" dirty="0"/>
          </a:p>
          <a:p>
            <a:pPr algn="ctr">
              <a:lnSpc>
                <a:spcPct val="95000"/>
              </a:lnSpc>
            </a:pP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</a:t>
            </a:r>
            <a:r>
              <a:rPr lang="en-US" sz="2800" i="1" baseline="-25000" dirty="0" err="1">
                <a:solidFill>
                  <a:srgbClr val="000000"/>
                </a:solidFill>
                <a:latin typeface="Symbol" pitchFamily="18" charset="2"/>
              </a:rPr>
              <a:t>mn</a:t>
            </a:r>
            <a:r>
              <a:rPr lang="en-US" sz="2800" dirty="0">
                <a:solidFill>
                  <a:srgbClr val="FF6600"/>
                </a:solidFill>
                <a:latin typeface="Arial" pitchFamily="34" charset="0"/>
              </a:rPr>
              <a:t> </a:t>
            </a:r>
            <a:r>
              <a:rPr lang="en-US" sz="2000" dirty="0">
                <a:solidFill>
                  <a:srgbClr val="FF6600"/>
                </a:solidFill>
                <a:latin typeface="Arial" pitchFamily="34" charset="0"/>
              </a:rPr>
              <a:t>in terms of </a:t>
            </a:r>
            <a:r>
              <a:rPr lang="en-US" sz="2800" dirty="0">
                <a:solidFill>
                  <a:srgbClr val="FF6600"/>
                </a:solidFill>
                <a:latin typeface="Arial" pitchFamily="34" charset="0"/>
              </a:rPr>
              <a:t>mass density and pressure (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r, 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p</a:t>
            </a:r>
            <a:r>
              <a:rPr lang="en-US" sz="2800" i="1" dirty="0">
                <a:solidFill>
                  <a:srgbClr val="FF6600"/>
                </a:solidFill>
                <a:latin typeface="Arial" pitchFamily="34" charset="0"/>
              </a:rPr>
              <a:t>)</a:t>
            </a:r>
            <a:endParaRPr lang="en-US" sz="2200" dirty="0">
              <a:solidFill>
                <a:srgbClr val="C0504D"/>
              </a:solidFill>
              <a:latin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98600" y="3244142"/>
            <a:ext cx="7469187" cy="1175458"/>
            <a:chOff x="1498600" y="3244142"/>
            <a:chExt cx="7469187" cy="1175458"/>
          </a:xfrm>
        </p:grpSpPr>
        <p:grpSp>
          <p:nvGrpSpPr>
            <p:cNvPr id="14" name="Group 13"/>
            <p:cNvGrpSpPr/>
            <p:nvPr/>
          </p:nvGrpSpPr>
          <p:grpSpPr>
            <a:xfrm>
              <a:off x="1498600" y="3244142"/>
              <a:ext cx="2590800" cy="1175458"/>
              <a:chOff x="762000" y="2032000"/>
              <a:chExt cx="2286000" cy="1175458"/>
            </a:xfrm>
          </p:grpSpPr>
          <p:pic>
            <p:nvPicPr>
              <p:cNvPr id="15370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2000" y="2032000"/>
                <a:ext cx="2286000" cy="995363"/>
              </a:xfrm>
              <a:prstGeom prst="rect">
                <a:avLst/>
              </a:prstGeom>
              <a:noFill/>
            </p:spPr>
          </p:pic>
          <p:sp>
            <p:nvSpPr>
              <p:cNvPr id="15371" name="Text Box 11"/>
              <p:cNvSpPr txBox="1">
                <a:spLocks noChangeArrowheads="1"/>
              </p:cNvSpPr>
              <p:nvPr/>
            </p:nvSpPr>
            <p:spPr bwMode="auto">
              <a:xfrm>
                <a:off x="806450" y="2057400"/>
                <a:ext cx="2197100" cy="11500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</a:pPr>
                <a:r>
                  <a:rPr lang="en-US" sz="1800" i="1" dirty="0" err="1">
                    <a:solidFill>
                      <a:srgbClr val="000000"/>
                    </a:solidFill>
                    <a:latin typeface="Arial" pitchFamily="34" charset="0"/>
                  </a:rPr>
                  <a:t>G</a:t>
                </a:r>
                <a:r>
                  <a:rPr lang="en-US" sz="1800" i="1" baseline="-25000" dirty="0" err="1">
                    <a:solidFill>
                      <a:srgbClr val="000000"/>
                    </a:solidFill>
                    <a:latin typeface="Symbol" pitchFamily="18" charset="2"/>
                  </a:rPr>
                  <a:t>mn</a:t>
                </a:r>
                <a:r>
                  <a:rPr lang="en-US" sz="1800" i="1" dirty="0">
                    <a:solidFill>
                      <a:srgbClr val="000000"/>
                    </a:solidFill>
                    <a:latin typeface="Arial" pitchFamily="34" charset="0"/>
                  </a:rPr>
                  <a:t> </a:t>
                </a:r>
                <a:r>
                  <a:rPr lang="en-US" sz="1800" dirty="0">
                    <a:solidFill>
                      <a:srgbClr val="000000"/>
                    </a:solidFill>
                    <a:latin typeface="Arial" pitchFamily="34" charset="0"/>
                  </a:rPr>
                  <a:t>= curvature tensor </a:t>
                </a:r>
                <a:r>
                  <a:rPr lang="en-US" sz="1800" dirty="0">
                    <a:solidFill>
                      <a:srgbClr val="0070C0"/>
                    </a:solidFill>
                    <a:latin typeface="Arial" pitchFamily="34" charset="0"/>
                  </a:rPr>
                  <a:t>2nd derivatives of the metric </a:t>
                </a:r>
                <a:r>
                  <a:rPr lang="en-US" sz="1800" i="1" dirty="0" err="1">
                    <a:solidFill>
                      <a:srgbClr val="000000"/>
                    </a:solidFill>
                    <a:latin typeface="Arial" pitchFamily="34" charset="0"/>
                  </a:rPr>
                  <a:t>g</a:t>
                </a:r>
                <a:r>
                  <a:rPr lang="en-US" sz="1800" i="1" baseline="-25000" dirty="0" err="1">
                    <a:solidFill>
                      <a:srgbClr val="000000"/>
                    </a:solidFill>
                    <a:latin typeface="Symbol" pitchFamily="18" charset="2"/>
                  </a:rPr>
                  <a:t>mn</a:t>
                </a:r>
                <a:r>
                  <a:rPr lang="en-US" sz="2200" dirty="0">
                    <a:solidFill>
                      <a:srgbClr val="0070C0"/>
                    </a:solidFill>
                    <a:latin typeface="Arial" pitchFamily="34" charset="0"/>
                  </a:rPr>
                  <a:t> 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680200" y="3352800"/>
              <a:ext cx="2287587" cy="657225"/>
              <a:chOff x="7450138" y="2032000"/>
              <a:chExt cx="2287587" cy="657225"/>
            </a:xfrm>
          </p:grpSpPr>
          <p:pic>
            <p:nvPicPr>
              <p:cNvPr id="15372" name="Picture 1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50138" y="2032000"/>
                <a:ext cx="2287587" cy="657225"/>
              </a:xfrm>
              <a:prstGeom prst="rect">
                <a:avLst/>
              </a:prstGeom>
              <a:noFill/>
            </p:spPr>
          </p:pic>
          <p:sp>
            <p:nvSpPr>
              <p:cNvPr id="15373" name="Text Box 13"/>
              <p:cNvSpPr txBox="1">
                <a:spLocks noChangeArrowheads="1"/>
              </p:cNvSpPr>
              <p:nvPr/>
            </p:nvSpPr>
            <p:spPr bwMode="auto">
              <a:xfrm>
                <a:off x="7494588" y="2086727"/>
                <a:ext cx="2197100" cy="526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</a:pPr>
                <a:r>
                  <a:rPr lang="en-US" sz="1800" i="1" dirty="0" err="1">
                    <a:solidFill>
                      <a:srgbClr val="000000"/>
                    </a:solidFill>
                    <a:latin typeface="Arial" pitchFamily="34" charset="0"/>
                  </a:rPr>
                  <a:t>T</a:t>
                </a:r>
                <a:r>
                  <a:rPr lang="en-US" sz="1800" i="1" baseline="-25000" dirty="0" err="1">
                    <a:solidFill>
                      <a:srgbClr val="000000"/>
                    </a:solidFill>
                    <a:latin typeface="Symbol" pitchFamily="18" charset="2"/>
                  </a:rPr>
                  <a:t>mn</a:t>
                </a:r>
                <a:r>
                  <a:rPr lang="en-US" sz="1800" i="1" dirty="0">
                    <a:solidFill>
                      <a:srgbClr val="000000"/>
                    </a:solidFill>
                    <a:latin typeface="Arial" pitchFamily="34" charset="0"/>
                  </a:rPr>
                  <a:t> </a:t>
                </a:r>
                <a:r>
                  <a:rPr lang="en-US" sz="1800" dirty="0">
                    <a:solidFill>
                      <a:srgbClr val="000000"/>
                    </a:solidFill>
                    <a:latin typeface="Arial" pitchFamily="34" charset="0"/>
                  </a:rPr>
                  <a:t>= energy momentum tensor</a:t>
                </a:r>
              </a:p>
            </p:txBody>
          </p:sp>
        </p:grpSp>
      </p:grp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2709" y="3425825"/>
            <a:ext cx="7896225" cy="183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2667000"/>
            <a:ext cx="8869363" cy="2986087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98450" y="1555927"/>
            <a:ext cx="9658350" cy="10525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</a:rPr>
              <a:t>“Critical density” </a:t>
            </a:r>
            <a:r>
              <a:rPr lang="en-US" sz="3600" i="1" dirty="0">
                <a:solidFill>
                  <a:srgbClr val="C0504D"/>
                </a:solidFill>
                <a:latin typeface="Arial" pitchFamily="34" charset="0"/>
              </a:rPr>
              <a:t>ρ</a:t>
            </a:r>
            <a:r>
              <a:rPr lang="en-US" sz="3600" i="1" baseline="-25000" dirty="0">
                <a:solidFill>
                  <a:srgbClr val="C0504D"/>
                </a:solidFill>
                <a:latin typeface="Arial" pitchFamily="34" charset="0"/>
              </a:rPr>
              <a:t>crit</a:t>
            </a:r>
            <a:r>
              <a:rPr lang="en-US" sz="3600" i="1" dirty="0">
                <a:solidFill>
                  <a:srgbClr val="C0504D"/>
                </a:solidFill>
                <a:latin typeface="Arial" pitchFamily="34" charset="0"/>
              </a:rPr>
              <a:t>c²</a:t>
            </a:r>
            <a:r>
              <a:rPr lang="en-US" i="1" dirty="0">
                <a:solidFill>
                  <a:srgbClr val="C0504D"/>
                </a:solidFill>
                <a:latin typeface="Arial" pitchFamily="34" charset="0"/>
              </a:rPr>
              <a:t>≈(2.5×10⁻³eV)⁴/(</a:t>
            </a:r>
            <a:r>
              <a:rPr lang="en-US" i="1" dirty="0" err="1">
                <a:solidFill>
                  <a:srgbClr val="C0504D"/>
                </a:solidFill>
                <a:latin typeface="Arial" pitchFamily="34" charset="0"/>
              </a:rPr>
              <a:t>ℏc</a:t>
            </a:r>
            <a:r>
              <a:rPr lang="en-US" i="1" dirty="0">
                <a:solidFill>
                  <a:srgbClr val="C0504D"/>
                </a:solidFill>
                <a:latin typeface="Arial" pitchFamily="34" charset="0"/>
              </a:rPr>
              <a:t>)³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</a:rPr>
              <a:t>as </a:t>
            </a:r>
            <a:r>
              <a:rPr lang="en-US" i="1" dirty="0">
                <a:solidFill>
                  <a:srgbClr val="0070C0"/>
                </a:solidFill>
                <a:latin typeface="Arial" pitchFamily="34" charset="0"/>
              </a:rPr>
              <a:t>the standard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</a:rPr>
              <a:t>:</a:t>
            </a:r>
          </a:p>
          <a:p>
            <a:pPr algn="ctr">
              <a:lnSpc>
                <a:spcPct val="95000"/>
              </a:lnSpc>
            </a:pPr>
            <a:r>
              <a:rPr lang="en-US" sz="3600" i="1" dirty="0">
                <a:solidFill>
                  <a:srgbClr val="0070C0"/>
                </a:solidFill>
                <a:latin typeface="Arial" pitchFamily="34" charset="0"/>
              </a:rPr>
              <a:t>Ω = (ρ /</a:t>
            </a:r>
            <a:r>
              <a:rPr lang="en-US" sz="3600" i="1" dirty="0" err="1">
                <a:solidFill>
                  <a:srgbClr val="0070C0"/>
                </a:solidFill>
                <a:latin typeface="Arial" pitchFamily="34" charset="0"/>
              </a:rPr>
              <a:t>ρ</a:t>
            </a:r>
            <a:r>
              <a:rPr lang="en-US" sz="3600" i="1" baseline="-25000" dirty="0" err="1">
                <a:solidFill>
                  <a:srgbClr val="0070C0"/>
                </a:solidFill>
                <a:latin typeface="Arial" pitchFamily="34" charset="0"/>
              </a:rPr>
              <a:t>crit</a:t>
            </a:r>
            <a:r>
              <a:rPr lang="en-US" sz="3600" i="1" dirty="0">
                <a:solidFill>
                  <a:srgbClr val="0070C0"/>
                </a:solidFill>
                <a:latin typeface="Arial" pitchFamily="34" charset="0"/>
              </a:rPr>
              <a:t>),       </a:t>
            </a:r>
            <a:r>
              <a:rPr lang="en-US" sz="3200" i="1" dirty="0">
                <a:solidFill>
                  <a:srgbClr val="000000"/>
                </a:solidFill>
                <a:latin typeface="Arial" pitchFamily="34" charset="0"/>
              </a:rPr>
              <a:t>Ω</a:t>
            </a:r>
            <a:r>
              <a:rPr lang="en-US" sz="3200" i="1" baseline="-25000" dirty="0">
                <a:solidFill>
                  <a:srgbClr val="000000"/>
                </a:solidFill>
                <a:latin typeface="Arial" pitchFamily="34" charset="0"/>
              </a:rPr>
              <a:t>BM</a:t>
            </a:r>
            <a:r>
              <a:rPr lang="en-US" sz="3200" i="1" dirty="0">
                <a:solidFill>
                  <a:srgbClr val="000000"/>
                </a:solidFill>
                <a:latin typeface="Arial" pitchFamily="34" charset="0"/>
              </a:rPr>
              <a:t> = (</a:t>
            </a:r>
            <a:r>
              <a:rPr lang="en-US" sz="3200" i="1" dirty="0" err="1">
                <a:solidFill>
                  <a:srgbClr val="000000"/>
                </a:solidFill>
                <a:latin typeface="Arial" pitchFamily="34" charset="0"/>
              </a:rPr>
              <a:t>ρ</a:t>
            </a:r>
            <a:r>
              <a:rPr lang="en-US" sz="3200" i="1" baseline="-25000" dirty="0" err="1">
                <a:solidFill>
                  <a:srgbClr val="000000"/>
                </a:solidFill>
                <a:latin typeface="Arial" pitchFamily="34" charset="0"/>
              </a:rPr>
              <a:t>BM</a:t>
            </a:r>
            <a:r>
              <a:rPr lang="en-US" sz="3200" i="1" dirty="0">
                <a:solidFill>
                  <a:srgbClr val="000000"/>
                </a:solidFill>
                <a:latin typeface="Arial" pitchFamily="34" charset="0"/>
              </a:rPr>
              <a:t> /</a:t>
            </a:r>
            <a:r>
              <a:rPr lang="en-US" sz="3200" i="1" dirty="0" err="1">
                <a:solidFill>
                  <a:srgbClr val="000000"/>
                </a:solidFill>
                <a:latin typeface="Arial" pitchFamily="34" charset="0"/>
              </a:rPr>
              <a:t>ρ</a:t>
            </a:r>
            <a:r>
              <a:rPr lang="en-US" sz="3200" i="1" baseline="-25000" dirty="0" err="1">
                <a:solidFill>
                  <a:srgbClr val="000000"/>
                </a:solidFill>
                <a:latin typeface="Arial" pitchFamily="34" charset="0"/>
              </a:rPr>
              <a:t>crit</a:t>
            </a:r>
            <a:r>
              <a:rPr lang="en-US" sz="3200" i="1" dirty="0">
                <a:solidFill>
                  <a:srgbClr val="000000"/>
                </a:solidFill>
                <a:latin typeface="Arial" pitchFamily="34" charset="0"/>
              </a:rPr>
              <a:t>) ≈ 0.04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93800" y="5653087"/>
            <a:ext cx="7239000" cy="804066"/>
            <a:chOff x="1193800" y="6206334"/>
            <a:chExt cx="7239000" cy="804066"/>
          </a:xfrm>
        </p:grpSpPr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38525" y="6318250"/>
              <a:ext cx="468313" cy="307975"/>
            </a:xfrm>
            <a:prstGeom prst="rect">
              <a:avLst/>
            </a:prstGeom>
            <a:noFill/>
          </p:spPr>
        </p:pic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1193800" y="6206334"/>
              <a:ext cx="7239000" cy="80406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</a:rPr>
                <a:t>(</a:t>
              </a:r>
              <a:r>
                <a:rPr lang="en-US" sz="2800" i="1" dirty="0">
                  <a:solidFill>
                    <a:srgbClr val="0070C0"/>
                  </a:solidFill>
                  <a:latin typeface="Arial" pitchFamily="34" charset="0"/>
                </a:rPr>
                <a:t>Ω</a:t>
              </a:r>
              <a:r>
                <a:rPr lang="en-US" sz="2800" i="1" baseline="-25000" dirty="0">
                  <a:solidFill>
                    <a:srgbClr val="0070C0"/>
                  </a:solidFill>
                  <a:latin typeface="Arial" pitchFamily="34" charset="0"/>
                </a:rPr>
                <a:t>BM</a:t>
              </a:r>
              <a:r>
                <a:rPr lang="en-US" sz="2800" i="1" dirty="0">
                  <a:solidFill>
                    <a:srgbClr val="0070C0"/>
                  </a:solidFill>
                  <a:latin typeface="Arial" pitchFamily="34" charset="0"/>
                </a:rPr>
                <a:t> &lt; 1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</a:rPr>
                <a:t>)             negatively curved universe? 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checking geometry</a:t>
              </a:r>
              <a:r>
                <a:rPr lang="en-US" sz="2700" dirty="0">
                  <a:solidFill>
                    <a:srgbClr val="000000"/>
                  </a:solidFill>
                  <a:latin typeface="Arial" pitchFamily="34" charset="0"/>
                </a:rPr>
                <a:t>… </a:t>
              </a:r>
            </a:p>
          </p:txBody>
        </p:sp>
      </p:grp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786564"/>
            <a:ext cx="6032500" cy="539750"/>
          </a:xfrm>
          <a:prstGeom prst="rect">
            <a:avLst/>
          </a:prstGeom>
          <a:noFill/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82588" y="786564"/>
            <a:ext cx="9394825" cy="52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600" b="1" dirty="0">
                <a:solidFill>
                  <a:srgbClr val="FF6600"/>
                </a:solidFill>
                <a:latin typeface="Arial" pitchFamily="34" charset="0"/>
              </a:rPr>
              <a:t>Gen Relativity: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geometry</a:t>
            </a:r>
            <a:endParaRPr lang="en-US" sz="36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172200" y="845302"/>
            <a:ext cx="3784600" cy="52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itchFamily="34" charset="0"/>
              </a:rPr>
              <a:t>avg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 mass content</a:t>
            </a:r>
          </a:p>
        </p:txBody>
      </p:sp>
      <p:sp>
        <p:nvSpPr>
          <p:cNvPr id="11" name="Left-Right Arrow 10"/>
          <p:cNvSpPr/>
          <p:nvPr/>
        </p:nvSpPr>
        <p:spPr>
          <a:xfrm>
            <a:off x="5689600" y="1066800"/>
            <a:ext cx="3810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82588" y="76200"/>
            <a:ext cx="9563036" cy="5842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Cosmic Background Radiation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= “after-glow” of big bang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727200" y="6080069"/>
            <a:ext cx="6858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14300" lvl="1" algn="ctr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Extraordinarily small </a:t>
            </a:r>
            <a:r>
              <a:rPr lang="en-US" dirty="0">
                <a:latin typeface="Arial" pitchFamily="34" charset="0"/>
              </a:rPr>
              <a:t>10</a:t>
            </a:r>
            <a:r>
              <a:rPr lang="en-US" baseline="30000" dirty="0">
                <a:latin typeface="Arial" pitchFamily="34" charset="0"/>
              </a:rPr>
              <a:t>-5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</a:rPr>
              <a:t> temperature irregularity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confirming 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</a:rPr>
              <a:t>“cosmological principle”</a:t>
            </a:r>
            <a:endParaRPr lang="en-US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801380"/>
            <a:ext cx="6629400" cy="3325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136" y="4346467"/>
            <a:ext cx="5181600" cy="14957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14300" lvl="1" algn="ctr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CBR = Photons from “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</a:rPr>
              <a:t>the last scattering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”-- as all charged particles were bound into neutral atoms &amp; </a:t>
            </a:r>
          </a:p>
          <a:p>
            <a:pPr marL="114300" lvl="1" algn="ctr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U became transparent to photons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461000" y="4110391"/>
            <a:ext cx="4484624" cy="184665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marL="114300" lvl="1" algn="ctr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The irregularity reflects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</a:rPr>
              <a:t>matter density fluctuation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(primordial quantum effect?) = seeds of structure formation in later stages of cosmic evolution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524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3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82588" y="134938"/>
            <a:ext cx="9478962" cy="830262"/>
          </a:xfrm>
        </p:spPr>
        <p:txBody>
          <a:bodyPr lIns="0" tIns="0" rIns="0" bIns="0">
            <a:normAutofit fontScale="90000"/>
          </a:bodyPr>
          <a:lstStyle/>
          <a:p>
            <a:pPr>
              <a:lnSpc>
                <a:spcPct val="95000"/>
              </a:lnSpc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Cosmic Background Radiation </a:t>
            </a:r>
            <a:br>
              <a:rPr lang="en-US" sz="3200" b="1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200" i="1" dirty="0">
                <a:solidFill>
                  <a:srgbClr val="000000"/>
                </a:solidFill>
                <a:latin typeface="Arial" pitchFamily="34" charset="0"/>
              </a:rPr>
              <a:t>anisotropy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, 1</a:t>
            </a:r>
            <a:r>
              <a:rPr lang="en-US" sz="2400" baseline="30000" dirty="0">
                <a:solidFill>
                  <a:srgbClr val="000000"/>
                </a:solidFill>
                <a:latin typeface="Arial" pitchFamily="34" charset="0"/>
              </a:rPr>
              <a:t>st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observed in 1990’s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74" y="1027906"/>
            <a:ext cx="5759450" cy="4954588"/>
          </a:xfrm>
          <a:prstGeom prst="rect">
            <a:avLst/>
          </a:prstGeom>
          <a:noFill/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99200" y="3505200"/>
            <a:ext cx="3444494" cy="21051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14300" lvl="1" algn="ctr">
              <a:lnSpc>
                <a:spcPct val="95000"/>
              </a:lnSpc>
              <a:buClr>
                <a:srgbClr val="C00000"/>
              </a:buClr>
              <a:buSzPct val="100000"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</a:rPr>
              <a:t>The geometry of the U</a:t>
            </a:r>
          </a:p>
          <a:p>
            <a:pPr marL="114300" lvl="1" algn="ctr">
              <a:lnSpc>
                <a:spcPct val="95000"/>
              </a:lnSpc>
              <a:buClr>
                <a:srgbClr val="C00000"/>
              </a:buClr>
              <a:buSzPct val="100000"/>
            </a:pPr>
            <a:r>
              <a:rPr lang="en-US" dirty="0">
                <a:solidFill>
                  <a:srgbClr val="C00000"/>
                </a:solidFill>
                <a:latin typeface="Arial" pitchFamily="34" charset="0"/>
              </a:rPr>
              <a:t>can be deduced from the observed pattern of anisotropy as it had traveled thru almost the entire age of the U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5610392"/>
            <a:ext cx="8732837" cy="17160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81724" y="1953161"/>
            <a:ext cx="3927475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Anisotropy of CBR = </a:t>
            </a:r>
          </a:p>
          <a:p>
            <a:pPr algn="ctr"/>
            <a:r>
              <a:rPr lang="en-US" sz="2200" i="1" dirty="0">
                <a:solidFill>
                  <a:srgbClr val="C00000"/>
                </a:solidFill>
                <a:latin typeface="Arial" pitchFamily="34" charset="0"/>
              </a:rPr>
              <a:t>baby picture of the universe      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(If the universe were 100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</a:rPr>
              <a:t>yr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-old,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this is its 1-day-old picture)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260600" y="3657600"/>
            <a:ext cx="2133600" cy="2362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8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398588" y="1150938"/>
            <a:ext cx="7108825" cy="1169987"/>
          </a:xfrm>
          <a:solidFill>
            <a:schemeClr val="bg1"/>
          </a:solidFill>
        </p:spPr>
        <p:txBody>
          <a:bodyPr lIns="0" tIns="0" rIns="0" bIns="0">
            <a:normAutofit/>
          </a:bodyPr>
          <a:lstStyle/>
          <a:p>
            <a:pPr>
              <a:lnSpc>
                <a:spcPct val="95000"/>
              </a:lnSpc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</a:rPr>
              <a:t>CMB anisotropy measurement 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</a:rPr>
              <a:t>showing a </a:t>
            </a:r>
            <a:r>
              <a:rPr lang="en-US" sz="3600" b="1" u="sng" dirty="0">
                <a:solidFill>
                  <a:srgbClr val="000000"/>
                </a:solidFill>
                <a:latin typeface="Arial" pitchFamily="34" charset="0"/>
              </a:rPr>
              <a:t>flat</a:t>
            </a:r>
            <a:r>
              <a:rPr lang="en-US" sz="3600" u="sng" dirty="0">
                <a:solidFill>
                  <a:srgbClr val="000000"/>
                </a:solidFill>
                <a:latin typeface="Arial" pitchFamily="34" charset="0"/>
              </a:rPr>
              <a:t> spatial geometry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46200" y="2540000"/>
            <a:ext cx="7239000" cy="931863"/>
            <a:chOff x="1346200" y="2540000"/>
            <a:chExt cx="7239000" cy="931863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540000"/>
              <a:ext cx="6691313" cy="931863"/>
            </a:xfrm>
            <a:prstGeom prst="rect">
              <a:avLst/>
            </a:prstGeom>
            <a:noFill/>
          </p:spPr>
        </p:pic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1346200" y="2590800"/>
              <a:ext cx="7239000" cy="820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700" b="1" dirty="0">
                  <a:solidFill>
                    <a:srgbClr val="C00000"/>
                  </a:solidFill>
                  <a:latin typeface="Arial" pitchFamily="34" charset="0"/>
                </a:rPr>
                <a:t>GR:</a:t>
              </a:r>
              <a:r>
                <a:rPr lang="en-US" sz="2700" i="1" dirty="0">
                  <a:solidFill>
                    <a:srgbClr val="C00000"/>
                  </a:solidFill>
                  <a:latin typeface="Arial" pitchFamily="34" charset="0"/>
                </a:rPr>
                <a:t> a </a:t>
              </a:r>
              <a:r>
                <a:rPr lang="en-US" sz="2700" b="1" i="1" dirty="0">
                  <a:solidFill>
                    <a:srgbClr val="C00000"/>
                  </a:solidFill>
                  <a:latin typeface="Arial" pitchFamily="34" charset="0"/>
                </a:rPr>
                <a:t>flat</a:t>
              </a:r>
              <a:r>
                <a:rPr lang="en-US" sz="2700" i="1" dirty="0">
                  <a:solidFill>
                    <a:srgbClr val="C00000"/>
                  </a:solidFill>
                  <a:latin typeface="Arial" pitchFamily="34" charset="0"/>
                </a:rPr>
                <a:t> universe must have density ρ = </a:t>
              </a:r>
              <a:r>
                <a:rPr lang="en-US" sz="2700" i="1" dirty="0" err="1">
                  <a:solidFill>
                    <a:srgbClr val="C00000"/>
                  </a:solidFill>
                  <a:latin typeface="Arial" pitchFamily="34" charset="0"/>
                </a:rPr>
                <a:t>ρ</a:t>
              </a:r>
              <a:r>
                <a:rPr lang="en-US" sz="2700" i="1" baseline="-25000" dirty="0" err="1">
                  <a:solidFill>
                    <a:srgbClr val="C00000"/>
                  </a:solidFill>
                  <a:latin typeface="Arial" pitchFamily="34" charset="0"/>
                </a:rPr>
                <a:t>crit</a:t>
              </a:r>
              <a:r>
                <a:rPr lang="en-US" sz="2700" i="1" dirty="0">
                  <a:solidFill>
                    <a:srgbClr val="C00000"/>
                  </a:solidFill>
                  <a:latin typeface="Arial" pitchFamily="34" charset="0"/>
                </a:rPr>
                <a:t> </a:t>
              </a:r>
              <a:r>
                <a:rPr lang="en-US" sz="2000" dirty="0">
                  <a:solidFill>
                    <a:srgbClr val="C00000"/>
                  </a:solidFill>
                  <a:latin typeface="Arial" pitchFamily="34" charset="0"/>
                </a:rPr>
                <a:t>namely,</a:t>
              </a:r>
              <a:r>
                <a:rPr lang="en-US" sz="2700" i="1" dirty="0">
                  <a:solidFill>
                    <a:srgbClr val="C00000"/>
                  </a:solidFill>
                  <a:latin typeface="Arial" pitchFamily="34" charset="0"/>
                </a:rPr>
                <a:t> </a:t>
              </a:r>
              <a:r>
                <a:rPr lang="en-US" sz="2700" b="1" i="1" dirty="0">
                  <a:solidFill>
                    <a:srgbClr val="C00000"/>
                  </a:solidFill>
                  <a:latin typeface="Arial" pitchFamily="34" charset="0"/>
                </a:rPr>
                <a:t>(Ω = 1) &gt;&gt; (Ω</a:t>
              </a:r>
              <a:r>
                <a:rPr lang="en-US" sz="2700" b="1" i="1" baseline="-25000" dirty="0">
                  <a:solidFill>
                    <a:srgbClr val="C00000"/>
                  </a:solidFill>
                  <a:latin typeface="Arial" pitchFamily="34" charset="0"/>
                </a:rPr>
                <a:t>BM</a:t>
              </a:r>
              <a:r>
                <a:rPr lang="en-US" sz="2700" b="1" i="1" dirty="0">
                  <a:solidFill>
                    <a:srgbClr val="C00000"/>
                  </a:solidFill>
                  <a:latin typeface="Arial" pitchFamily="34" charset="0"/>
                </a:rPr>
                <a:t> = 0.04) </a:t>
              </a:r>
            </a:p>
          </p:txBody>
        </p:sp>
      </p:grp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498600" y="3775075"/>
            <a:ext cx="7315200" cy="11841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700" b="1" i="1" dirty="0">
                <a:solidFill>
                  <a:srgbClr val="000000"/>
                </a:solidFill>
                <a:latin typeface="Arial" pitchFamily="34" charset="0"/>
              </a:rPr>
              <a:t>a “missing energy problem”                   </a:t>
            </a:r>
            <a:r>
              <a:rPr lang="en-US" sz="2700" dirty="0">
                <a:solidFill>
                  <a:srgbClr val="C00000"/>
                </a:solidFill>
                <a:latin typeface="Arial" pitchFamily="34" charset="0"/>
              </a:rPr>
              <a:t>Exotic matter/energy to make up </a:t>
            </a:r>
            <a:r>
              <a:rPr lang="en-US" sz="2700" i="1" dirty="0">
                <a:solidFill>
                  <a:srgbClr val="C00000"/>
                </a:solidFill>
                <a:latin typeface="Arial" pitchFamily="34" charset="0"/>
              </a:rPr>
              <a:t>Ω = 1</a:t>
            </a:r>
            <a:r>
              <a:rPr lang="en-US" sz="2700" dirty="0">
                <a:solidFill>
                  <a:srgbClr val="C00000"/>
                </a:solidFill>
                <a:latin typeface="Arial" pitchFamily="34" charset="0"/>
              </a:rPr>
              <a:t> ?     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</a:rPr>
              <a:t>Even with dark matter, </a:t>
            </a:r>
            <a:r>
              <a:rPr lang="en-US" sz="2700" i="1" dirty="0">
                <a:solidFill>
                  <a:srgbClr val="000000"/>
                </a:solidFill>
                <a:latin typeface="Arial" pitchFamily="34" charset="0"/>
              </a:rPr>
              <a:t>Ω</a:t>
            </a:r>
            <a:r>
              <a:rPr lang="en-US" sz="2700" i="1" baseline="-25000" dirty="0">
                <a:solidFill>
                  <a:srgbClr val="000000"/>
                </a:solidFill>
                <a:latin typeface="Arial" pitchFamily="34" charset="0"/>
              </a:rPr>
              <a:t>BM</a:t>
            </a:r>
            <a:r>
              <a:rPr lang="en-US" sz="2700" i="1" dirty="0">
                <a:solidFill>
                  <a:srgbClr val="000000"/>
                </a:solidFill>
                <a:latin typeface="Arial" pitchFamily="34" charset="0"/>
              </a:rPr>
              <a:t> +Ω</a:t>
            </a:r>
            <a:r>
              <a:rPr lang="en-US" sz="2700" i="1" baseline="-25000" dirty="0">
                <a:solidFill>
                  <a:srgbClr val="000000"/>
                </a:solidFill>
                <a:latin typeface="Arial" pitchFamily="34" charset="0"/>
              </a:rPr>
              <a:t>DM</a:t>
            </a:r>
            <a:r>
              <a:rPr lang="en-US" sz="2700" i="1" dirty="0">
                <a:solidFill>
                  <a:srgbClr val="000000"/>
                </a:solidFill>
                <a:latin typeface="Arial" pitchFamily="34" charset="0"/>
              </a:rPr>
              <a:t> = Ω</a:t>
            </a:r>
            <a:r>
              <a:rPr lang="en-US" sz="2700" i="1" baseline="-25000" dirty="0">
                <a:solidFill>
                  <a:srgbClr val="000000"/>
                </a:solidFill>
                <a:latin typeface="Arial" pitchFamily="34" charset="0"/>
              </a:rPr>
              <a:t>M</a:t>
            </a:r>
            <a:r>
              <a:rPr lang="en-US" sz="2700" i="1" dirty="0">
                <a:solidFill>
                  <a:srgbClr val="000000"/>
                </a:solidFill>
                <a:latin typeface="Arial" pitchFamily="34" charset="0"/>
              </a:rPr>
              <a:t> = 0.25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(&lt; </a:t>
            </a:r>
            <a:r>
              <a:rPr lang="en-US" sz="2700" i="1" dirty="0">
                <a:solidFill>
                  <a:srgbClr val="000000"/>
                </a:solidFill>
                <a:latin typeface="Arial" pitchFamily="34" charset="0"/>
              </a:rPr>
              <a:t>1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16000" y="1676400"/>
            <a:ext cx="8128000" cy="1416077"/>
            <a:chOff x="1016000" y="1830388"/>
            <a:chExt cx="8128000" cy="1416077"/>
          </a:xfrm>
        </p:grpSpPr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16000" y="1830388"/>
              <a:ext cx="8128000" cy="1303337"/>
            </a:xfrm>
            <a:prstGeom prst="rect">
              <a:avLst/>
            </a:prstGeom>
            <a:noFill/>
          </p:spPr>
        </p:pic>
        <p:sp>
          <p:nvSpPr>
            <p:cNvPr id="19461" name="Text Box 5"/>
            <p:cNvSpPr txBox="1">
              <a:spLocks noChangeArrowheads="1"/>
            </p:cNvSpPr>
            <p:nvPr/>
          </p:nvSpPr>
          <p:spPr bwMode="auto">
            <a:xfrm>
              <a:off x="1024128" y="2076914"/>
              <a:ext cx="8075422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800" b="1" dirty="0">
                  <a:solidFill>
                    <a:srgbClr val="0070C0"/>
                  </a:solidFill>
                  <a:latin typeface="Arial" pitchFamily="34" charset="0"/>
                </a:rPr>
                <a:t>Missing energy problem </a:t>
              </a:r>
              <a:r>
                <a:rPr lang="en-US" i="1" dirty="0">
                  <a:solidFill>
                    <a:srgbClr val="215968"/>
                  </a:solidFill>
                  <a:latin typeface="Arial" pitchFamily="34" charset="0"/>
                </a:rPr>
                <a:t>Ω = Ω</a:t>
              </a:r>
              <a:r>
                <a:rPr lang="en-US" i="1" baseline="-25000" dirty="0">
                  <a:solidFill>
                    <a:srgbClr val="215968"/>
                  </a:solidFill>
                  <a:latin typeface="Arial" pitchFamily="34" charset="0"/>
                </a:rPr>
                <a:t>M</a:t>
              </a:r>
              <a:r>
                <a:rPr lang="en-US" i="1" dirty="0">
                  <a:solidFill>
                    <a:srgbClr val="215968"/>
                  </a:solidFill>
                  <a:latin typeface="Arial" pitchFamily="34" charset="0"/>
                </a:rPr>
                <a:t> = 0.25 </a:t>
              </a:r>
              <a:r>
                <a:rPr lang="en-US" dirty="0">
                  <a:solidFill>
                    <a:srgbClr val="215968"/>
                  </a:solidFill>
                  <a:latin typeface="Arial" pitchFamily="34" charset="0"/>
                </a:rPr>
                <a:t>(&lt; </a:t>
              </a:r>
              <a:r>
                <a:rPr lang="en-US" i="1" dirty="0">
                  <a:solidFill>
                    <a:srgbClr val="215968"/>
                  </a:solidFill>
                  <a:latin typeface="Arial" pitchFamily="34" charset="0"/>
                </a:rPr>
                <a:t>1</a:t>
              </a:r>
              <a:r>
                <a:rPr lang="en-US" dirty="0">
                  <a:solidFill>
                    <a:srgbClr val="215968"/>
                  </a:solidFill>
                  <a:latin typeface="Arial" pitchFamily="34" charset="0"/>
                </a:rPr>
                <a:t>)</a:t>
              </a:r>
              <a:r>
                <a:rPr lang="en-US" i="1" dirty="0">
                  <a:solidFill>
                    <a:srgbClr val="215968"/>
                  </a:solidFill>
                  <a:latin typeface="Arial" pitchFamily="34" charset="0"/>
                </a:rPr>
                <a:t> </a:t>
              </a:r>
            </a:p>
            <a:p>
              <a:pPr algn="ctr">
                <a:lnSpc>
                  <a:spcPct val="95000"/>
                </a:lnSpc>
              </a:pPr>
              <a:r>
                <a:rPr lang="en-US" b="1" i="1" dirty="0">
                  <a:solidFill>
                    <a:srgbClr val="FF0000"/>
                  </a:solidFill>
                  <a:latin typeface="Arial" pitchFamily="34" charset="0"/>
                </a:rPr>
                <a:t>and</a:t>
              </a:r>
              <a:endParaRPr lang="en-US" b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95000"/>
                </a:lnSpc>
              </a:pPr>
              <a:r>
                <a:rPr lang="en-US" sz="2800" b="1" dirty="0">
                  <a:solidFill>
                    <a:srgbClr val="0070C0"/>
                  </a:solidFill>
                  <a:latin typeface="Arial" pitchFamily="34" charset="0"/>
                </a:rPr>
                <a:t>Cosmic age problem </a:t>
              </a:r>
              <a:r>
                <a:rPr lang="en-US" i="1" dirty="0">
                  <a:solidFill>
                    <a:srgbClr val="215968"/>
                  </a:solidFill>
                  <a:latin typeface="Arial" pitchFamily="34" charset="0"/>
                </a:rPr>
                <a:t>Ω = Ω</a:t>
              </a:r>
              <a:r>
                <a:rPr lang="en-US" i="1" baseline="-25000" dirty="0">
                  <a:solidFill>
                    <a:srgbClr val="215968"/>
                  </a:solidFill>
                  <a:latin typeface="Arial" pitchFamily="34" charset="0"/>
                </a:rPr>
                <a:t>M</a:t>
              </a:r>
              <a:r>
                <a:rPr lang="en-US" i="1" dirty="0">
                  <a:solidFill>
                    <a:srgbClr val="215968"/>
                  </a:solidFill>
                  <a:latin typeface="Arial" pitchFamily="34" charset="0"/>
                </a:rPr>
                <a:t> </a:t>
              </a:r>
              <a:r>
                <a:rPr lang="en-US" i="1" u="sng" dirty="0">
                  <a:solidFill>
                    <a:srgbClr val="215968"/>
                  </a:solidFill>
                  <a:latin typeface="Arial" pitchFamily="34" charset="0"/>
                </a:rPr>
                <a:t>age of flat U too short</a:t>
              </a:r>
              <a:r>
                <a:rPr lang="en-US" i="1" dirty="0">
                  <a:solidFill>
                    <a:srgbClr val="215968"/>
                  </a:solidFill>
                  <a:latin typeface="Arial" pitchFamily="34" charset="0"/>
                </a:rPr>
                <a:t> </a:t>
              </a:r>
            </a:p>
          </p:txBody>
        </p:sp>
      </p:grp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76275"/>
            <a:ext cx="8721725" cy="847725"/>
          </a:xfrm>
          <a:prstGeom prst="rect">
            <a:avLst/>
          </a:prstGeo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806450" y="727075"/>
            <a:ext cx="8462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600" b="1">
                <a:solidFill>
                  <a:srgbClr val="FF0066"/>
                </a:solidFill>
                <a:latin typeface="Arial" pitchFamily="34" charset="0"/>
              </a:rPr>
              <a:t>Cosmological difficulties in mid 1990’s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184275" y="3742962"/>
            <a:ext cx="7621588" cy="2810238"/>
            <a:chOff x="1184275" y="4329677"/>
            <a:chExt cx="7621588" cy="2810238"/>
          </a:xfrm>
        </p:grpSpPr>
        <p:grpSp>
          <p:nvGrpSpPr>
            <p:cNvPr id="14" name="Group 13"/>
            <p:cNvGrpSpPr/>
            <p:nvPr/>
          </p:nvGrpSpPr>
          <p:grpSpPr>
            <a:xfrm>
              <a:off x="1184275" y="4610761"/>
              <a:ext cx="7621588" cy="2529154"/>
              <a:chOff x="1184275" y="4213886"/>
              <a:chExt cx="7621588" cy="2529154"/>
            </a:xfrm>
          </p:grpSpPr>
          <p:pic>
            <p:nvPicPr>
              <p:cNvPr id="19467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84275" y="4318000"/>
                <a:ext cx="7621588" cy="2371725"/>
              </a:xfrm>
              <a:prstGeom prst="rect">
                <a:avLst/>
              </a:prstGeom>
              <a:noFill/>
            </p:spPr>
          </p:pic>
          <p:sp>
            <p:nvSpPr>
              <p:cNvPr id="19468" name="Text Box 12"/>
              <p:cNvSpPr txBox="1">
                <a:spLocks noChangeArrowheads="1"/>
              </p:cNvSpPr>
              <p:nvPr/>
            </p:nvSpPr>
            <p:spPr bwMode="auto">
              <a:xfrm>
                <a:off x="1230313" y="4213886"/>
                <a:ext cx="7531100" cy="2529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95000"/>
                  </a:lnSpc>
                </a:pPr>
                <a:endParaRPr lang="en-US" sz="3100" b="1" i="1" dirty="0">
                  <a:solidFill>
                    <a:srgbClr val="C0504D"/>
                  </a:solidFill>
                  <a:latin typeface="Arial" pitchFamily="34" charset="0"/>
                </a:endParaRPr>
              </a:p>
              <a:p>
                <a:pPr algn="ctr">
                  <a:lnSpc>
                    <a:spcPct val="95000"/>
                  </a:lnSpc>
                </a:pPr>
                <a:r>
                  <a:rPr lang="en-US" sz="2000" dirty="0">
                    <a:solidFill>
                      <a:srgbClr val="262626"/>
                    </a:solidFill>
                    <a:latin typeface="Arial" pitchFamily="34" charset="0"/>
                  </a:rPr>
                  <a:t>We live in a </a:t>
                </a:r>
                <a:r>
                  <a:rPr lang="en-US" sz="2800" b="1" i="1" dirty="0">
                    <a:solidFill>
                      <a:srgbClr val="262626"/>
                    </a:solidFill>
                    <a:latin typeface="Arial" pitchFamily="34" charset="0"/>
                  </a:rPr>
                  <a:t>Dark Energy </a:t>
                </a:r>
                <a:r>
                  <a:rPr lang="en-US" sz="2800" b="1" dirty="0">
                    <a:solidFill>
                      <a:srgbClr val="262626"/>
                    </a:solidFill>
                    <a:latin typeface="Arial" pitchFamily="34" charset="0"/>
                  </a:rPr>
                  <a:t>(</a:t>
                </a:r>
                <a:r>
                  <a:rPr lang="en-US" sz="2800" b="1" i="1" dirty="0">
                    <a:solidFill>
                      <a:srgbClr val="262626"/>
                    </a:solidFill>
                    <a:latin typeface="Symbol" pitchFamily="18" charset="2"/>
                  </a:rPr>
                  <a:t>L</a:t>
                </a:r>
                <a:r>
                  <a:rPr lang="en-US" sz="2800" b="1" dirty="0">
                    <a:solidFill>
                      <a:srgbClr val="262626"/>
                    </a:solidFill>
                    <a:latin typeface="Symbol" pitchFamily="18" charset="2"/>
                  </a:rPr>
                  <a:t>) </a:t>
                </a:r>
                <a:r>
                  <a:rPr lang="en-US" sz="2800" b="1" dirty="0">
                    <a:solidFill>
                      <a:srgbClr val="262626"/>
                    </a:solidFill>
                    <a:latin typeface="Arial" pitchFamily="34" charset="0"/>
                  </a:rPr>
                  <a:t>dominated universe</a:t>
                </a:r>
                <a:endParaRPr lang="en-US" dirty="0"/>
              </a:p>
              <a:p>
                <a:pPr algn="ctr">
                  <a:lnSpc>
                    <a:spcPct val="95000"/>
                  </a:lnSpc>
                </a:pPr>
                <a:endParaRPr lang="en-US" sz="1100" b="1" dirty="0">
                  <a:solidFill>
                    <a:srgbClr val="262626"/>
                  </a:solidFill>
                  <a:latin typeface="Arial" pitchFamily="34" charset="0"/>
                </a:endParaRPr>
              </a:p>
              <a:p>
                <a:pPr algn="ctr">
                  <a:lnSpc>
                    <a:spcPct val="95000"/>
                  </a:lnSpc>
                </a:pPr>
                <a:r>
                  <a:rPr lang="en-US" sz="2700" b="1" i="1" dirty="0">
                    <a:solidFill>
                      <a:srgbClr val="C0504D"/>
                    </a:solidFill>
                    <a:latin typeface="Arial" pitchFamily="34" charset="0"/>
                  </a:rPr>
                  <a:t>DE</a:t>
                </a:r>
                <a:r>
                  <a:rPr lang="en-US" sz="2700" dirty="0">
                    <a:solidFill>
                      <a:srgbClr val="C0504D"/>
                    </a:solidFill>
                    <a:latin typeface="Arial" pitchFamily="34" charset="0"/>
                  </a:rPr>
                  <a:t> is the</a:t>
                </a:r>
                <a:r>
                  <a:rPr lang="en-US" sz="2700" i="1" dirty="0">
                    <a:solidFill>
                      <a:srgbClr val="C0504D"/>
                    </a:solidFill>
                    <a:latin typeface="Arial" pitchFamily="34" charset="0"/>
                  </a:rPr>
                  <a:t> </a:t>
                </a:r>
                <a:r>
                  <a:rPr lang="en-US" sz="2700" dirty="0">
                    <a:solidFill>
                      <a:srgbClr val="C0504D"/>
                    </a:solidFill>
                    <a:latin typeface="Arial" pitchFamily="34" charset="0"/>
                  </a:rPr>
                  <a:t>missing energy </a:t>
                </a:r>
                <a:r>
                  <a:rPr lang="en-US" sz="2700" i="1" dirty="0">
                    <a:solidFill>
                      <a:srgbClr val="31859C"/>
                    </a:solidFill>
                    <a:latin typeface="Symbol" pitchFamily="18" charset="2"/>
                  </a:rPr>
                  <a:t></a:t>
                </a:r>
                <a:r>
                  <a:rPr lang="en-US" sz="2700" i="1" dirty="0">
                    <a:solidFill>
                      <a:srgbClr val="31859C"/>
                    </a:solidFill>
                    <a:latin typeface="Arial" pitchFamily="34" charset="0"/>
                  </a:rPr>
                  <a:t> = </a:t>
                </a:r>
                <a:r>
                  <a:rPr lang="en-US" sz="2700" i="1" dirty="0">
                    <a:solidFill>
                      <a:srgbClr val="31859C"/>
                    </a:solidFill>
                    <a:latin typeface="Symbol" pitchFamily="18" charset="2"/>
                  </a:rPr>
                  <a:t></a:t>
                </a:r>
                <a:r>
                  <a:rPr lang="en-US" sz="2700" i="1" baseline="-25000" dirty="0">
                    <a:solidFill>
                      <a:srgbClr val="31859C"/>
                    </a:solidFill>
                    <a:latin typeface="Arial" pitchFamily="34" charset="0"/>
                  </a:rPr>
                  <a:t>M</a:t>
                </a:r>
                <a:r>
                  <a:rPr lang="en-US" sz="2700" i="1" dirty="0">
                    <a:solidFill>
                      <a:srgbClr val="31859C"/>
                    </a:solidFill>
                    <a:latin typeface="Arial" pitchFamily="34" charset="0"/>
                  </a:rPr>
                  <a:t> + </a:t>
                </a:r>
                <a:r>
                  <a:rPr lang="en-US" sz="2700" i="1" dirty="0">
                    <a:solidFill>
                      <a:srgbClr val="31859C"/>
                    </a:solidFill>
                    <a:latin typeface="Symbol" pitchFamily="18" charset="2"/>
                  </a:rPr>
                  <a:t></a:t>
                </a:r>
                <a:r>
                  <a:rPr lang="en-US" sz="2700" i="1" baseline="-25000" dirty="0">
                    <a:solidFill>
                      <a:srgbClr val="31859C"/>
                    </a:solidFill>
                    <a:latin typeface="Symbol" pitchFamily="18" charset="2"/>
                  </a:rPr>
                  <a:t></a:t>
                </a:r>
                <a:r>
                  <a:rPr lang="en-US" sz="2700" i="1" dirty="0">
                    <a:solidFill>
                      <a:srgbClr val="31859C"/>
                    </a:solidFill>
                    <a:latin typeface="Arial" pitchFamily="34" charset="0"/>
                  </a:rPr>
                  <a:t> = 1</a:t>
                </a:r>
                <a:r>
                  <a:rPr lang="en-US" sz="2700" i="1" dirty="0">
                    <a:solidFill>
                      <a:srgbClr val="000000"/>
                    </a:solidFill>
                    <a:latin typeface="Arial" pitchFamily="34" charset="0"/>
                  </a:rPr>
                  <a:t> </a:t>
                </a:r>
                <a:r>
                  <a:rPr lang="en-US" sz="2700" i="1" dirty="0">
                    <a:solidFill>
                      <a:srgbClr val="31859C"/>
                    </a:solidFill>
                    <a:latin typeface="Arial" pitchFamily="34" charset="0"/>
                  </a:rPr>
                  <a:t>?</a:t>
                </a:r>
                <a:endParaRPr lang="en-US" dirty="0"/>
              </a:p>
              <a:p>
                <a:pPr algn="ctr">
                  <a:lnSpc>
                    <a:spcPct val="95000"/>
                  </a:lnSpc>
                </a:pPr>
                <a:r>
                  <a:rPr lang="en-US" sz="2700" b="1" i="1" dirty="0">
                    <a:solidFill>
                      <a:srgbClr val="C0504D"/>
                    </a:solidFill>
                    <a:latin typeface="Arial" pitchFamily="34" charset="0"/>
                  </a:rPr>
                  <a:t>DE</a:t>
                </a:r>
                <a:r>
                  <a:rPr lang="en-US" sz="2700" dirty="0">
                    <a:solidFill>
                      <a:srgbClr val="C0504D"/>
                    </a:solidFill>
                    <a:latin typeface="Arial" pitchFamily="34" charset="0"/>
                  </a:rPr>
                  <a:t> leads to an </a:t>
                </a:r>
                <a:r>
                  <a:rPr lang="en-US" sz="2700" i="1" dirty="0">
                    <a:solidFill>
                      <a:srgbClr val="C0504D"/>
                    </a:solidFill>
                    <a:latin typeface="Arial" pitchFamily="34" charset="0"/>
                  </a:rPr>
                  <a:t>accelerating universe</a:t>
                </a:r>
                <a:endParaRPr lang="en-US" i="1" dirty="0"/>
              </a:p>
              <a:p>
                <a:pPr algn="ctr">
                  <a:lnSpc>
                    <a:spcPct val="95000"/>
                  </a:lnSpc>
                </a:pPr>
                <a:r>
                  <a:rPr lang="en-US" sz="2200" dirty="0">
                    <a:solidFill>
                      <a:srgbClr val="31859C"/>
                    </a:solidFill>
                    <a:latin typeface="Arial" pitchFamily="34" charset="0"/>
                  </a:rPr>
                  <a:t>slower expansion in the past </a:t>
                </a:r>
                <a:r>
                  <a:rPr lang="en-US" sz="2200" dirty="0">
                    <a:solidFill>
                      <a:srgbClr val="31859C"/>
                    </a:solidFill>
                    <a:latin typeface="Symbol" pitchFamily="18" charset="2"/>
                  </a:rPr>
                  <a:t></a:t>
                </a:r>
                <a:r>
                  <a:rPr lang="en-US" sz="2200" dirty="0">
                    <a:solidFill>
                      <a:srgbClr val="31859C"/>
                    </a:solidFill>
                    <a:latin typeface="Arial" pitchFamily="34" charset="0"/>
                  </a:rPr>
                  <a:t> a longer age for the universe</a:t>
                </a:r>
                <a:endParaRPr lang="en-US" dirty="0"/>
              </a:p>
              <a:p>
                <a:pPr algn="ctr">
                  <a:lnSpc>
                    <a:spcPct val="95000"/>
                  </a:lnSpc>
                </a:pPr>
                <a:endParaRPr lang="en-US" sz="2700" dirty="0">
                  <a:solidFill>
                    <a:srgbClr val="C0504D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1422400" y="4329677"/>
              <a:ext cx="7296150" cy="39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700" b="1" i="1" dirty="0">
                  <a:solidFill>
                    <a:srgbClr val="FF0000"/>
                  </a:solidFill>
                  <a:latin typeface="Arial" pitchFamily="34" charset="0"/>
                </a:rPr>
                <a:t>generally accepted solution </a:t>
              </a:r>
              <a:r>
                <a:rPr lang="en-US" sz="2700" dirty="0">
                  <a:solidFill>
                    <a:srgbClr val="FF0000"/>
                  </a:solidFill>
                  <a:latin typeface="Arial" pitchFamily="34" charset="0"/>
                </a:rPr>
                <a:t>at present time: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08000" y="4114800"/>
            <a:ext cx="9220200" cy="2032000"/>
            <a:chOff x="508000" y="4413250"/>
            <a:chExt cx="9220200" cy="2032000"/>
          </a:xfrm>
        </p:grpSpPr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8000" y="4413250"/>
              <a:ext cx="9144000" cy="2032000"/>
            </a:xfrm>
            <a:prstGeom prst="rect">
              <a:avLst/>
            </a:prstGeom>
            <a:noFill/>
          </p:spPr>
        </p:pic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673100" y="4593306"/>
              <a:ext cx="9055100" cy="1578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dirty="0">
                  <a:solidFill>
                    <a:srgbClr val="7F7F7F"/>
                  </a:solidFill>
                  <a:latin typeface="Arial" pitchFamily="34" charset="0"/>
                </a:rPr>
                <a:t>Proper definition:                                                                              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“Equation of state”: </a:t>
              </a:r>
              <a:r>
                <a:rPr lang="en-US" sz="3200" i="1" dirty="0">
                  <a:solidFill>
                    <a:srgbClr val="000000"/>
                  </a:solidFill>
                  <a:latin typeface="Arial" pitchFamily="34" charset="0"/>
                </a:rPr>
                <a:t>p = w</a:t>
              </a:r>
              <a:r>
                <a:rPr lang="en-US" sz="3200" i="1" dirty="0">
                  <a:solidFill>
                    <a:srgbClr val="000000"/>
                  </a:solidFill>
                  <a:latin typeface="Symbol" pitchFamily="18" charset="2"/>
                </a:rPr>
                <a:t></a:t>
              </a:r>
              <a:r>
                <a:rPr lang="en-US" sz="3200" i="1" dirty="0">
                  <a:solidFill>
                    <a:srgbClr val="000000"/>
                  </a:solidFill>
                  <a:latin typeface="Arial" pitchFamily="34" charset="0"/>
                </a:rPr>
                <a:t>c</a:t>
              </a:r>
              <a:r>
                <a:rPr lang="en-US" sz="3200" i="1" baseline="30000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 i="1" dirty="0">
                  <a:solidFill>
                    <a:srgbClr val="000000"/>
                  </a:solidFill>
                  <a:latin typeface="Arial" pitchFamily="34" charset="0"/>
                </a:rPr>
                <a:t>, 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examples:</a:t>
              </a:r>
              <a:r>
                <a:rPr lang="en-US" sz="2800" i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latin typeface="Arial" pitchFamily="34" charset="0"/>
                </a:rPr>
                <a:t>w</a:t>
              </a:r>
              <a:r>
                <a:rPr lang="en-US" sz="2800" i="1" baseline="-25000" dirty="0" err="1">
                  <a:solidFill>
                    <a:srgbClr val="000000"/>
                  </a:solidFill>
                  <a:latin typeface="Arial" pitchFamily="34" charset="0"/>
                </a:rPr>
                <a:t>M</a:t>
              </a:r>
              <a:r>
                <a:rPr lang="en-US" sz="2800" i="1" dirty="0">
                  <a:solidFill>
                    <a:srgbClr val="000000"/>
                  </a:solidFill>
                  <a:latin typeface="Arial" pitchFamily="34" charset="0"/>
                </a:rPr>
                <a:t>=0, </a:t>
              </a:r>
              <a:r>
                <a:rPr lang="en-US" sz="2800" i="1" dirty="0" err="1">
                  <a:solidFill>
                    <a:srgbClr val="000000"/>
                  </a:solidFill>
                  <a:latin typeface="Arial" pitchFamily="34" charset="0"/>
                </a:rPr>
                <a:t>w</a:t>
              </a:r>
              <a:r>
                <a:rPr lang="en-US" sz="2800" i="1" baseline="-25000" dirty="0" err="1">
                  <a:solidFill>
                    <a:srgbClr val="000000"/>
                  </a:solidFill>
                  <a:latin typeface="Arial" pitchFamily="34" charset="0"/>
                </a:rPr>
                <a:t>R</a:t>
              </a:r>
              <a:r>
                <a:rPr lang="en-US" sz="2800" i="1" dirty="0">
                  <a:solidFill>
                    <a:srgbClr val="000000"/>
                  </a:solidFill>
                  <a:latin typeface="Arial" pitchFamily="34" charset="0"/>
                </a:rPr>
                <a:t>=1/3              </a:t>
              </a:r>
              <a:r>
                <a:rPr lang="en-US" sz="2800" b="1" dirty="0">
                  <a:solidFill>
                    <a:srgbClr val="C00000"/>
                  </a:solidFill>
                  <a:latin typeface="Arial" pitchFamily="34" charset="0"/>
                </a:rPr>
                <a:t>Dark Energy </a:t>
              </a:r>
              <a:r>
                <a:rPr lang="en-US" b="1" dirty="0">
                  <a:solidFill>
                    <a:srgbClr val="C00000"/>
                  </a:solidFill>
                  <a:latin typeface="Arial" pitchFamily="34" charset="0"/>
                </a:rPr>
                <a:t>= system having negative pressure </a:t>
              </a:r>
              <a:r>
                <a:rPr lang="en-US" sz="2800" b="1" i="1" dirty="0">
                  <a:solidFill>
                    <a:srgbClr val="C00000"/>
                  </a:solidFill>
                  <a:latin typeface="Arial" pitchFamily="34" charset="0"/>
                </a:rPr>
                <a:t>w &lt; -1/3 </a:t>
              </a:r>
              <a:r>
                <a:rPr lang="en-US" sz="2000" dirty="0">
                  <a:solidFill>
                    <a:srgbClr val="7F7F7F"/>
                  </a:solidFill>
                  <a:latin typeface="Arial" pitchFamily="34" charset="0"/>
                </a:rPr>
                <a:t>leading to </a:t>
              </a:r>
              <a:r>
                <a:rPr lang="en-US" dirty="0">
                  <a:solidFill>
                    <a:srgbClr val="262626"/>
                  </a:solidFill>
                  <a:latin typeface="Arial" pitchFamily="34" charset="0"/>
                </a:rPr>
                <a:t>gravitational repulsion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5775" y="1936750"/>
            <a:ext cx="9166225" cy="1281113"/>
            <a:chOff x="485775" y="1936750"/>
            <a:chExt cx="9166225" cy="1281113"/>
          </a:xfrm>
        </p:grpSpPr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5775" y="1936750"/>
              <a:ext cx="2033588" cy="1217613"/>
            </a:xfrm>
            <a:prstGeom prst="rect">
              <a:avLst/>
            </a:prstGeom>
            <a:noFill/>
          </p:spPr>
        </p:pic>
        <p:pic>
          <p:nvPicPr>
            <p:cNvPr id="2048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32138" y="2032000"/>
              <a:ext cx="6519862" cy="1185863"/>
            </a:xfrm>
            <a:prstGeom prst="rect">
              <a:avLst/>
            </a:prstGeom>
            <a:noFill/>
          </p:spPr>
        </p:pic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3176588" y="2082800"/>
              <a:ext cx="6430962" cy="935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3200" b="1" i="1" dirty="0">
                  <a:solidFill>
                    <a:srgbClr val="0000CC"/>
                  </a:solidFill>
                  <a:latin typeface="Arial" pitchFamily="34" charset="0"/>
                </a:rPr>
                <a:t>The name </a:t>
              </a:r>
              <a:r>
                <a:rPr lang="en-US" sz="3200" b="1" i="1" dirty="0">
                  <a:solidFill>
                    <a:srgbClr val="990099"/>
                  </a:solidFill>
                  <a:latin typeface="Arial" pitchFamily="34" charset="0"/>
                </a:rPr>
                <a:t>“dark energy”</a:t>
              </a:r>
              <a:r>
                <a:rPr lang="en-US" sz="3200" b="1" i="1" dirty="0">
                  <a:solidFill>
                    <a:srgbClr val="0000CC"/>
                  </a:solidFill>
                  <a:latin typeface="Arial" pitchFamily="34" charset="0"/>
                </a:rPr>
                <a:t> is neither descriptive nor accurate !</a:t>
              </a:r>
            </a:p>
          </p:txBody>
        </p:sp>
      </p:grp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720850" y="3200400"/>
            <a:ext cx="7854950" cy="10525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For example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</a:rPr>
              <a:t>black holes, neutrinos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,… are all “dark” and </a:t>
            </a:r>
          </a:p>
          <a:p>
            <a:pPr algn="ctr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carry energy, but they are NOT counted as “dark energy” because they do not give rise to repulsion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806450" y="645940"/>
            <a:ext cx="8547100" cy="9941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</a:rPr>
              <a:t>DARK ENERGY 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</a:rPr>
              <a:t>=</a:t>
            </a:r>
            <a:r>
              <a:rPr lang="en-US" sz="44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a uniform background that is accelerating the expansion of the universe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08000" y="6172200"/>
            <a:ext cx="9125857" cy="3508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000" dirty="0">
                <a:solidFill>
                  <a:srgbClr val="77933C"/>
                </a:solidFill>
                <a:latin typeface="Arial" pitchFamily="34" charset="0"/>
              </a:rPr>
              <a:t>The simplest form of dark energy</a:t>
            </a:r>
            <a:r>
              <a:rPr lang="en-US" dirty="0">
                <a:solidFill>
                  <a:srgbClr val="215968"/>
                </a:solidFill>
                <a:latin typeface="Arial" pitchFamily="34" charset="0"/>
              </a:rPr>
              <a:t>….”the cosmological constant”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nimBg="1"/>
      <p:bldP spid="204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484313" y="3267075"/>
            <a:ext cx="8293100" cy="52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600" b="1" dirty="0">
                <a:solidFill>
                  <a:srgbClr val="C0504D"/>
                </a:solidFill>
                <a:latin typeface="Arial" pitchFamily="34" charset="0"/>
              </a:rPr>
              <a:t>= the simplest form of “dark energy”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" y="496888"/>
            <a:ext cx="9166225" cy="2806700"/>
          </a:xfrm>
          <a:prstGeom prst="rect">
            <a:avLst/>
          </a:prstGeom>
          <a:noFill/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430588" y="4572000"/>
            <a:ext cx="6261100" cy="15204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800" dirty="0">
                <a:solidFill>
                  <a:srgbClr val="404040"/>
                </a:solidFill>
                <a:latin typeface="Arial" pitchFamily="34" charset="0"/>
              </a:rPr>
              <a:t>Einstein’s original motivation: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</a:rPr>
              <a:t>to obtain a “static universe” solution </a:t>
            </a:r>
            <a:r>
              <a:rPr lang="en-US" dirty="0">
                <a:solidFill>
                  <a:srgbClr val="595959"/>
                </a:solidFill>
                <a:latin typeface="Arial" pitchFamily="34" charset="0"/>
              </a:rPr>
              <a:t>by a modification of his GR equation</a:t>
            </a:r>
          </a:p>
          <a:p>
            <a:pPr algn="ctr">
              <a:lnSpc>
                <a:spcPct val="95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(repulsion to counteract the familiar attraction)</a:t>
            </a:r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-633413" y="50800"/>
            <a:ext cx="842963" cy="7461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1300">
                <a:solidFill>
                  <a:srgbClr val="000000"/>
                </a:solidFill>
                <a:latin typeface="Arial" pitchFamily="34" charset="0"/>
              </a:rPr>
              <a:t>CC 1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770313" y="3775075"/>
            <a:ext cx="5245100" cy="52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600" i="1" dirty="0">
                <a:solidFill>
                  <a:srgbClr val="000000"/>
                </a:solidFill>
                <a:latin typeface="Arial" pitchFamily="34" charset="0"/>
              </a:rPr>
              <a:t>p = -</a:t>
            </a:r>
            <a:r>
              <a:rPr lang="en-US" sz="3600" i="1" dirty="0">
                <a:solidFill>
                  <a:srgbClr val="000000"/>
                </a:solidFill>
                <a:latin typeface="Symbol" pitchFamily="18" charset="2"/>
              </a:rPr>
              <a:t></a:t>
            </a:r>
            <a:r>
              <a:rPr lang="en-US" sz="3600" i="1" dirty="0">
                <a:solidFill>
                  <a:srgbClr val="000000"/>
                </a:solidFill>
                <a:latin typeface="Arial" pitchFamily="34" charset="0"/>
              </a:rPr>
              <a:t>c</a:t>
            </a:r>
            <a:r>
              <a:rPr lang="en-US" sz="3600" i="1" baseline="30000" dirty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3600" i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953735"/>
                </a:solidFill>
                <a:latin typeface="Arial" pitchFamily="34" charset="0"/>
              </a:rPr>
              <a:t>namely,</a:t>
            </a:r>
            <a:r>
              <a:rPr lang="en-US" sz="3600" i="1" dirty="0">
                <a:solidFill>
                  <a:srgbClr val="953735"/>
                </a:solidFill>
                <a:latin typeface="Arial" pitchFamily="34" charset="0"/>
              </a:rPr>
              <a:t> w = -1</a:t>
            </a: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4275" y="1438275"/>
            <a:ext cx="7367588" cy="763588"/>
          </a:xfrm>
          <a:prstGeom prst="rect">
            <a:avLst/>
          </a:prstGeom>
          <a:noFill/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500313" y="1527681"/>
            <a:ext cx="7277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4000" dirty="0">
                <a:solidFill>
                  <a:srgbClr val="FF0066"/>
                </a:solidFill>
                <a:latin typeface="Arial" pitchFamily="34" charset="0"/>
              </a:rPr>
              <a:t>GR naturally has such a feature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592138"/>
            <a:ext cx="9144000" cy="1271587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642938"/>
            <a:ext cx="9055100" cy="1169987"/>
          </a:xfrm>
        </p:spPr>
        <p:txBody>
          <a:bodyPr lIns="0" tIns="0" rIns="0" bIns="0">
            <a:normAutofit/>
          </a:bodyPr>
          <a:lstStyle/>
          <a:p>
            <a:pPr>
              <a:lnSpc>
                <a:spcPct val="95000"/>
              </a:lnSpc>
            </a:pPr>
            <a:r>
              <a:rPr lang="en-US" sz="4900" b="1">
                <a:solidFill>
                  <a:srgbClr val="376092"/>
                </a:solidFill>
                <a:latin typeface="Arial" pitchFamily="34" charset="0"/>
              </a:rPr>
              <a:t>dark</a:t>
            </a:r>
            <a:r>
              <a:rPr lang="en-US" sz="4900" b="1">
                <a:solidFill>
                  <a:srgbClr val="1F497D"/>
                </a:solidFill>
                <a:latin typeface="Arial" pitchFamily="34" charset="0"/>
              </a:rPr>
              <a:t> matter &amp; dark energy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8000" y="1862138"/>
            <a:ext cx="9144000" cy="3006725"/>
            <a:chOff x="508000" y="1862138"/>
            <a:chExt cx="9144000" cy="3006725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000" y="1862138"/>
              <a:ext cx="9144000" cy="3006725"/>
            </a:xfrm>
            <a:prstGeom prst="rect">
              <a:avLst/>
            </a:prstGeom>
            <a:noFill/>
          </p:spPr>
        </p:pic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552450" y="1912938"/>
              <a:ext cx="90551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700">
                  <a:solidFill>
                    <a:srgbClr val="0070C0"/>
                  </a:solidFill>
                  <a:latin typeface="Arial" pitchFamily="34" charset="0"/>
                </a:rPr>
                <a:t>Astronomical observations  suggest that</a:t>
              </a:r>
              <a:endParaRPr lang="en-US"/>
            </a:p>
            <a:p>
              <a:pPr algn="ctr">
                <a:lnSpc>
                  <a:spcPct val="95000"/>
                </a:lnSpc>
              </a:pPr>
              <a:r>
                <a:rPr lang="en-US" sz="2700">
                  <a:solidFill>
                    <a:srgbClr val="000000"/>
                  </a:solidFill>
                  <a:latin typeface="Arial" pitchFamily="34" charset="0"/>
                </a:rPr>
                <a:t>most of the mass of the universe is in a mysterious form called </a:t>
              </a:r>
              <a:r>
                <a:rPr lang="en-US" sz="2700" b="1">
                  <a:solidFill>
                    <a:srgbClr val="000000"/>
                  </a:solidFill>
                  <a:latin typeface="Arial" pitchFamily="34" charset="0"/>
                </a:rPr>
                <a:t>dark matter </a:t>
              </a:r>
              <a:endParaRPr lang="en-US"/>
            </a:p>
            <a:p>
              <a:pPr algn="ctr">
                <a:lnSpc>
                  <a:spcPct val="95000"/>
                </a:lnSpc>
              </a:pPr>
              <a:r>
                <a:rPr lang="en-US" sz="2700">
                  <a:solidFill>
                    <a:srgbClr val="000000"/>
                  </a:solidFill>
                  <a:latin typeface="Arial" pitchFamily="34" charset="0"/>
                </a:rPr>
                <a:t>most of the energy in the universe is in an even more mysterious form called </a:t>
              </a:r>
              <a:r>
                <a:rPr lang="en-US" sz="2700" b="1">
                  <a:solidFill>
                    <a:srgbClr val="000000"/>
                  </a:solidFill>
                  <a:latin typeface="Arial" pitchFamily="34" charset="0"/>
                </a:rPr>
                <a:t>dark energy</a:t>
              </a:r>
              <a:r>
                <a:rPr lang="en-US" sz="2200">
                  <a:solidFill>
                    <a:srgbClr val="000000"/>
                  </a:solidFill>
                  <a:latin typeface="Arial" pitchFamily="34" charset="0"/>
                </a:rPr>
                <a:t>.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946275" y="4794250"/>
            <a:ext cx="6691313" cy="1133475"/>
            <a:chOff x="1946275" y="4794250"/>
            <a:chExt cx="6691313" cy="1133475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46275" y="4794250"/>
              <a:ext cx="6691313" cy="1133475"/>
            </a:xfrm>
            <a:prstGeom prst="rect">
              <a:avLst/>
            </a:prstGeom>
            <a:noFill/>
          </p:spPr>
        </p:pic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1992313" y="4848225"/>
              <a:ext cx="6599237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200" i="1">
                  <a:solidFill>
                    <a:srgbClr val="000000"/>
                  </a:solidFill>
                  <a:latin typeface="Arial" pitchFamily="34" charset="0"/>
                </a:rPr>
                <a:t>Unlocking the secrets of dark matter and dark energy</a:t>
              </a:r>
              <a:br>
                <a:rPr lang="en-US" sz="2200" i="1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 sz="2200" i="1">
                  <a:solidFill>
                    <a:srgbClr val="000000"/>
                  </a:solidFill>
                  <a:latin typeface="Arial" pitchFamily="34" charset="0"/>
                </a:rPr>
                <a:t>will illuminate the nature of space and time and connect the quantum with the cosmos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304800"/>
            <a:ext cx="9377363" cy="5949950"/>
          </a:xfrm>
          <a:prstGeom prst="rect">
            <a:avLst/>
          </a:prstGeom>
          <a:solidFill>
            <a:srgbClr val="79C9FB"/>
          </a:solidFill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52450" y="3519488"/>
            <a:ext cx="8885238" cy="163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</a:rPr>
              <a:t>Einstein:</a:t>
            </a:r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</a:rPr>
              <a:t> a </a:t>
            </a:r>
            <a:r>
              <a:rPr lang="en-US" i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</a:rPr>
              <a:t>new term </a:t>
            </a:r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</a:rPr>
              <a:t>in geometry side     </a:t>
            </a:r>
            <a:r>
              <a:rPr lang="en-US" sz="2800" i="1" dirty="0">
                <a:latin typeface="Arial" pitchFamily="34" charset="0"/>
              </a:rPr>
              <a:t>G</a:t>
            </a:r>
            <a:r>
              <a:rPr lang="en-US" sz="2800" i="1" baseline="-25000" dirty="0">
                <a:latin typeface="Symbol" pitchFamily="18" charset="2"/>
              </a:rPr>
              <a:t> </a:t>
            </a:r>
            <a:r>
              <a:rPr lang="en-US" sz="2800" i="1" dirty="0">
                <a:latin typeface="Arial" pitchFamily="34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</a:rPr>
              <a:t>- </a:t>
            </a:r>
            <a:r>
              <a:rPr lang="en-US" sz="2800" i="1" dirty="0">
                <a:solidFill>
                  <a:srgbClr val="FF0000"/>
                </a:solidFill>
                <a:latin typeface="Symbol" pitchFamily="18" charset="2"/>
              </a:rPr>
              <a:t>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</a:rPr>
              <a:t> g</a:t>
            </a:r>
            <a:r>
              <a:rPr lang="en-US" sz="2800" i="1" baseline="-25000" dirty="0">
                <a:solidFill>
                  <a:srgbClr val="FF0000"/>
                </a:solidFill>
                <a:latin typeface="Symbol" pitchFamily="18" charset="2"/>
              </a:rPr>
              <a:t> 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800" i="1" dirty="0">
                <a:latin typeface="Arial" pitchFamily="34" charset="0"/>
              </a:rPr>
              <a:t>= </a:t>
            </a:r>
            <a:r>
              <a:rPr lang="en-US" sz="2800" i="1" dirty="0" err="1">
                <a:latin typeface="Arial" pitchFamily="34" charset="0"/>
              </a:rPr>
              <a:t>g</a:t>
            </a:r>
            <a:r>
              <a:rPr lang="en-US" sz="2800" i="1" baseline="-25000" dirty="0" err="1">
                <a:latin typeface="Arial" pitchFamily="34" charset="0"/>
              </a:rPr>
              <a:t>N</a:t>
            </a:r>
            <a:r>
              <a:rPr lang="en-US" sz="2800" i="1" dirty="0" err="1">
                <a:latin typeface="Arial" pitchFamily="34" charset="0"/>
              </a:rPr>
              <a:t>T</a:t>
            </a:r>
            <a:r>
              <a:rPr lang="en-US" sz="2800" i="1" baseline="-25000" dirty="0">
                <a:latin typeface="Symbol" pitchFamily="18" charset="2"/>
              </a:rPr>
              <a:t> </a:t>
            </a:r>
            <a:endParaRPr lang="en-US" sz="2800" i="1" baseline="-25000" dirty="0">
              <a:latin typeface="Arial" pitchFamily="34" charset="0"/>
            </a:endParaRPr>
          </a:p>
          <a:p>
            <a:pPr algn="ctr">
              <a:lnSpc>
                <a:spcPct val="95000"/>
              </a:lnSpc>
            </a:pPr>
            <a:endParaRPr lang="en-US" sz="2000" dirty="0"/>
          </a:p>
          <a:p>
            <a:pPr algn="ctr">
              <a:lnSpc>
                <a:spcPct val="95000"/>
              </a:lnSpc>
            </a:pPr>
            <a:r>
              <a:rPr lang="en-US" sz="2000" dirty="0">
                <a:solidFill>
                  <a:srgbClr val="996633"/>
                </a:solidFill>
                <a:latin typeface="Arial" pitchFamily="34" charset="0"/>
              </a:rPr>
              <a:t>in order </a:t>
            </a:r>
            <a:r>
              <a:rPr lang="en-US" sz="2000" b="1" dirty="0">
                <a:solidFill>
                  <a:srgbClr val="996633"/>
                </a:solidFill>
                <a:latin typeface="Arial" pitchFamily="34" charset="0"/>
              </a:rPr>
              <a:t>not</a:t>
            </a:r>
            <a:r>
              <a:rPr lang="en-US" sz="2000" dirty="0">
                <a:solidFill>
                  <a:srgbClr val="996633"/>
                </a:solidFill>
                <a:latin typeface="Arial" pitchFamily="34" charset="0"/>
              </a:rPr>
              <a:t> to contradict the Newton’s law, </a:t>
            </a:r>
          </a:p>
          <a:p>
            <a:pPr algn="ctr">
              <a:lnSpc>
                <a:spcPct val="95000"/>
              </a:lnSpc>
            </a:pPr>
            <a:r>
              <a:rPr lang="en-US" sz="2000" dirty="0">
                <a:solidFill>
                  <a:srgbClr val="C0504D"/>
                </a:solidFill>
                <a:latin typeface="Arial" pitchFamily="34" charset="0"/>
              </a:rPr>
              <a:t>the new term </a:t>
            </a:r>
            <a:r>
              <a:rPr lang="en-US" sz="2000" i="1" dirty="0">
                <a:solidFill>
                  <a:srgbClr val="FF0066"/>
                </a:solidFill>
                <a:latin typeface="Symbol" pitchFamily="18" charset="2"/>
              </a:rPr>
              <a:t></a:t>
            </a:r>
            <a:r>
              <a:rPr lang="en-US" sz="2000" dirty="0">
                <a:solidFill>
                  <a:srgbClr val="C0504D"/>
                </a:solidFill>
                <a:latin typeface="Arial" pitchFamily="34" charset="0"/>
              </a:rPr>
              <a:t> must be extremely small at normal distances</a:t>
            </a:r>
            <a:r>
              <a:rPr lang="en-US" dirty="0">
                <a:solidFill>
                  <a:srgbClr val="C0504D"/>
                </a:solidFill>
                <a:latin typeface="Arial" pitchFamily="34" charset="0"/>
              </a:rPr>
              <a:t>  </a:t>
            </a:r>
          </a:p>
          <a:p>
            <a:pPr algn="ctr">
              <a:lnSpc>
                <a:spcPct val="95000"/>
              </a:lnSpc>
            </a:pPr>
            <a:r>
              <a:rPr lang="en-US" sz="2000" dirty="0">
                <a:solidFill>
                  <a:srgbClr val="C0504D"/>
                </a:solidFill>
                <a:latin typeface="Arial" pitchFamily="34" charset="0"/>
              </a:rPr>
              <a:t>but, </a:t>
            </a:r>
            <a:r>
              <a:rPr lang="en-US" sz="2000" b="1" i="1" dirty="0">
                <a:solidFill>
                  <a:srgbClr val="C0504D"/>
                </a:solidFill>
                <a:latin typeface="Arial" pitchFamily="34" charset="0"/>
              </a:rPr>
              <a:t>important on the cosmic scale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22275" y="1401763"/>
            <a:ext cx="9061450" cy="2033587"/>
            <a:chOff x="422275" y="2081213"/>
            <a:chExt cx="9061450" cy="2033587"/>
          </a:xfrm>
        </p:grpSpPr>
        <p:pic>
          <p:nvPicPr>
            <p:cNvPr id="2253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275" y="2081213"/>
              <a:ext cx="9061450" cy="20335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</p:pic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468313" y="2291791"/>
              <a:ext cx="8969375" cy="1344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800" i="1" dirty="0">
                  <a:solidFill>
                    <a:srgbClr val="FF0000"/>
                  </a:solidFill>
                  <a:latin typeface="Arial" pitchFamily="34" charset="0"/>
                </a:rPr>
                <a:t>Einstein’s </a:t>
              </a:r>
              <a:r>
                <a:rPr lang="en-US" sz="2800" i="1" dirty="0" err="1">
                  <a:solidFill>
                    <a:srgbClr val="FF0000"/>
                  </a:solidFill>
                  <a:latin typeface="Arial" pitchFamily="34" charset="0"/>
                </a:rPr>
                <a:t>eqn</a:t>
              </a:r>
              <a:r>
                <a:rPr lang="en-US" sz="2800" i="1" dirty="0">
                  <a:solidFill>
                    <a:srgbClr val="FF0000"/>
                  </a:solidFill>
                  <a:latin typeface="Arial" pitchFamily="34" charset="0"/>
                </a:rPr>
                <a:t>      </a:t>
              </a:r>
              <a:r>
                <a:rPr lang="en-US" sz="2800" dirty="0">
                  <a:solidFill>
                    <a:srgbClr val="FF0066"/>
                  </a:solidFill>
                  <a:latin typeface="Arial" pitchFamily="34" charset="0"/>
                </a:rPr>
                <a:t> </a:t>
              </a:r>
              <a:r>
                <a:rPr lang="en-US" sz="2800" i="1" dirty="0">
                  <a:solidFill>
                    <a:srgbClr val="000000"/>
                  </a:solidFill>
                  <a:latin typeface="Arial" pitchFamily="34" charset="0"/>
                </a:rPr>
                <a:t>G</a:t>
              </a:r>
              <a:r>
                <a:rPr lang="en-US" sz="2800" i="1" baseline="-25000" dirty="0">
                  <a:solidFill>
                    <a:srgbClr val="000000"/>
                  </a:solidFill>
                  <a:latin typeface="Symbol" pitchFamily="18" charset="2"/>
                </a:rPr>
                <a:t></a:t>
              </a:r>
              <a:r>
                <a:rPr lang="en-US" sz="2800" i="1" dirty="0">
                  <a:solidFill>
                    <a:srgbClr val="000000"/>
                  </a:solidFill>
                  <a:latin typeface="Arial" pitchFamily="34" charset="0"/>
                </a:rPr>
                <a:t> = </a:t>
              </a:r>
              <a:r>
                <a:rPr lang="en-US" sz="2800" i="1" dirty="0" err="1">
                  <a:solidFill>
                    <a:srgbClr val="000000"/>
                  </a:solidFill>
                  <a:latin typeface="Arial" pitchFamily="34" charset="0"/>
                </a:rPr>
                <a:t>g</a:t>
              </a:r>
              <a:r>
                <a:rPr lang="en-US" sz="2800" i="1" baseline="-25000" dirty="0" err="1">
                  <a:solidFill>
                    <a:srgbClr val="000000"/>
                  </a:solidFill>
                  <a:latin typeface="Arial" pitchFamily="34" charset="0"/>
                </a:rPr>
                <a:t>N</a:t>
              </a:r>
              <a:r>
                <a:rPr lang="en-US" sz="2800" i="1" dirty="0">
                  <a:solidFill>
                    <a:srgbClr val="000000"/>
                  </a:solidFill>
                  <a:latin typeface="Arial" pitchFamily="34" charset="0"/>
                </a:rPr>
                <a:t> T</a:t>
              </a:r>
              <a:r>
                <a:rPr lang="en-US" sz="2800" i="1" baseline="-25000" dirty="0">
                  <a:solidFill>
                    <a:srgbClr val="000000"/>
                  </a:solidFill>
                  <a:latin typeface="Symbol" pitchFamily="18" charset="2"/>
                </a:rPr>
                <a:t></a:t>
              </a:r>
              <a:r>
                <a:rPr lang="en-US" sz="2800" i="1" dirty="0">
                  <a:solidFill>
                    <a:srgbClr val="FF0066"/>
                  </a:solidFill>
                  <a:latin typeface="Arial" pitchFamily="34" charset="0"/>
                </a:rPr>
                <a:t>               </a:t>
              </a:r>
              <a:r>
                <a:rPr lang="en-US" i="1" dirty="0">
                  <a:solidFill>
                    <a:srgbClr val="CC0099"/>
                  </a:solidFill>
                  <a:latin typeface="Arial" pitchFamily="34" charset="0"/>
                </a:rPr>
                <a:t>math property</a:t>
              </a:r>
              <a:endParaRPr lang="en-US" sz="2000" dirty="0"/>
            </a:p>
            <a:p>
              <a:pPr algn="ctr">
                <a:lnSpc>
                  <a:spcPct val="95000"/>
                </a:lnSpc>
              </a:pPr>
              <a:r>
                <a:rPr lang="en-US" sz="1800" i="1" dirty="0">
                  <a:solidFill>
                    <a:srgbClr val="0033CC"/>
                  </a:solidFill>
                  <a:latin typeface="Arial" pitchFamily="34" charset="0"/>
                </a:rPr>
                <a:t>geometry</a:t>
              </a:r>
              <a:r>
                <a:rPr lang="en-US" sz="2000" i="1" dirty="0">
                  <a:solidFill>
                    <a:srgbClr val="0033CC"/>
                  </a:solidFill>
                  <a:latin typeface="Arial" pitchFamily="34" charset="0"/>
                </a:rPr>
                <a:t>             </a:t>
              </a:r>
              <a:r>
                <a:rPr lang="en-US" sz="1800" i="1" dirty="0">
                  <a:solidFill>
                    <a:srgbClr val="0033CC"/>
                  </a:solidFill>
                  <a:latin typeface="Arial" pitchFamily="34" charset="0"/>
                </a:rPr>
                <a:t>matter/energy</a:t>
              </a:r>
            </a:p>
            <a:p>
              <a:pPr algn="ctr">
                <a:lnSpc>
                  <a:spcPct val="95000"/>
                </a:lnSpc>
              </a:pPr>
              <a:endParaRPr lang="en-US" sz="2000" dirty="0"/>
            </a:p>
            <a:p>
              <a:pPr algn="ctr">
                <a:lnSpc>
                  <a:spcPct val="95000"/>
                </a:lnSpc>
              </a:pPr>
              <a:r>
                <a:rPr lang="en-US" dirty="0">
                  <a:solidFill>
                    <a:srgbClr val="339966"/>
                  </a:solidFill>
                  <a:latin typeface="Arial" pitchFamily="34" charset="0"/>
                </a:rPr>
                <a:t>NR weak field limit, it reduces to Newton’s equation</a:t>
              </a:r>
            </a:p>
          </p:txBody>
        </p:sp>
      </p:grpSp>
      <p:sp>
        <p:nvSpPr>
          <p:cNvPr id="2252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-288925"/>
            <a:ext cx="588963" cy="407988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1300">
                <a:solidFill>
                  <a:srgbClr val="000000"/>
                </a:solidFill>
                <a:latin typeface="Arial" pitchFamily="34" charset="0"/>
              </a:rPr>
              <a:t>CC 2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616450" y="5416550"/>
            <a:ext cx="49911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Hence the name: “</a:t>
            </a:r>
            <a:r>
              <a:rPr lang="en-US" sz="2000" dirty="0">
                <a:solidFill>
                  <a:srgbClr val="1E1C11"/>
                </a:solidFill>
                <a:latin typeface="Arial" pitchFamily="34" charset="0"/>
              </a:rPr>
              <a:t>the cosmological constant”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25" y="242888"/>
            <a:ext cx="7219950" cy="700087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3800" y="228600"/>
            <a:ext cx="7629525" cy="606361"/>
          </a:xfrm>
        </p:spPr>
        <p:txBody>
          <a:bodyPr lIns="0" tIns="0" rIns="0" bIns="0"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n-US" sz="3200" dirty="0">
                <a:solidFill>
                  <a:srgbClr val="C0504D"/>
                </a:solidFill>
                <a:latin typeface="Arial" pitchFamily="34" charset="0"/>
              </a:rPr>
              <a:t>For easier physical interpretation of </a:t>
            </a:r>
            <a:r>
              <a:rPr lang="en-US" sz="3200" i="1" dirty="0">
                <a:solidFill>
                  <a:srgbClr val="C0504D"/>
                </a:solidFill>
                <a:latin typeface="Symbol" pitchFamily="18" charset="2"/>
              </a:rPr>
              <a:t>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2000" y="1100138"/>
            <a:ext cx="8213725" cy="2847975"/>
            <a:chOff x="762000" y="1100138"/>
            <a:chExt cx="8213725" cy="2847975"/>
          </a:xfrm>
        </p:grpSpPr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1100138"/>
              <a:ext cx="8213725" cy="2847975"/>
            </a:xfrm>
            <a:prstGeom prst="rect">
              <a:avLst/>
            </a:prstGeom>
            <a:noFill/>
          </p:spPr>
        </p:pic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806450" y="1150938"/>
              <a:ext cx="8123238" cy="2763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Move it, from the geometry side, to the energy side</a:t>
              </a:r>
              <a:endParaRPr lang="en-US" dirty="0"/>
            </a:p>
            <a:p>
              <a:pPr algn="ctr">
                <a:lnSpc>
                  <a:spcPct val="95000"/>
                </a:lnSpc>
              </a:pPr>
              <a:endParaRPr lang="en-US" sz="900" dirty="0">
                <a:solidFill>
                  <a:srgbClr val="000000"/>
                </a:solidFill>
                <a:latin typeface="Arial" pitchFamily="34" charset="0"/>
              </a:endParaRPr>
            </a:p>
            <a:p>
              <a:pPr algn="ctr">
                <a:lnSpc>
                  <a:spcPct val="95000"/>
                </a:lnSpc>
              </a:pPr>
              <a:endParaRPr lang="en-US" sz="2700" i="1" dirty="0">
                <a:solidFill>
                  <a:srgbClr val="C0504D"/>
                </a:solidFill>
                <a:latin typeface="Arial" pitchFamily="34" charset="0"/>
              </a:endParaRPr>
            </a:p>
            <a:p>
              <a:pPr algn="ctr">
                <a:lnSpc>
                  <a:spcPct val="95000"/>
                </a:lnSpc>
              </a:pPr>
              <a:r>
                <a:rPr lang="en-US" sz="2700" i="1" dirty="0">
                  <a:solidFill>
                    <a:srgbClr val="C0504D"/>
                  </a:solidFill>
                  <a:latin typeface="Arial" pitchFamily="34" charset="0"/>
                </a:rPr>
                <a:t>G</a:t>
              </a:r>
              <a:r>
                <a:rPr lang="en-US" sz="2700" i="1" baseline="-25000" dirty="0">
                  <a:solidFill>
                    <a:srgbClr val="C0504D"/>
                  </a:solidFill>
                  <a:latin typeface="Symbol" pitchFamily="18" charset="2"/>
                </a:rPr>
                <a:t></a:t>
              </a:r>
              <a:r>
                <a:rPr lang="en-US" sz="2700" i="1" dirty="0">
                  <a:solidFill>
                    <a:srgbClr val="C0504D"/>
                  </a:solidFill>
                  <a:latin typeface="Arial" pitchFamily="34" charset="0"/>
                </a:rPr>
                <a:t> </a:t>
              </a:r>
              <a:r>
                <a:rPr lang="en-US" sz="2700" i="1" dirty="0">
                  <a:solidFill>
                    <a:srgbClr val="215968"/>
                  </a:solidFill>
                  <a:latin typeface="Arial" pitchFamily="34" charset="0"/>
                </a:rPr>
                <a:t>- </a:t>
              </a:r>
              <a:r>
                <a:rPr lang="en-US" sz="2700" i="1" dirty="0">
                  <a:solidFill>
                    <a:srgbClr val="215968"/>
                  </a:solidFill>
                  <a:latin typeface="Symbol" pitchFamily="18" charset="2"/>
                </a:rPr>
                <a:t></a:t>
              </a:r>
              <a:r>
                <a:rPr lang="en-US" sz="2700" i="1" dirty="0">
                  <a:solidFill>
                    <a:srgbClr val="215968"/>
                  </a:solidFill>
                  <a:latin typeface="Arial" pitchFamily="34" charset="0"/>
                </a:rPr>
                <a:t> g</a:t>
              </a:r>
              <a:r>
                <a:rPr lang="en-US" sz="2700" i="1" baseline="-25000" dirty="0">
                  <a:solidFill>
                    <a:srgbClr val="215968"/>
                  </a:solidFill>
                  <a:latin typeface="Symbol" pitchFamily="18" charset="2"/>
                </a:rPr>
                <a:t></a:t>
              </a:r>
              <a:r>
                <a:rPr lang="en-US" sz="2700" i="1" dirty="0">
                  <a:solidFill>
                    <a:srgbClr val="215968"/>
                  </a:solidFill>
                  <a:latin typeface="Arial" pitchFamily="34" charset="0"/>
                </a:rPr>
                <a:t> </a:t>
              </a:r>
              <a:r>
                <a:rPr lang="en-US" sz="2700" i="1" dirty="0">
                  <a:solidFill>
                    <a:srgbClr val="C0504D"/>
                  </a:solidFill>
                  <a:latin typeface="Arial" pitchFamily="34" charset="0"/>
                </a:rPr>
                <a:t>= </a:t>
              </a:r>
              <a:r>
                <a:rPr lang="en-US" sz="2700" i="1" dirty="0" err="1">
                  <a:solidFill>
                    <a:srgbClr val="C0504D"/>
                  </a:solidFill>
                  <a:latin typeface="Arial" pitchFamily="34" charset="0"/>
                </a:rPr>
                <a:t>g</a:t>
              </a:r>
              <a:r>
                <a:rPr lang="en-US" sz="2700" i="1" baseline="-25000" dirty="0" err="1">
                  <a:solidFill>
                    <a:srgbClr val="C0504D"/>
                  </a:solidFill>
                  <a:latin typeface="Arial" pitchFamily="34" charset="0"/>
                </a:rPr>
                <a:t>N</a:t>
              </a:r>
              <a:r>
                <a:rPr lang="en-US" sz="2700" i="1" dirty="0" err="1">
                  <a:solidFill>
                    <a:srgbClr val="C0504D"/>
                  </a:solidFill>
                  <a:latin typeface="Arial" pitchFamily="34" charset="0"/>
                </a:rPr>
                <a:t>T</a:t>
              </a:r>
              <a:r>
                <a:rPr lang="en-US" sz="2700" i="1" baseline="-25000" dirty="0">
                  <a:solidFill>
                    <a:srgbClr val="C0504D"/>
                  </a:solidFill>
                  <a:latin typeface="Symbol" pitchFamily="18" charset="2"/>
                </a:rPr>
                <a:t></a:t>
              </a:r>
              <a:endParaRPr lang="en-US" dirty="0">
                <a:latin typeface="Symbol" pitchFamily="18" charset="2"/>
              </a:endParaRPr>
            </a:p>
            <a:p>
              <a:pPr algn="ctr">
                <a:lnSpc>
                  <a:spcPct val="95000"/>
                </a:lnSpc>
              </a:pPr>
              <a:endParaRPr lang="en-US" sz="3100" i="1" dirty="0">
                <a:solidFill>
                  <a:srgbClr val="C0504D"/>
                </a:solidFill>
                <a:latin typeface="Arial" pitchFamily="34" charset="0"/>
              </a:endParaRPr>
            </a:p>
            <a:p>
              <a:pPr algn="ctr">
                <a:lnSpc>
                  <a:spcPct val="95000"/>
                </a:lnSpc>
              </a:pPr>
              <a:r>
                <a:rPr lang="en-US" sz="3100" i="1" dirty="0">
                  <a:solidFill>
                    <a:srgbClr val="C0504D"/>
                  </a:solidFill>
                  <a:latin typeface="Arial" pitchFamily="34" charset="0"/>
                </a:rPr>
                <a:t>G</a:t>
              </a:r>
              <a:r>
                <a:rPr lang="en-US" sz="3100" i="1" baseline="-25000" dirty="0">
                  <a:solidFill>
                    <a:srgbClr val="C0504D"/>
                  </a:solidFill>
                  <a:latin typeface="Symbol" pitchFamily="18" charset="2"/>
                </a:rPr>
                <a:t></a:t>
              </a:r>
              <a:r>
                <a:rPr lang="en-US" sz="3100" i="1" dirty="0">
                  <a:solidFill>
                    <a:srgbClr val="C0504D"/>
                  </a:solidFill>
                  <a:latin typeface="Arial" pitchFamily="34" charset="0"/>
                </a:rPr>
                <a:t> = </a:t>
              </a:r>
              <a:r>
                <a:rPr lang="en-US" sz="3100" i="1" dirty="0" err="1">
                  <a:solidFill>
                    <a:srgbClr val="C0504D"/>
                  </a:solidFill>
                  <a:latin typeface="Arial" pitchFamily="34" charset="0"/>
                </a:rPr>
                <a:t>g</a:t>
              </a:r>
              <a:r>
                <a:rPr lang="en-US" sz="3100" i="1" baseline="-25000" dirty="0" err="1">
                  <a:solidFill>
                    <a:srgbClr val="C0504D"/>
                  </a:solidFill>
                  <a:latin typeface="Arial" pitchFamily="34" charset="0"/>
                </a:rPr>
                <a:t>N</a:t>
              </a:r>
              <a:r>
                <a:rPr lang="en-US" sz="3100" i="1" dirty="0">
                  <a:solidFill>
                    <a:srgbClr val="C0504D"/>
                  </a:solidFill>
                  <a:latin typeface="Arial" pitchFamily="34" charset="0"/>
                </a:rPr>
                <a:t>(T</a:t>
              </a:r>
              <a:r>
                <a:rPr lang="en-US" sz="3100" i="1" baseline="-25000" dirty="0">
                  <a:solidFill>
                    <a:srgbClr val="C0504D"/>
                  </a:solidFill>
                  <a:latin typeface="Symbol" pitchFamily="18" charset="2"/>
                </a:rPr>
                <a:t></a:t>
              </a:r>
              <a:r>
                <a:rPr lang="en-US" sz="3100" i="1" dirty="0">
                  <a:solidFill>
                    <a:srgbClr val="C0504D"/>
                  </a:solidFill>
                  <a:latin typeface="Arial" pitchFamily="34" charset="0"/>
                </a:rPr>
                <a:t>+ g</a:t>
              </a:r>
              <a:r>
                <a:rPr lang="en-US" sz="3100" i="1" baseline="-25000" dirty="0">
                  <a:solidFill>
                    <a:srgbClr val="C0504D"/>
                  </a:solidFill>
                  <a:latin typeface="Arial" pitchFamily="34" charset="0"/>
                </a:rPr>
                <a:t>N</a:t>
              </a:r>
              <a:r>
                <a:rPr lang="en-US" sz="3100" i="1" baseline="30000" dirty="0">
                  <a:solidFill>
                    <a:srgbClr val="C0504D"/>
                  </a:solidFill>
                  <a:latin typeface="Arial" pitchFamily="34" charset="0"/>
                </a:rPr>
                <a:t>-1</a:t>
              </a:r>
              <a:r>
                <a:rPr lang="en-US" sz="3100" i="1" dirty="0">
                  <a:solidFill>
                    <a:srgbClr val="215968"/>
                  </a:solidFill>
                  <a:latin typeface="Symbol" pitchFamily="18" charset="2"/>
                </a:rPr>
                <a:t></a:t>
              </a:r>
              <a:r>
                <a:rPr lang="en-US" sz="3100" i="1" dirty="0">
                  <a:solidFill>
                    <a:srgbClr val="215968"/>
                  </a:solidFill>
                  <a:latin typeface="Arial" pitchFamily="34" charset="0"/>
                </a:rPr>
                <a:t> g</a:t>
              </a:r>
              <a:r>
                <a:rPr lang="en-US" sz="3100" i="1" baseline="-25000" dirty="0">
                  <a:solidFill>
                    <a:srgbClr val="215968"/>
                  </a:solidFill>
                  <a:latin typeface="Symbol" pitchFamily="18" charset="2"/>
                </a:rPr>
                <a:t></a:t>
              </a:r>
              <a:r>
                <a:rPr lang="en-US" sz="3100" i="1" dirty="0">
                  <a:solidFill>
                    <a:srgbClr val="215968"/>
                  </a:solidFill>
                  <a:latin typeface="Arial" pitchFamily="34" charset="0"/>
                </a:rPr>
                <a:t> </a:t>
              </a:r>
              <a:r>
                <a:rPr lang="en-US" sz="3100" i="1" dirty="0">
                  <a:solidFill>
                    <a:srgbClr val="C0504D"/>
                  </a:solidFill>
                  <a:latin typeface="Arial" pitchFamily="34" charset="0"/>
                </a:rPr>
                <a:t>)= </a:t>
              </a:r>
              <a:r>
                <a:rPr lang="en-US" sz="3100" i="1" dirty="0" err="1">
                  <a:solidFill>
                    <a:srgbClr val="C0504D"/>
                  </a:solidFill>
                  <a:latin typeface="Arial" pitchFamily="34" charset="0"/>
                </a:rPr>
                <a:t>g</a:t>
              </a:r>
              <a:r>
                <a:rPr lang="en-US" sz="3100" i="1" baseline="-25000" dirty="0" err="1">
                  <a:solidFill>
                    <a:srgbClr val="C0504D"/>
                  </a:solidFill>
                  <a:latin typeface="Arial" pitchFamily="34" charset="0"/>
                </a:rPr>
                <a:t>N</a:t>
              </a:r>
              <a:r>
                <a:rPr lang="en-US" sz="3100" i="1" dirty="0">
                  <a:solidFill>
                    <a:srgbClr val="C0504D"/>
                  </a:solidFill>
                  <a:latin typeface="Arial" pitchFamily="34" charset="0"/>
                </a:rPr>
                <a:t>(T</a:t>
              </a:r>
              <a:r>
                <a:rPr lang="en-US" sz="3100" i="1" baseline="-25000" dirty="0">
                  <a:solidFill>
                    <a:srgbClr val="C0504D"/>
                  </a:solidFill>
                  <a:latin typeface="Symbol" pitchFamily="18" charset="2"/>
                </a:rPr>
                <a:t></a:t>
              </a:r>
              <a:r>
                <a:rPr lang="en-US" sz="3100" i="1" dirty="0">
                  <a:solidFill>
                    <a:srgbClr val="C0504D"/>
                  </a:solidFill>
                  <a:latin typeface="Arial" pitchFamily="34" charset="0"/>
                </a:rPr>
                <a:t>+ </a:t>
              </a:r>
              <a:r>
                <a:rPr lang="en-US" sz="3100" i="1" dirty="0">
                  <a:solidFill>
                    <a:srgbClr val="215968"/>
                  </a:solidFill>
                  <a:latin typeface="Arial" pitchFamily="34" charset="0"/>
                </a:rPr>
                <a:t>T</a:t>
              </a:r>
              <a:r>
                <a:rPr lang="en-US" sz="3100" i="1" baseline="30000" dirty="0">
                  <a:solidFill>
                    <a:srgbClr val="215968"/>
                  </a:solidFill>
                  <a:latin typeface="Symbol" pitchFamily="18" charset="2"/>
                </a:rPr>
                <a:t></a:t>
              </a:r>
              <a:r>
                <a:rPr lang="en-US" sz="3100" i="1" baseline="-25000" dirty="0">
                  <a:solidFill>
                    <a:srgbClr val="215968"/>
                  </a:solidFill>
                  <a:latin typeface="Symbol" pitchFamily="18" charset="2"/>
                </a:rPr>
                <a:t></a:t>
              </a:r>
              <a:r>
                <a:rPr lang="en-US" sz="3100" i="1" dirty="0">
                  <a:solidFill>
                    <a:srgbClr val="C0504D"/>
                  </a:solidFill>
                  <a:latin typeface="Arial" pitchFamily="34" charset="0"/>
                </a:rPr>
                <a:t>)</a:t>
              </a:r>
              <a:r>
                <a:rPr lang="en-US" sz="31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n-US" dirty="0"/>
            </a:p>
            <a:p>
              <a:pPr algn="ctr">
                <a:lnSpc>
                  <a:spcPct val="95000"/>
                </a:lnSpc>
              </a:pPr>
              <a:endParaRPr lang="en-US" sz="2000" i="1" dirty="0">
                <a:solidFill>
                  <a:srgbClr val="215968"/>
                </a:solidFill>
                <a:latin typeface="Arial" pitchFamily="34" charset="0"/>
              </a:endParaRPr>
            </a:p>
            <a:p>
              <a:pPr algn="ctr">
                <a:lnSpc>
                  <a:spcPct val="95000"/>
                </a:lnSpc>
              </a:pPr>
              <a:r>
                <a:rPr lang="en-US" sz="2000" i="1" dirty="0">
                  <a:solidFill>
                    <a:srgbClr val="215968"/>
                  </a:solidFill>
                  <a:latin typeface="Arial" pitchFamily="34" charset="0"/>
                </a:rPr>
                <a:t>T</a:t>
              </a:r>
              <a:r>
                <a:rPr lang="en-US" sz="2000" i="1" baseline="30000" dirty="0">
                  <a:solidFill>
                    <a:srgbClr val="215968"/>
                  </a:solidFill>
                  <a:latin typeface="Symbol" pitchFamily="18" charset="2"/>
                </a:rPr>
                <a:t></a:t>
              </a:r>
              <a:r>
                <a:rPr lang="en-US" sz="2000" i="1" baseline="-25000" dirty="0">
                  <a:solidFill>
                    <a:srgbClr val="215968"/>
                  </a:solidFill>
                  <a:latin typeface="Symbol" pitchFamily="18" charset="2"/>
                </a:rPr>
                <a:t></a:t>
              </a:r>
              <a:r>
                <a:rPr lang="en-US" sz="2000" dirty="0">
                  <a:solidFill>
                    <a:srgbClr val="215968"/>
                  </a:solidFill>
                  <a:latin typeface="Arial" pitchFamily="34" charset="0"/>
                </a:rPr>
                <a:t> = “the energy-momentum tensor</a:t>
              </a:r>
              <a:r>
                <a:rPr lang="en-US" sz="2000" i="1" dirty="0">
                  <a:solidFill>
                    <a:srgbClr val="215968"/>
                  </a:solidFill>
                  <a:latin typeface="Arial" pitchFamily="34" charset="0"/>
                </a:rPr>
                <a:t> </a:t>
              </a:r>
              <a:r>
                <a:rPr lang="en-US" sz="2000" dirty="0">
                  <a:solidFill>
                    <a:srgbClr val="215968"/>
                  </a:solidFill>
                  <a:latin typeface="Arial" pitchFamily="34" charset="0"/>
                </a:rPr>
                <a:t>of the vacuum”</a:t>
              </a:r>
              <a:endParaRPr lang="en-US" sz="2700" dirty="0">
                <a:solidFill>
                  <a:srgbClr val="215968"/>
                </a:solidFill>
                <a:latin typeface="Arial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46225" y="4000500"/>
            <a:ext cx="7343775" cy="2552700"/>
            <a:chOff x="1546225" y="4000500"/>
            <a:chExt cx="7343775" cy="2552700"/>
          </a:xfrm>
        </p:grpSpPr>
        <p:pic>
          <p:nvPicPr>
            <p:cNvPr id="23559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187" y="4000500"/>
              <a:ext cx="7135813" cy="2552700"/>
            </a:xfrm>
            <a:prstGeom prst="rect">
              <a:avLst/>
            </a:prstGeom>
            <a:noFill/>
          </p:spPr>
        </p:pic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1546225" y="4267200"/>
              <a:ext cx="7277100" cy="1520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dirty="0">
                  <a:solidFill>
                    <a:srgbClr val="595959"/>
                  </a:solidFill>
                  <a:latin typeface="Arial" pitchFamily="34" charset="0"/>
                </a:rPr>
                <a:t>Given</a:t>
              </a:r>
              <a:r>
                <a:rPr lang="en-US" i="1" dirty="0">
                  <a:solidFill>
                    <a:srgbClr val="595959"/>
                  </a:solidFill>
                  <a:latin typeface="Arial" pitchFamily="34" charset="0"/>
                </a:rPr>
                <a:t> g</a:t>
              </a:r>
              <a:r>
                <a:rPr lang="en-US" i="1" baseline="-25000" dirty="0">
                  <a:solidFill>
                    <a:srgbClr val="595959"/>
                  </a:solidFill>
                  <a:latin typeface="Symbol" pitchFamily="18" charset="2"/>
                </a:rPr>
                <a:t></a:t>
              </a:r>
              <a:r>
                <a:rPr lang="en-US" dirty="0">
                  <a:solidFill>
                    <a:srgbClr val="C0504D"/>
                  </a:solidFill>
                  <a:latin typeface="Arial" pitchFamily="34" charset="0"/>
                </a:rPr>
                <a:t>can interpret</a:t>
              </a:r>
              <a:r>
                <a:rPr lang="en-US" sz="2800" dirty="0">
                  <a:solidFill>
                    <a:srgbClr val="C0504D"/>
                  </a:solidFill>
                  <a:latin typeface="Arial" pitchFamily="34" charset="0"/>
                </a:rPr>
                <a:t> </a:t>
              </a:r>
              <a:r>
                <a:rPr lang="en-US" i="1" dirty="0">
                  <a:solidFill>
                    <a:srgbClr val="215968"/>
                  </a:solidFill>
                  <a:latin typeface="Arial" pitchFamily="34" charset="0"/>
                </a:rPr>
                <a:t>T</a:t>
              </a:r>
              <a:r>
                <a:rPr lang="en-US" i="1" baseline="30000" dirty="0">
                  <a:solidFill>
                    <a:srgbClr val="215968"/>
                  </a:solidFill>
                  <a:latin typeface="Symbol" pitchFamily="18" charset="2"/>
                </a:rPr>
                <a:t></a:t>
              </a:r>
              <a:r>
                <a:rPr lang="en-US" i="1" baseline="-25000" dirty="0">
                  <a:solidFill>
                    <a:srgbClr val="215968"/>
                  </a:solidFill>
                  <a:latin typeface="Symbol" pitchFamily="18" charset="2"/>
                </a:rPr>
                <a:t></a:t>
              </a:r>
              <a:r>
                <a:rPr lang="en-US" sz="2800" dirty="0">
                  <a:solidFill>
                    <a:srgbClr val="C0504D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C0504D"/>
                  </a:solidFill>
                  <a:latin typeface="Arial" pitchFamily="34" charset="0"/>
                </a:rPr>
                <a:t>in terms of</a:t>
              </a:r>
              <a:r>
                <a:rPr lang="en-US" sz="2800" dirty="0">
                  <a:solidFill>
                    <a:srgbClr val="C0504D"/>
                  </a:solidFill>
                  <a:latin typeface="Arial" pitchFamily="34" charset="0"/>
                </a:rPr>
                <a:t> </a:t>
              </a:r>
              <a:r>
                <a:rPr lang="en-US" i="1" dirty="0">
                  <a:solidFill>
                    <a:srgbClr val="215968"/>
                  </a:solidFill>
                  <a:latin typeface="Symbol" pitchFamily="18" charset="2"/>
                </a:rPr>
                <a:t></a:t>
              </a:r>
              <a:r>
                <a:rPr lang="en-US" i="1" baseline="-25000" dirty="0">
                  <a:solidFill>
                    <a:srgbClr val="215968"/>
                  </a:solidFill>
                  <a:latin typeface="Symbol" pitchFamily="18" charset="2"/>
                </a:rPr>
                <a:t></a:t>
              </a:r>
              <a:r>
                <a:rPr lang="en-US" i="1" dirty="0">
                  <a:solidFill>
                    <a:srgbClr val="215968"/>
                  </a:solidFill>
                  <a:latin typeface="Symbol" pitchFamily="18" charset="2"/>
                </a:rPr>
                <a:t>, </a:t>
              </a:r>
              <a:r>
                <a:rPr lang="en-US" i="1" dirty="0">
                  <a:solidFill>
                    <a:srgbClr val="215968"/>
                  </a:solidFill>
                  <a:latin typeface="Arial" pitchFamily="34" charset="0"/>
                </a:rPr>
                <a:t>p</a:t>
              </a:r>
              <a:r>
                <a:rPr lang="en-US" i="1" baseline="-25000" dirty="0">
                  <a:solidFill>
                    <a:srgbClr val="215968"/>
                  </a:solidFill>
                  <a:latin typeface="Symbol" pitchFamily="18" charset="2"/>
                </a:rPr>
                <a:t></a:t>
              </a:r>
              <a:r>
                <a:rPr lang="en-US" i="1" dirty="0">
                  <a:solidFill>
                    <a:srgbClr val="FF0066"/>
                  </a:solidFill>
                  <a:latin typeface="Arial" pitchFamily="34" charset="0"/>
                </a:rPr>
                <a:t> </a:t>
              </a:r>
            </a:p>
            <a:p>
              <a:pPr algn="ctr">
                <a:lnSpc>
                  <a:spcPct val="95000"/>
                </a:lnSpc>
              </a:pPr>
              <a:endParaRPr lang="en-US" sz="2000" dirty="0"/>
            </a:p>
            <a:p>
              <a:pPr algn="ctr">
                <a:lnSpc>
                  <a:spcPct val="95000"/>
                </a:lnSpc>
              </a:pPr>
              <a:r>
                <a:rPr lang="en-US" sz="2800" u="sng" dirty="0">
                  <a:solidFill>
                    <a:srgbClr val="C0504D"/>
                  </a:solidFill>
                  <a:latin typeface="Arial" pitchFamily="34" charset="0"/>
                </a:rPr>
                <a:t>Energy density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800" i="1" dirty="0">
                  <a:solidFill>
                    <a:srgbClr val="000000"/>
                  </a:solidFill>
                  <a:latin typeface="Arial" pitchFamily="34" charset="0"/>
                </a:rPr>
                <a:t>ρ</a:t>
              </a:r>
              <a:r>
                <a:rPr lang="en-US" sz="2800" i="1" baseline="-25000" dirty="0">
                  <a:solidFill>
                    <a:srgbClr val="000000"/>
                  </a:solidFill>
                  <a:latin typeface="Arial" pitchFamily="34" charset="0"/>
                </a:rPr>
                <a:t>Λ</a:t>
              </a:r>
              <a:r>
                <a:rPr lang="en-US" sz="2800" i="1" dirty="0">
                  <a:solidFill>
                    <a:srgbClr val="000000"/>
                  </a:solidFill>
                  <a:latin typeface="Arial" pitchFamily="34" charset="0"/>
                </a:rPr>
                <a:t>c</a:t>
              </a:r>
              <a:r>
                <a:rPr lang="en-US" sz="2800" i="1" baseline="30000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 i="1" dirty="0">
                  <a:solidFill>
                    <a:srgbClr val="000000"/>
                  </a:solidFill>
                  <a:latin typeface="Arial" pitchFamily="34" charset="0"/>
                </a:rPr>
                <a:t> =Λ/</a:t>
              </a:r>
              <a:r>
                <a:rPr lang="en-US" sz="2800" i="1" dirty="0" err="1">
                  <a:solidFill>
                    <a:srgbClr val="000000"/>
                  </a:solidFill>
                  <a:latin typeface="Arial" pitchFamily="34" charset="0"/>
                </a:rPr>
                <a:t>g</a:t>
              </a:r>
              <a:r>
                <a:rPr lang="en-US" sz="2800" i="1" baseline="-25000" dirty="0" err="1">
                  <a:solidFill>
                    <a:srgbClr val="000000"/>
                  </a:solidFill>
                  <a:latin typeface="Arial" pitchFamily="34" charset="0"/>
                </a:rPr>
                <a:t>N</a:t>
              </a:r>
              <a:r>
                <a:rPr lang="en-US" sz="2800" i="1" dirty="0">
                  <a:solidFill>
                    <a:srgbClr val="000000"/>
                  </a:solidFill>
                  <a:latin typeface="Arial" pitchFamily="34" charset="0"/>
                </a:rPr>
                <a:t> = </a:t>
              </a:r>
              <a:r>
                <a:rPr lang="en-US" sz="2800" i="1" dirty="0">
                  <a:solidFill>
                    <a:srgbClr val="FF0000"/>
                  </a:solidFill>
                  <a:latin typeface="Arial" pitchFamily="34" charset="0"/>
                </a:rPr>
                <a:t>constant</a:t>
              </a:r>
              <a:endParaRPr lang="en-US" sz="2000" dirty="0"/>
            </a:p>
            <a:p>
              <a:pPr algn="ctr">
                <a:lnSpc>
                  <a:spcPct val="95000"/>
                </a:lnSpc>
              </a:pPr>
              <a:r>
                <a:rPr lang="en-US" sz="2800" u="sng" dirty="0">
                  <a:solidFill>
                    <a:srgbClr val="C0504D"/>
                  </a:solidFill>
                  <a:latin typeface="Arial" pitchFamily="34" charset="0"/>
                </a:rPr>
                <a:t>Pressure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latin typeface="Arial" pitchFamily="34" charset="0"/>
                </a:rPr>
                <a:t>p</a:t>
              </a:r>
              <a:r>
                <a:rPr lang="en-US" sz="2800" i="1" baseline="-25000" dirty="0" err="1">
                  <a:solidFill>
                    <a:srgbClr val="000000"/>
                  </a:solidFill>
                  <a:latin typeface="Arial" pitchFamily="34" charset="0"/>
                </a:rPr>
                <a:t>Λ</a:t>
              </a:r>
              <a:r>
                <a:rPr lang="en-US" sz="2800" i="1" dirty="0">
                  <a:solidFill>
                    <a:srgbClr val="000000"/>
                  </a:solidFill>
                  <a:latin typeface="Arial" pitchFamily="34" charset="0"/>
                </a:rPr>
                <a:t> = - ρ</a:t>
              </a:r>
              <a:r>
                <a:rPr lang="en-US" sz="2800" i="1" baseline="-25000" dirty="0">
                  <a:solidFill>
                    <a:srgbClr val="000000"/>
                  </a:solidFill>
                  <a:latin typeface="Arial" pitchFamily="34" charset="0"/>
                </a:rPr>
                <a:t>Λ</a:t>
              </a:r>
              <a:r>
                <a:rPr lang="en-US" sz="2800" i="1" dirty="0">
                  <a:solidFill>
                    <a:srgbClr val="000000"/>
                  </a:solidFill>
                  <a:latin typeface="Arial" pitchFamily="34" charset="0"/>
                </a:rPr>
                <a:t>c</a:t>
              </a:r>
              <a:r>
                <a:rPr lang="en-US" sz="2800" i="1" baseline="30000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 i="1" dirty="0">
                  <a:solidFill>
                    <a:srgbClr val="000000"/>
                  </a:solidFill>
                  <a:latin typeface="Arial" pitchFamily="34" charset="0"/>
                </a:rPr>
                <a:t> = </a:t>
              </a:r>
              <a:r>
                <a:rPr lang="en-US" sz="2800" i="1" dirty="0">
                  <a:solidFill>
                    <a:srgbClr val="FF0000"/>
                  </a:solidFill>
                  <a:latin typeface="Arial" pitchFamily="34" charset="0"/>
                </a:rPr>
                <a:t>negative</a:t>
              </a:r>
              <a:r>
                <a:rPr lang="en-US" sz="2800" i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800" b="1" i="1" dirty="0">
                  <a:solidFill>
                    <a:srgbClr val="CC0099"/>
                  </a:solidFill>
                  <a:latin typeface="Arial" pitchFamily="34" charset="0"/>
                </a:rPr>
                <a:t>(w = -1)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22275" y="4645025"/>
            <a:ext cx="9569450" cy="2289175"/>
            <a:chOff x="422275" y="4645025"/>
            <a:chExt cx="9569450" cy="2289175"/>
          </a:xfrm>
        </p:grpSpPr>
        <p:pic>
          <p:nvPicPr>
            <p:cNvPr id="2458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2275" y="4645025"/>
              <a:ext cx="9569450" cy="2289175"/>
            </a:xfrm>
            <a:prstGeom prst="rect">
              <a:avLst/>
            </a:prstGeom>
            <a:noFill/>
          </p:spPr>
        </p:pic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468313" y="4702176"/>
              <a:ext cx="9107487" cy="18128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800" i="1" dirty="0">
                  <a:solidFill>
                    <a:srgbClr val="0070C0"/>
                  </a:solidFill>
                  <a:latin typeface="Arial" pitchFamily="34" charset="0"/>
                </a:rPr>
                <a:t>For a </a:t>
              </a:r>
              <a:r>
                <a:rPr lang="en-US" sz="2800" i="1" dirty="0">
                  <a:solidFill>
                    <a:srgbClr val="0070C0"/>
                  </a:solidFill>
                  <a:latin typeface="Symbol" pitchFamily="18" charset="2"/>
                </a:rPr>
                <a:t>-</a:t>
              </a:r>
              <a:r>
                <a:rPr lang="en-US" sz="2800" i="1" dirty="0">
                  <a:solidFill>
                    <a:srgbClr val="0070C0"/>
                  </a:solidFill>
                  <a:latin typeface="Arial" pitchFamily="34" charset="0"/>
                </a:rPr>
                <a:t>dominated system</a:t>
              </a:r>
            </a:p>
            <a:p>
              <a:pPr algn="ctr">
                <a:lnSpc>
                  <a:spcPct val="95000"/>
                </a:lnSpc>
              </a:pPr>
              <a:r>
                <a:rPr lang="en-US" sz="4000" b="1" i="1" dirty="0">
                  <a:solidFill>
                    <a:srgbClr val="FF0066"/>
                  </a:solidFill>
                  <a:latin typeface="Arial" pitchFamily="34" charset="0"/>
                </a:rPr>
                <a:t>F</a:t>
              </a:r>
              <a:r>
                <a:rPr lang="en-US" sz="4000" baseline="-25000" dirty="0">
                  <a:solidFill>
                    <a:srgbClr val="FF0066"/>
                  </a:solidFill>
                  <a:latin typeface="Symbol" pitchFamily="18" charset="2"/>
                </a:rPr>
                <a:t></a:t>
              </a:r>
              <a:r>
                <a:rPr lang="en-US" sz="4000" dirty="0">
                  <a:solidFill>
                    <a:srgbClr val="FF0066"/>
                  </a:solidFill>
                  <a:latin typeface="Arial" pitchFamily="34" charset="0"/>
                </a:rPr>
                <a:t> =</a:t>
              </a:r>
              <a:r>
                <a:rPr lang="en-US" sz="4000" b="1" i="1" dirty="0">
                  <a:solidFill>
                    <a:srgbClr val="FF0066"/>
                  </a:solidFill>
                  <a:latin typeface="Arial" pitchFamily="34" charset="0"/>
                </a:rPr>
                <a:t> </a:t>
              </a:r>
              <a:r>
                <a:rPr lang="en-US" sz="4000" dirty="0">
                  <a:solidFill>
                    <a:srgbClr val="FF0066"/>
                  </a:solidFill>
                  <a:latin typeface="Arial" pitchFamily="34" charset="0"/>
                </a:rPr>
                <a:t>+</a:t>
              </a:r>
              <a:r>
                <a:rPr lang="en-US" sz="4000" i="1" dirty="0">
                  <a:solidFill>
                    <a:srgbClr val="FF0066"/>
                  </a:solidFill>
                  <a:latin typeface="Symbol" pitchFamily="18" charset="2"/>
                </a:rPr>
                <a:t></a:t>
              </a:r>
              <a:r>
                <a:rPr lang="en-US" sz="4000" i="1" dirty="0">
                  <a:solidFill>
                    <a:srgbClr val="FF0066"/>
                  </a:solidFill>
                  <a:latin typeface="Arial" pitchFamily="34" charset="0"/>
                </a:rPr>
                <a:t> </a:t>
              </a:r>
              <a:r>
                <a:rPr lang="en-US" sz="4000" b="1" i="1" dirty="0">
                  <a:solidFill>
                    <a:srgbClr val="FF0066"/>
                  </a:solidFill>
                  <a:latin typeface="Arial" pitchFamily="34" charset="0"/>
                </a:rPr>
                <a:t>r      </a:t>
              </a:r>
              <a:r>
                <a:rPr lang="en-US" sz="2700" b="1" i="1" baseline="-25000" dirty="0">
                  <a:solidFill>
                    <a:srgbClr val="FF0066"/>
                  </a:solidFill>
                  <a:latin typeface="Arial" pitchFamily="34" charset="0"/>
                </a:rPr>
                <a:t> </a:t>
              </a:r>
              <a:r>
                <a:rPr lang="en-US" sz="2000" b="1" dirty="0">
                  <a:solidFill>
                    <a:srgbClr val="000000"/>
                  </a:solidFill>
                  <a:latin typeface="Arial" pitchFamily="34" charset="0"/>
                </a:rPr>
                <a:t>instead of the familiar   </a:t>
              </a:r>
              <a:r>
                <a:rPr lang="en-US" sz="2700" b="1" dirty="0">
                  <a:solidFill>
                    <a:srgbClr val="CC0000"/>
                  </a:solidFill>
                  <a:latin typeface="Arial" pitchFamily="34" charset="0"/>
                </a:rPr>
                <a:t>–1/</a:t>
              </a:r>
              <a:r>
                <a:rPr lang="en-US" sz="2700" b="1" i="1" dirty="0">
                  <a:solidFill>
                    <a:srgbClr val="CC0000"/>
                  </a:solidFill>
                  <a:latin typeface="Arial" pitchFamily="34" charset="0"/>
                </a:rPr>
                <a:t>r</a:t>
              </a:r>
              <a:r>
                <a:rPr lang="en-US" sz="2700" b="1" i="1" baseline="30000" dirty="0">
                  <a:solidFill>
                    <a:srgbClr val="CC0000"/>
                  </a:solidFill>
                  <a:latin typeface="Arial" pitchFamily="34" charset="0"/>
                </a:rPr>
                <a:t>2</a:t>
              </a:r>
              <a:r>
                <a:rPr lang="en-US" sz="2700" b="1" i="1" dirty="0">
                  <a:solidFill>
                    <a:srgbClr val="CC0000"/>
                  </a:solidFill>
                  <a:latin typeface="Arial" pitchFamily="34" charset="0"/>
                </a:rPr>
                <a:t> </a:t>
              </a:r>
              <a:r>
                <a:rPr lang="en-US" sz="2700" b="1" dirty="0">
                  <a:solidFill>
                    <a:srgbClr val="CC0000"/>
                  </a:solidFill>
                  <a:latin typeface="Arial" pitchFamily="34" charset="0"/>
                </a:rPr>
                <a:t>force</a:t>
              </a:r>
              <a:r>
                <a:rPr lang="en-US" sz="2700" b="1" i="1" baseline="-25000" dirty="0">
                  <a:solidFill>
                    <a:srgbClr val="CC0000"/>
                  </a:solidFill>
                  <a:latin typeface="Arial" pitchFamily="34" charset="0"/>
                </a:rPr>
                <a:t>                                          </a:t>
              </a:r>
              <a:r>
                <a:rPr lang="en-US" b="1" i="1" dirty="0">
                  <a:solidFill>
                    <a:srgbClr val="0070C0"/>
                  </a:solidFill>
                  <a:latin typeface="Arial" pitchFamily="34" charset="0"/>
                </a:rPr>
                <a:t>a repulsive force that increases with distance</a:t>
              </a:r>
              <a:r>
                <a:rPr lang="en-US" i="1" dirty="0">
                  <a:solidFill>
                    <a:srgbClr val="0070C0"/>
                  </a:solidFill>
                  <a:latin typeface="Arial" pitchFamily="34" charset="0"/>
                </a:rPr>
                <a:t>                   </a:t>
              </a:r>
              <a:r>
                <a:rPr lang="en-US" sz="2800" i="1" dirty="0">
                  <a:solidFill>
                    <a:srgbClr val="0070C0"/>
                  </a:solidFill>
                  <a:latin typeface="Arial" pitchFamily="34" charset="0"/>
                </a:rPr>
                <a:t> </a:t>
              </a:r>
              <a:r>
                <a:rPr lang="en-US" sz="2800" b="1" i="1" dirty="0">
                  <a:solidFill>
                    <a:srgbClr val="0070C0"/>
                  </a:solidFill>
                  <a:latin typeface="Arial" pitchFamily="34" charset="0"/>
                </a:rPr>
                <a:t>…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</a:rPr>
                <a:t>can be relevant on the cosmic scale</a:t>
              </a:r>
              <a:endParaRPr lang="en-US" sz="2800" i="1" dirty="0">
                <a:solidFill>
                  <a:srgbClr val="C0504D"/>
                </a:solidFill>
                <a:latin typeface="Arial" pitchFamily="34" charset="0"/>
              </a:endParaRPr>
            </a:p>
          </p:txBody>
        </p:sp>
      </p:grp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20700" y="796614"/>
            <a:ext cx="9055100" cy="2295244"/>
          </a:xfrm>
          <a:prstGeom prst="rect">
            <a:avLst/>
          </a:prstGeom>
          <a:solidFill>
            <a:srgbClr val="FFFF00"/>
          </a:solidFill>
          <a:ln w="571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marL="0" lvl="1" algn="ctr">
              <a:lnSpc>
                <a:spcPct val="95000"/>
              </a:lnSpc>
            </a:pPr>
            <a:endParaRPr lang="en-US" sz="2700" b="1" dirty="0">
              <a:solidFill>
                <a:srgbClr val="000000"/>
              </a:solidFill>
              <a:latin typeface="Arial" pitchFamily="34" charset="0"/>
            </a:endParaRPr>
          </a:p>
          <a:p>
            <a:pPr marL="0" lvl="1" algn="ctr">
              <a:lnSpc>
                <a:spcPct val="95000"/>
              </a:lnSpc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</a:rPr>
              <a:t>GR: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not only mass, but also pressure = source of gravity </a:t>
            </a:r>
            <a:endParaRPr lang="en-US" dirty="0"/>
          </a:p>
          <a:p>
            <a:pPr algn="ctr">
              <a:lnSpc>
                <a:spcPct val="95000"/>
              </a:lnSpc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</a:rPr>
              <a:t>source </a:t>
            </a:r>
            <a:r>
              <a:rPr lang="en-US" sz="3600" i="1" dirty="0">
                <a:solidFill>
                  <a:srgbClr val="984807"/>
                </a:solidFill>
                <a:latin typeface="Symbol" pitchFamily="18" charset="2"/>
              </a:rPr>
              <a:t></a:t>
            </a:r>
            <a:r>
              <a:rPr lang="en-US" sz="3600" i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600" i="1" dirty="0">
                <a:solidFill>
                  <a:srgbClr val="000000"/>
                </a:solidFill>
                <a:latin typeface="Symbol" pitchFamily="18" charset="2"/>
              </a:rPr>
              <a:t></a:t>
            </a:r>
            <a:r>
              <a:rPr lang="en-US" sz="3600" i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itchFamily="34" charset="0"/>
              </a:rPr>
              <a:t>g</a:t>
            </a:r>
            <a:r>
              <a:rPr lang="en-US" i="1" baseline="-25000" dirty="0" err="1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sz="3600" i="1" dirty="0" err="1">
                <a:solidFill>
                  <a:srgbClr val="000000"/>
                </a:solidFill>
                <a:latin typeface="Symbol" pitchFamily="18" charset="2"/>
              </a:rPr>
              <a:t>r</a:t>
            </a:r>
            <a:r>
              <a:rPr lang="en-US" sz="3600" i="1" dirty="0">
                <a:solidFill>
                  <a:srgbClr val="000000"/>
                </a:solidFill>
                <a:latin typeface="Symbol" pitchFamily="18" charset="2"/>
              </a:rPr>
              <a:t>          -1/</a:t>
            </a:r>
            <a:r>
              <a:rPr lang="en-US" sz="2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800" i="1" baseline="30000" dirty="0">
                <a:solidFill>
                  <a:srgbClr val="000000"/>
                </a:solidFill>
                <a:latin typeface="Symbol" pitchFamily="18" charset="2"/>
              </a:rPr>
              <a:t>2</a:t>
            </a:r>
            <a:r>
              <a:rPr lang="en-US" sz="3600" i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</a:rPr>
              <a:t>force</a:t>
            </a:r>
            <a:endParaRPr lang="en-US" sz="3600" i="1" dirty="0">
              <a:solidFill>
                <a:srgbClr val="000000"/>
              </a:solidFill>
              <a:latin typeface="Arial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en-US" sz="3600" i="1" dirty="0">
                <a:solidFill>
                  <a:srgbClr val="000000"/>
                </a:solidFill>
                <a:latin typeface="Symbol" pitchFamily="18" charset="2"/>
              </a:rPr>
              <a:t>    </a:t>
            </a:r>
            <a:r>
              <a:rPr lang="en-US" sz="3600" i="1" dirty="0">
                <a:solidFill>
                  <a:srgbClr val="984807"/>
                </a:solidFill>
                <a:latin typeface="Symbol" pitchFamily="18" charset="2"/>
              </a:rPr>
              <a:t> + </a:t>
            </a:r>
            <a:r>
              <a:rPr lang="en-US" sz="3600" i="1" dirty="0">
                <a:solidFill>
                  <a:srgbClr val="FF0000"/>
                </a:solidFill>
                <a:latin typeface="Arial" pitchFamily="34" charset="0"/>
              </a:rPr>
              <a:t>p</a:t>
            </a:r>
            <a:r>
              <a:rPr lang="en-US" sz="3600" i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600" i="1" dirty="0">
                <a:solidFill>
                  <a:srgbClr val="000000"/>
                </a:solidFill>
                <a:latin typeface="Symbol" pitchFamily="18" charset="2"/>
              </a:rPr>
              <a:t></a:t>
            </a:r>
            <a:r>
              <a:rPr lang="en-US" sz="3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2800" i="1" baseline="-25000" dirty="0" err="1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sz="2800" i="1" baseline="-25000" dirty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Symbol" pitchFamily="18" charset="2"/>
              </a:rPr>
              <a:t>(</a:t>
            </a:r>
            <a:r>
              <a:rPr lang="en-US" sz="3600" i="1" dirty="0">
                <a:solidFill>
                  <a:srgbClr val="000000"/>
                </a:solidFill>
                <a:latin typeface="Symbol" pitchFamily="18" charset="2"/>
              </a:rPr>
              <a:t>r</a:t>
            </a:r>
            <a:r>
              <a:rPr lang="en-US" sz="2800" i="1" dirty="0">
                <a:solidFill>
                  <a:srgbClr val="000000"/>
                </a:solidFill>
                <a:latin typeface="Symbol" pitchFamily="18" charset="2"/>
              </a:rPr>
              <a:t> +</a:t>
            </a:r>
            <a:r>
              <a:rPr lang="en-US" sz="2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/c</a:t>
            </a:r>
            <a:r>
              <a:rPr lang="en-US" sz="2800" i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 indent="-342900" algn="ctr">
              <a:lnSpc>
                <a:spcPct val="95000"/>
              </a:lnSpc>
              <a:buClr>
                <a:srgbClr val="C0504D"/>
              </a:buClr>
              <a:buSzPct val="100000"/>
              <a:buFontTx/>
              <a:buChar char=" "/>
            </a:pPr>
            <a:endParaRPr lang="en-US" sz="3100" dirty="0">
              <a:solidFill>
                <a:srgbClr val="C0504D"/>
              </a:solidFill>
              <a:latin typeface="Arial" pitchFamily="34" charset="0"/>
            </a:endParaRPr>
          </a:p>
        </p:txBody>
      </p:sp>
      <p:sp>
        <p:nvSpPr>
          <p:cNvPr id="2457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4450" y="-119063"/>
            <a:ext cx="1011238" cy="830263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1300">
                <a:solidFill>
                  <a:srgbClr val="000000"/>
                </a:solidFill>
                <a:latin typeface="Arial" pitchFamily="34" charset="0"/>
              </a:rPr>
              <a:t>Grav repul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628775" y="3231287"/>
            <a:ext cx="7108825" cy="1035913"/>
            <a:chOff x="1628775" y="3231287"/>
            <a:chExt cx="7108825" cy="1035913"/>
          </a:xfrm>
        </p:grpSpPr>
        <p:sp>
          <p:nvSpPr>
            <p:cNvPr id="24588" name="Text Box 12"/>
            <p:cNvSpPr txBox="1">
              <a:spLocks noChangeArrowheads="1"/>
            </p:cNvSpPr>
            <p:nvPr/>
          </p:nvSpPr>
          <p:spPr bwMode="auto">
            <a:xfrm>
              <a:off x="1879600" y="3799380"/>
              <a:ext cx="6477000" cy="467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2800" i="1" dirty="0">
                  <a:solidFill>
                    <a:srgbClr val="000000"/>
                  </a:solidFill>
                  <a:latin typeface="Symbol" pitchFamily="18" charset="2"/>
                </a:rPr>
                <a:t>(</a:t>
              </a:r>
              <a:r>
                <a:rPr lang="en-US" sz="3200" i="1" dirty="0">
                  <a:solidFill>
                    <a:srgbClr val="000000"/>
                  </a:solidFill>
                  <a:latin typeface="Symbol" pitchFamily="18" charset="2"/>
                </a:rPr>
                <a:t>r</a:t>
              </a:r>
              <a:r>
                <a:rPr lang="en-US" sz="2800" i="1" dirty="0">
                  <a:solidFill>
                    <a:srgbClr val="000000"/>
                  </a:solidFill>
                  <a:latin typeface="Symbol" pitchFamily="18" charset="2"/>
                </a:rPr>
                <a:t> +</a:t>
              </a:r>
              <a:r>
                <a:rPr lang="en-US" sz="2800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3200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en-US" sz="2800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/c</a:t>
              </a:r>
              <a:r>
                <a:rPr lang="en-US" sz="2800" i="1" baseline="30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800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sz="2700" i="1" dirty="0">
                  <a:solidFill>
                    <a:srgbClr val="FF0000"/>
                  </a:solidFill>
                  <a:latin typeface="Arial" pitchFamily="34" charset="0"/>
                </a:rPr>
                <a:t>&lt; 0  </a:t>
              </a:r>
              <a:r>
                <a:rPr lang="en-US" sz="2000" dirty="0">
                  <a:solidFill>
                    <a:srgbClr val="00B050"/>
                  </a:solidFill>
                  <a:latin typeface="Arial" pitchFamily="34" charset="0"/>
                </a:rPr>
                <a:t>(</a:t>
              </a:r>
              <a:r>
                <a:rPr lang="en-US" sz="1400" dirty="0">
                  <a:solidFill>
                    <a:srgbClr val="00B050"/>
                  </a:solidFill>
                  <a:latin typeface="Arial" pitchFamily="34" charset="0"/>
                </a:rPr>
                <a:t>namely,</a:t>
              </a:r>
              <a:r>
                <a:rPr lang="en-US" sz="2000" dirty="0">
                  <a:solidFill>
                    <a:srgbClr val="00B050"/>
                  </a:solidFill>
                  <a:latin typeface="Arial" pitchFamily="34" charset="0"/>
                </a:rPr>
                <a:t> </a:t>
              </a:r>
              <a:r>
                <a:rPr lang="en-US" sz="2000" i="1" dirty="0">
                  <a:solidFill>
                    <a:srgbClr val="00B050"/>
                  </a:solidFill>
                  <a:latin typeface="Arial" pitchFamily="34" charset="0"/>
                </a:rPr>
                <a:t>w&lt;-1/3)  </a:t>
              </a:r>
              <a:r>
                <a:rPr lang="en-US" sz="2700" dirty="0">
                  <a:solidFill>
                    <a:srgbClr val="FF0066"/>
                  </a:solidFill>
                  <a:latin typeface="Arial" pitchFamily="34" charset="0"/>
                </a:rPr>
                <a:t>=&gt;</a:t>
              </a:r>
              <a:r>
                <a:rPr lang="en-US" sz="2700" dirty="0">
                  <a:solidFill>
                    <a:srgbClr val="C0504D"/>
                  </a:solidFill>
                  <a:latin typeface="Arial" pitchFamily="34" charset="0"/>
                </a:rPr>
                <a:t>   </a:t>
              </a:r>
              <a:r>
                <a:rPr lang="en-US" sz="2700" dirty="0">
                  <a:solidFill>
                    <a:srgbClr val="FF0066"/>
                  </a:solidFill>
                  <a:latin typeface="Arial" pitchFamily="34" charset="0"/>
                </a:rPr>
                <a:t>repulsion</a:t>
              </a:r>
            </a:p>
          </p:txBody>
        </p:sp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1628775" y="3231287"/>
              <a:ext cx="7108825" cy="409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800" dirty="0">
                  <a:solidFill>
                    <a:srgbClr val="376092"/>
                  </a:solidFill>
                  <a:latin typeface="Arial" pitchFamily="34" charset="0"/>
                </a:rPr>
                <a:t>Negative pressure =&gt; gravitational repulsion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6375400" y="1905000"/>
            <a:ext cx="3810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236663" y="1219200"/>
            <a:ext cx="7772400" cy="4495800"/>
          </a:xfrm>
          <a:solidFill>
            <a:schemeClr val="bg1"/>
          </a:solidFill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sz="2900" b="1" dirty="0">
                <a:solidFill>
                  <a:srgbClr val="000000"/>
                </a:solidFill>
                <a:latin typeface="Arial" pitchFamily="34" charset="0"/>
              </a:rPr>
              <a:t>Dark energy = energy that brings about           gravitational repulsion</a:t>
            </a:r>
            <a:br>
              <a:rPr lang="en-US" sz="2900" b="1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10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sz="29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2900" dirty="0">
                <a:solidFill>
                  <a:srgbClr val="FF6600"/>
                </a:solidFill>
                <a:latin typeface="Arial" pitchFamily="34" charset="0"/>
              </a:rPr>
              <a:t>The simplest DE = cosmological constant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sz="29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2900" dirty="0">
                <a:solidFill>
                  <a:srgbClr val="4F6228"/>
                </a:solidFill>
                <a:latin typeface="Arial" pitchFamily="34" charset="0"/>
              </a:rPr>
              <a:t>Their presence can counteract the usual gravitational attraction</a:t>
            </a:r>
            <a:br>
              <a:rPr lang="en-US" sz="2900" dirty="0">
                <a:solidFill>
                  <a:srgbClr val="4F6228"/>
                </a:solidFill>
                <a:latin typeface="Arial" pitchFamily="34" charset="0"/>
              </a:rPr>
            </a:br>
            <a:r>
              <a:rPr lang="en-US" sz="1000" dirty="0">
                <a:solidFill>
                  <a:srgbClr val="4F6228"/>
                </a:solidFill>
                <a:latin typeface="Arial" pitchFamily="34" charset="0"/>
              </a:rPr>
              <a:t/>
            </a:r>
            <a:br>
              <a:rPr lang="en-US" sz="1000" dirty="0">
                <a:solidFill>
                  <a:srgbClr val="4F6228"/>
                </a:solidFill>
                <a:latin typeface="Arial" pitchFamily="34" charset="0"/>
              </a:rPr>
            </a:br>
            <a:r>
              <a:rPr lang="en-US" sz="2900" b="1" dirty="0">
                <a:solidFill>
                  <a:srgbClr val="984807"/>
                </a:solidFill>
                <a:latin typeface="Arial" pitchFamily="34" charset="0"/>
              </a:rPr>
              <a:t>Instead of </a:t>
            </a:r>
            <a:r>
              <a:rPr lang="en-US" sz="2900" b="1" dirty="0">
                <a:solidFill>
                  <a:srgbClr val="FF0000"/>
                </a:solidFill>
                <a:latin typeface="Arial" pitchFamily="34" charset="0"/>
              </a:rPr>
              <a:t>a decelerating universe </a:t>
            </a:r>
            <a:br>
              <a:rPr lang="en-US" sz="2900" b="1" dirty="0">
                <a:solidFill>
                  <a:srgbClr val="FF0000"/>
                </a:solidFill>
                <a:latin typeface="Arial" pitchFamily="34" charset="0"/>
              </a:rPr>
            </a:br>
            <a:r>
              <a:rPr lang="en-US" sz="2900" b="1" dirty="0">
                <a:solidFill>
                  <a:srgbClr val="000000"/>
                </a:solidFill>
                <a:latin typeface="Arial" pitchFamily="34" charset="0"/>
              </a:rPr>
              <a:t>a dark-energy-dominated universe </a:t>
            </a:r>
            <a:br>
              <a:rPr lang="en-US" sz="2900" b="1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2900" b="1" dirty="0">
                <a:solidFill>
                  <a:srgbClr val="000000"/>
                </a:solidFill>
                <a:latin typeface="Arial" pitchFamily="34" charset="0"/>
              </a:rPr>
              <a:t>has an accelerated expansion</a:t>
            </a:r>
            <a:br>
              <a:rPr lang="en-US" sz="2900" b="1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2900" b="1" i="1" dirty="0">
                <a:solidFill>
                  <a:srgbClr val="FF0000"/>
                </a:solidFill>
                <a:latin typeface="Arial" pitchFamily="34" charset="0"/>
              </a:rPr>
              <a:t>An accelerating universe</a:t>
            </a:r>
            <a:endParaRPr lang="en-US" sz="29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3388" y="229053"/>
            <a:ext cx="4298950" cy="86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12800" y="685800"/>
            <a:ext cx="8547100" cy="1169988"/>
          </a:xfr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>
            <a:normAutofit/>
          </a:bodyPr>
          <a:lstStyle/>
          <a:p>
            <a:pPr>
              <a:lnSpc>
                <a:spcPct val="95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</a:rPr>
              <a:t>Evidence for an accelerated expansion?</a:t>
            </a:r>
            <a:r>
              <a:rPr lang="en-US" sz="3600" b="1" dirty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sz="3600" b="1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Examine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the expansion history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over cosmic time scale</a:t>
            </a:r>
            <a:r>
              <a:rPr lang="en-US" sz="3600" b="1" dirty="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537200" y="2378075"/>
            <a:ext cx="4113212" cy="2422525"/>
          </a:xfrm>
          <a:solidFill>
            <a:srgbClr val="FFFF00"/>
          </a:solidFill>
        </p:spPr>
        <p:txBody>
          <a:bodyPr lIns="0" tIns="0" rIns="0" bIns="0">
            <a:normAutofit/>
          </a:bodyPr>
          <a:lstStyle/>
          <a:p>
            <a:pPr marL="114300" lvl="1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For an </a:t>
            </a:r>
            <a:r>
              <a:rPr lang="en-US" sz="2000" b="1" u="sng" dirty="0">
                <a:solidFill>
                  <a:srgbClr val="000000"/>
                </a:solidFill>
                <a:latin typeface="Arial" pitchFamily="34" charset="0"/>
              </a:rPr>
              <a:t>accelerating universe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, expansion was slower in the past (smaller velocity for a given R). The Hubble curve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bends upwards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. A</a:t>
            </a:r>
            <a:r>
              <a:rPr lang="en-US" sz="2000" dirty="0">
                <a:solidFill>
                  <a:srgbClr val="CC0099"/>
                </a:solidFill>
                <a:latin typeface="Arial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light source at given redshift on the </a:t>
            </a:r>
            <a:r>
              <a:rPr lang="en-US" sz="2000" b="1" i="1" dirty="0">
                <a:solidFill>
                  <a:srgbClr val="000000"/>
                </a:solidFill>
                <a:latin typeface="Arial" pitchFamily="34" charset="0"/>
              </a:rPr>
              <a:t>Hubble curve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, would be further out in distance (curve up, i.e. </a:t>
            </a:r>
            <a:r>
              <a:rPr lang="en-US" sz="2000" i="1" dirty="0">
                <a:solidFill>
                  <a:srgbClr val="000000"/>
                </a:solidFill>
                <a:latin typeface="Arial" pitchFamily="34" charset="0"/>
              </a:rPr>
              <a:t>dimmer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) than anticipated. </a:t>
            </a:r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endParaRPr lang="en-US" sz="2400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2454275"/>
            <a:ext cx="4710113" cy="4405313"/>
          </a:xfrm>
          <a:prstGeom prst="rect">
            <a:avLst/>
          </a:prstGeom>
          <a:noFill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822450" y="1997075"/>
            <a:ext cx="2451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600" b="1" i="1" u="sng" baseline="-25000">
                <a:solidFill>
                  <a:srgbClr val="7030A0"/>
                </a:solidFill>
                <a:latin typeface="Arial" pitchFamily="34" charset="0"/>
              </a:rPr>
              <a:t>Hubble diagram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37200" y="4953001"/>
            <a:ext cx="4113212" cy="16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 b="0" i="0" u="none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" lvl="1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To see the bending of the </a:t>
            </a:r>
            <a:r>
              <a:rPr lang="en-US" sz="2000" i="1" dirty="0">
                <a:solidFill>
                  <a:srgbClr val="000000"/>
                </a:solidFill>
                <a:latin typeface="Arial" pitchFamily="34" charset="0"/>
              </a:rPr>
              <a:t>Hubble curve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2000" i="1" dirty="0">
                <a:solidFill>
                  <a:srgbClr val="000000"/>
                </a:solidFill>
                <a:latin typeface="Arial" pitchFamily="34" charset="0"/>
              </a:rPr>
              <a:t>need to measure objects across enormous distances.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 Just such </a:t>
            </a:r>
            <a:r>
              <a:rPr lang="en-US" sz="2000" dirty="0">
                <a:solidFill>
                  <a:srgbClr val="6600FF"/>
                </a:solidFill>
                <a:latin typeface="Arial" pitchFamily="34" charset="0"/>
              </a:rPr>
              <a:t>‘standard candles’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have been found:</a:t>
            </a:r>
            <a:r>
              <a:rPr lang="en-US" sz="2000" b="1" i="1" dirty="0">
                <a:solidFill>
                  <a:srgbClr val="FF0066"/>
                </a:solidFill>
                <a:latin typeface="Arial" pitchFamily="34" charset="0"/>
              </a:rPr>
              <a:t>Type-1a Supernovae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endParaRPr lang="en-US" sz="2400" kern="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36600" y="1905000"/>
            <a:ext cx="39243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</a:rPr>
              <a:t>two teams announced in 1998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►</a:t>
            </a:r>
            <a:r>
              <a:rPr lang="en-US" sz="1800" dirty="0">
                <a:solidFill>
                  <a:srgbClr val="376092"/>
                </a:solidFill>
                <a:latin typeface="Arial" pitchFamily="34" charset="0"/>
              </a:rPr>
              <a:t>Supernova Cosmological Project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(LBL: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S.Permutter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et al.)           ►</a:t>
            </a:r>
            <a:r>
              <a:rPr lang="en-US" sz="1800" dirty="0">
                <a:solidFill>
                  <a:srgbClr val="376092"/>
                </a:solidFill>
                <a:latin typeface="Arial" pitchFamily="34" charset="0"/>
              </a:rPr>
              <a:t>High-z Supernovae Search Team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(Australian/American: A. Reiss et al.)</a:t>
            </a:r>
            <a:endParaRPr lang="en-US" sz="1800" dirty="0"/>
          </a:p>
          <a:p>
            <a:pPr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70000" y="3543300"/>
            <a:ext cx="3240088" cy="952500"/>
            <a:chOff x="1343025" y="3968750"/>
            <a:chExt cx="3240088" cy="952500"/>
          </a:xfrm>
        </p:grpSpPr>
        <p:pic>
          <p:nvPicPr>
            <p:cNvPr id="2765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43025" y="3968750"/>
              <a:ext cx="3240088" cy="952500"/>
            </a:xfrm>
            <a:prstGeom prst="rect">
              <a:avLst/>
            </a:prstGeom>
            <a:noFill/>
          </p:spPr>
        </p:pic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1658938" y="4035425"/>
              <a:ext cx="2863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Arial" pitchFamily="34" charset="0"/>
                </a:rPr>
                <a:t>Distant </a:t>
              </a:r>
              <a:r>
                <a:rPr lang="en-US" sz="2000" dirty="0" err="1">
                  <a:solidFill>
                    <a:srgbClr val="FF0000"/>
                  </a:solidFill>
                  <a:latin typeface="Arial" pitchFamily="34" charset="0"/>
                </a:rPr>
                <a:t>SNe</a:t>
              </a:r>
              <a:r>
                <a:rPr lang="en-US" sz="2000" dirty="0">
                  <a:solidFill>
                    <a:srgbClr val="FF0000"/>
                  </a:solidFill>
                  <a:latin typeface="Arial" pitchFamily="34" charset="0"/>
                </a:rPr>
                <a:t> ≈25% less luminous than expected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7000" y="171450"/>
            <a:ext cx="3705225" cy="1885950"/>
            <a:chOff x="401638" y="19050"/>
            <a:chExt cx="3705225" cy="1885950"/>
          </a:xfrm>
        </p:grpSpPr>
        <p:pic>
          <p:nvPicPr>
            <p:cNvPr id="2765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1638" y="19050"/>
              <a:ext cx="3705225" cy="1885950"/>
            </a:xfrm>
            <a:prstGeom prst="rect">
              <a:avLst/>
            </a:prstGeom>
            <a:noFill/>
          </p:spPr>
        </p:pic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1398588" y="642938"/>
              <a:ext cx="2384425" cy="823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2700">
                  <a:solidFill>
                    <a:srgbClr val="000000"/>
                  </a:solidFill>
                  <a:latin typeface="Arial" pitchFamily="34" charset="0"/>
                </a:rPr>
                <a:t>Surprising discovery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1350" y="4648200"/>
            <a:ext cx="3981450" cy="2520950"/>
            <a:chOff x="422275" y="4946650"/>
            <a:chExt cx="3981450" cy="2520950"/>
          </a:xfrm>
        </p:grpSpPr>
        <p:pic>
          <p:nvPicPr>
            <p:cNvPr id="2765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2275" y="4946650"/>
              <a:ext cx="3981450" cy="2520950"/>
            </a:xfrm>
            <a:prstGeom prst="rect">
              <a:avLst/>
            </a:prstGeom>
            <a:noFill/>
          </p:spPr>
        </p:pic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636588" y="5637213"/>
              <a:ext cx="3552825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2200" b="1" i="1" dirty="0">
                  <a:solidFill>
                    <a:srgbClr val="C0504D"/>
                  </a:solidFill>
                  <a:latin typeface="Arial" pitchFamily="34" charset="0"/>
                </a:rPr>
                <a:t>Involves </a:t>
              </a:r>
              <a:r>
                <a:rPr lang="en-US" sz="2200" dirty="0">
                  <a:solidFill>
                    <a:srgbClr val="C0504D"/>
                  </a:solidFill>
                  <a:latin typeface="Arial" pitchFamily="34" charset="0"/>
                </a:rPr>
                <a:t>catching the light of exploding stars</a:t>
              </a:r>
              <a:r>
                <a:rPr lang="en-US" sz="2200" b="1" dirty="0">
                  <a:solidFill>
                    <a:srgbClr val="C0504D"/>
                  </a:solidFill>
                  <a:latin typeface="Arial" pitchFamily="34" charset="0"/>
                </a:rPr>
                <a:t> emitted billions of years ago</a:t>
              </a:r>
            </a:p>
          </p:txBody>
        </p:sp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468313" y="6715125"/>
              <a:ext cx="38893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Arial" pitchFamily="34" charset="0"/>
                </a:rPr>
                <a:t>… and their intrinsic luminosity understood</a:t>
              </a:r>
            </a:p>
          </p:txBody>
        </p:sp>
      </p:grpSp>
      <p:pic>
        <p:nvPicPr>
          <p:cNvPr id="16" name="Picture 15" descr="Fig-11-08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75200" y="0"/>
            <a:ext cx="5384800" cy="76200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9652000" y="5257800"/>
            <a:ext cx="508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9753600" y="0"/>
            <a:ext cx="4064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8138"/>
            <a:ext cx="4487863" cy="5673725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4450" y="7162800"/>
            <a:ext cx="588963" cy="4064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1300">
                <a:solidFill>
                  <a:srgbClr val="000000"/>
                </a:solidFill>
                <a:latin typeface="Arial" pitchFamily="34" charset="0"/>
              </a:rPr>
              <a:t>M/DE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802313" y="1679575"/>
            <a:ext cx="3381375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b="1" dirty="0">
                <a:solidFill>
                  <a:srgbClr val="0066CC"/>
                </a:solidFill>
                <a:latin typeface="Arial" pitchFamily="34" charset="0"/>
              </a:rPr>
              <a:t>Just the missing ingredient for a concordant cosmology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765800" y="4525935"/>
            <a:ext cx="3925888" cy="1036665"/>
            <a:chOff x="5765800" y="4267200"/>
            <a:chExt cx="3925888" cy="1036665"/>
          </a:xfrm>
        </p:grpSpPr>
        <p:pic>
          <p:nvPicPr>
            <p:cNvPr id="2867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5800" y="4267200"/>
              <a:ext cx="3810000" cy="530225"/>
            </a:xfrm>
            <a:prstGeom prst="rect">
              <a:avLst/>
            </a:prstGeom>
            <a:noFill/>
          </p:spPr>
        </p:pic>
        <p:sp>
          <p:nvSpPr>
            <p:cNvPr id="28679" name="Text Box 7"/>
            <p:cNvSpPr txBox="1">
              <a:spLocks noChangeArrowheads="1"/>
            </p:cNvSpPr>
            <p:nvPr/>
          </p:nvSpPr>
          <p:spPr bwMode="auto">
            <a:xfrm>
              <a:off x="6140450" y="4953000"/>
              <a:ext cx="304323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► </a:t>
              </a:r>
              <a:r>
                <a:rPr lang="en-US" i="1" dirty="0">
                  <a:solidFill>
                    <a:srgbClr val="C00000"/>
                  </a:solidFill>
                  <a:latin typeface="Arial" pitchFamily="34" charset="0"/>
                </a:rPr>
                <a:t>t</a:t>
              </a:r>
              <a:r>
                <a:rPr lang="en-US" i="1" baseline="-25000" dirty="0">
                  <a:solidFill>
                    <a:srgbClr val="C00000"/>
                  </a:solidFill>
                  <a:latin typeface="Arial" pitchFamily="34" charset="0"/>
                </a:rPr>
                <a:t>0</a:t>
              </a:r>
              <a:r>
                <a:rPr lang="en-US" i="1" dirty="0">
                  <a:solidFill>
                    <a:srgbClr val="C00000"/>
                  </a:solidFill>
                  <a:latin typeface="Arial" pitchFamily="34" charset="0"/>
                </a:rPr>
                <a:t> ≈ 14 </a:t>
              </a:r>
              <a:r>
                <a:rPr lang="en-US" i="1" dirty="0" err="1">
                  <a:solidFill>
                    <a:srgbClr val="C00000"/>
                  </a:solidFill>
                  <a:latin typeface="Arial" pitchFamily="34" charset="0"/>
                </a:rPr>
                <a:t>Gyr</a:t>
              </a:r>
              <a:endParaRPr lang="en-US" i="1" dirty="0">
                <a:solidFill>
                  <a:srgbClr val="C00000"/>
                </a:solidFill>
                <a:latin typeface="Arial" pitchFamily="34" charset="0"/>
              </a:endParaRPr>
            </a:p>
          </p:txBody>
        </p:sp>
        <p:sp>
          <p:nvSpPr>
            <p:cNvPr id="28680" name="Text Box 8"/>
            <p:cNvSpPr txBox="1">
              <a:spLocks noChangeArrowheads="1"/>
            </p:cNvSpPr>
            <p:nvPr/>
          </p:nvSpPr>
          <p:spPr bwMode="auto">
            <a:xfrm>
              <a:off x="5802313" y="4343400"/>
              <a:ext cx="3889375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Arial" pitchFamily="34" charset="0"/>
                </a:rPr>
                <a:t>Solving the cosmic age problem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72138" y="2971800"/>
            <a:ext cx="4019550" cy="1156723"/>
            <a:chOff x="5672138" y="2971800"/>
            <a:chExt cx="4019550" cy="1156723"/>
          </a:xfrm>
        </p:grpSpPr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5672138" y="3733800"/>
              <a:ext cx="4019550" cy="39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2700" i="1" dirty="0">
                  <a:solidFill>
                    <a:srgbClr val="000000"/>
                  </a:solidFill>
                  <a:latin typeface="Symbol" pitchFamily="18" charset="2"/>
                </a:rPr>
                <a:t></a:t>
              </a:r>
              <a:r>
                <a:rPr lang="en-US" sz="2700" i="1" baseline="-25000" dirty="0">
                  <a:solidFill>
                    <a:srgbClr val="000000"/>
                  </a:solidFill>
                  <a:latin typeface="Arial" pitchFamily="34" charset="0"/>
                </a:rPr>
                <a:t>M</a:t>
              </a:r>
              <a:r>
                <a:rPr lang="en-US" sz="2700" i="1" dirty="0">
                  <a:solidFill>
                    <a:srgbClr val="000000"/>
                  </a:solidFill>
                  <a:latin typeface="Arial" pitchFamily="34" charset="0"/>
                </a:rPr>
                <a:t>+ </a:t>
              </a:r>
              <a:r>
                <a:rPr lang="en-US" sz="2700" i="1" dirty="0">
                  <a:solidFill>
                    <a:srgbClr val="C00000"/>
                  </a:solidFill>
                  <a:latin typeface="Symbol" pitchFamily="18" charset="2"/>
                </a:rPr>
                <a:t></a:t>
              </a:r>
              <a:r>
                <a:rPr lang="en-US" sz="2700" i="1" baseline="-25000" dirty="0">
                  <a:solidFill>
                    <a:srgbClr val="C00000"/>
                  </a:solidFill>
                  <a:latin typeface="Symbol" pitchFamily="18" charset="2"/>
                </a:rPr>
                <a:t></a:t>
              </a:r>
              <a:r>
                <a:rPr lang="en-US" sz="2700" i="1" baseline="-25000" dirty="0">
                  <a:solidFill>
                    <a:srgbClr val="000000"/>
                  </a:solidFill>
                  <a:latin typeface="Symbol" pitchFamily="18" charset="2"/>
                </a:rPr>
                <a:t></a:t>
              </a:r>
              <a:r>
                <a:rPr lang="en-US" sz="2700" i="1" dirty="0">
                  <a:solidFill>
                    <a:srgbClr val="000000"/>
                  </a:solidFill>
                  <a:latin typeface="Symbol" pitchFamily="18" charset="2"/>
                </a:rPr>
                <a:t></a:t>
              </a:r>
              <a:r>
                <a:rPr lang="en-US" sz="2700" i="1" dirty="0">
                  <a:solidFill>
                    <a:srgbClr val="000000"/>
                  </a:solidFill>
                  <a:latin typeface="Arial" pitchFamily="34" charset="0"/>
                </a:rPr>
                <a:t> 0.25 + </a:t>
              </a:r>
              <a:r>
                <a:rPr lang="en-US" sz="2700" i="1" dirty="0">
                  <a:solidFill>
                    <a:srgbClr val="C00000"/>
                  </a:solidFill>
                  <a:latin typeface="Arial" pitchFamily="34" charset="0"/>
                </a:rPr>
                <a:t>0.</a:t>
              </a:r>
              <a:r>
                <a:rPr lang="en-US" sz="2700" i="1" dirty="0">
                  <a:solidFill>
                    <a:srgbClr val="C00000"/>
                  </a:solidFill>
                  <a:latin typeface="Symbol" pitchFamily="18" charset="2"/>
                </a:rPr>
                <a:t> </a:t>
              </a:r>
              <a:r>
                <a:rPr lang="en-US" sz="2700" i="1" dirty="0">
                  <a:solidFill>
                    <a:srgbClr val="000000"/>
                  </a:solidFill>
                  <a:latin typeface="Symbol" pitchFamily="18" charset="2"/>
                </a:rPr>
                <a:t>=1.0</a:t>
              </a:r>
              <a:endParaRPr lang="en-US" sz="2700" i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672138" y="2971800"/>
              <a:ext cx="3979862" cy="587375"/>
              <a:chOff x="5672138" y="3375025"/>
              <a:chExt cx="3979862" cy="587375"/>
            </a:xfrm>
          </p:grpSpPr>
          <p:pic>
            <p:nvPicPr>
              <p:cNvPr id="28681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72138" y="3375025"/>
                <a:ext cx="3979862" cy="531813"/>
              </a:xfrm>
              <a:prstGeom prst="rect">
                <a:avLst/>
              </a:prstGeom>
              <a:noFill/>
            </p:spPr>
          </p:pic>
          <p:sp>
            <p:nvSpPr>
              <p:cNvPr id="28683" name="Text Box 11"/>
              <p:cNvSpPr txBox="1">
                <a:spLocks noChangeArrowheads="1"/>
              </p:cNvSpPr>
              <p:nvPr/>
            </p:nvSpPr>
            <p:spPr bwMode="auto">
              <a:xfrm>
                <a:off x="5689600" y="3377625"/>
                <a:ext cx="3889375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</a:pPr>
                <a:r>
                  <a:rPr lang="en-US" sz="2000" dirty="0">
                    <a:solidFill>
                      <a:srgbClr val="FF0000"/>
                    </a:solidFill>
                    <a:latin typeface="Arial" pitchFamily="34" charset="0"/>
                  </a:rPr>
                  <a:t>Solving the missing energy problem</a:t>
                </a:r>
              </a:p>
            </p:txBody>
          </p:sp>
        </p:grpSp>
      </p:grp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812800" y="575947"/>
            <a:ext cx="7531100" cy="64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200" i="1" dirty="0">
                <a:solidFill>
                  <a:srgbClr val="000000"/>
                </a:solidFill>
                <a:latin typeface="Symbol" pitchFamily="18" charset="2"/>
              </a:rPr>
              <a:t></a:t>
            </a:r>
            <a:r>
              <a:rPr lang="en-US" sz="2200" i="1" baseline="-25000" dirty="0">
                <a:solidFill>
                  <a:srgbClr val="000000"/>
                </a:solidFill>
                <a:latin typeface="Arial" pitchFamily="34" charset="0"/>
              </a:rPr>
              <a:t>M</a:t>
            </a:r>
            <a:r>
              <a:rPr lang="en-US" sz="2200" i="1" dirty="0">
                <a:solidFill>
                  <a:srgbClr val="000000"/>
                </a:solidFill>
                <a:latin typeface="Arial" pitchFamily="34" charset="0"/>
              </a:rPr>
              <a:t>    </a:t>
            </a: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</a:rPr>
              <a:t>decelerated</a:t>
            </a:r>
            <a:r>
              <a:rPr lang="en-US" sz="2200" i="1" dirty="0">
                <a:solidFill>
                  <a:srgbClr val="000000"/>
                </a:solidFill>
                <a:latin typeface="Arial" pitchFamily="34" charset="0"/>
              </a:rPr>
              <a:t> expansion, bends Hubble curve </a:t>
            </a: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</a:rPr>
              <a:t>down</a:t>
            </a:r>
            <a:r>
              <a:rPr lang="en-US" sz="2200" i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200" i="1" dirty="0">
                <a:solidFill>
                  <a:srgbClr val="000000"/>
                </a:solidFill>
                <a:latin typeface="Symbol" pitchFamily="18" charset="2"/>
              </a:rPr>
              <a:t></a:t>
            </a:r>
            <a:r>
              <a:rPr lang="en-US" sz="2200" i="1" baseline="-25000" dirty="0">
                <a:solidFill>
                  <a:srgbClr val="000000"/>
                </a:solidFill>
                <a:latin typeface="Symbol" pitchFamily="18" charset="2"/>
              </a:rPr>
              <a:t></a:t>
            </a: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</a:rPr>
              <a:t>accelerated</a:t>
            </a:r>
            <a:r>
              <a:rPr lang="en-US" sz="2200" i="1" dirty="0">
                <a:solidFill>
                  <a:srgbClr val="000000"/>
                </a:solidFill>
                <a:latin typeface="Arial" pitchFamily="34" charset="0"/>
              </a:rPr>
              <a:t> expansion, bends Hubble curve </a:t>
            </a: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</a:rPr>
              <a:t>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6588" y="558800"/>
            <a:ext cx="6346825" cy="830263"/>
          </a:xfrm>
        </p:spPr>
        <p:txBody>
          <a:bodyPr lIns="0" tIns="0" rIns="0" bIns="0">
            <a:normAutofit fontScale="90000"/>
          </a:bodyPr>
          <a:lstStyle/>
          <a:p>
            <a:pPr>
              <a:lnSpc>
                <a:spcPct val="95000"/>
              </a:lnSpc>
            </a:pPr>
            <a:r>
              <a:rPr lang="en-US" sz="2100" b="1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sz="2100" b="1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2100" b="1">
                <a:solidFill>
                  <a:srgbClr val="000000"/>
                </a:solidFill>
                <a:latin typeface="Arial" pitchFamily="34" charset="0"/>
              </a:rPr>
              <a:t>Matter/energy content and geometry of the universe </a:t>
            </a:r>
            <a:r>
              <a:rPr lang="en-US" sz="2100">
                <a:solidFill>
                  <a:srgbClr val="000000"/>
                </a:solidFill>
                <a:latin typeface="Arial" pitchFamily="34" charset="0"/>
              </a:rPr>
              <a:t>have been measured in several ways: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06450" y="1743075"/>
            <a:ext cx="4144963" cy="4471988"/>
          </a:xfrm>
        </p:spPr>
        <p:txBody>
          <a:bodyPr lIns="0" tIns="0" rIns="0" bIns="0">
            <a:normAutofit/>
          </a:bodyPr>
          <a:lstStyle/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0066CC"/>
              </a:buClr>
              <a:buFontTx/>
              <a:buChar char="•"/>
            </a:pPr>
            <a:r>
              <a:rPr lang="en-US" sz="2400" b="1" dirty="0">
                <a:solidFill>
                  <a:srgbClr val="0066CC"/>
                </a:solidFill>
                <a:latin typeface="Arial" pitchFamily="34" charset="0"/>
              </a:rPr>
              <a:t>Supernovae Hubble</a:t>
            </a:r>
            <a:r>
              <a:rPr lang="en-US" sz="2400" dirty="0">
                <a:solidFill>
                  <a:srgbClr val="0066CC"/>
                </a:solidFill>
                <a:latin typeface="Arial" pitchFamily="34" charset="0"/>
              </a:rPr>
              <a:t> </a:t>
            </a:r>
            <a:r>
              <a:rPr lang="en-US" sz="2400" b="1" dirty="0">
                <a:solidFill>
                  <a:srgbClr val="0066CC"/>
                </a:solidFill>
                <a:latin typeface="Arial" pitchFamily="34" charset="0"/>
              </a:rPr>
              <a:t>relation</a:t>
            </a:r>
            <a:r>
              <a:rPr lang="en-US" sz="2400" dirty="0">
                <a:solidFill>
                  <a:srgbClr val="0066CC"/>
                </a:solidFill>
                <a:latin typeface="Arial" pitchFamily="34" charset="0"/>
              </a:rPr>
              <a:t> between recession velocity and brightness of </a:t>
            </a:r>
            <a:r>
              <a:rPr lang="en-US" sz="2400" dirty="0" err="1">
                <a:solidFill>
                  <a:srgbClr val="0066CC"/>
                </a:solidFill>
                <a:latin typeface="Arial" pitchFamily="34" charset="0"/>
              </a:rPr>
              <a:t>Sne</a:t>
            </a:r>
            <a:endParaRPr lang="en-US" sz="2400" dirty="0">
              <a:solidFill>
                <a:srgbClr val="0066CC"/>
              </a:solidFill>
              <a:latin typeface="Arial" pitchFamily="34" charset="0"/>
            </a:endParaRPr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0066CC"/>
              </a:buClr>
            </a:pPr>
            <a:r>
              <a:rPr lang="en-US" sz="2400" dirty="0">
                <a:solidFill>
                  <a:srgbClr val="0066CC"/>
                </a:solidFill>
                <a:latin typeface="Arial" pitchFamily="34" charset="0"/>
              </a:rPr>
              <a:t> </a:t>
            </a:r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0066CC"/>
              </a:buClr>
              <a:buFontTx/>
              <a:buChar char="•"/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</a:rPr>
              <a:t>CMB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</a:rPr>
              <a:t> anisotropy = small irregularities in the background radiation left over from the Big Bang</a:t>
            </a:r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0066CC"/>
              </a:buClr>
            </a:pPr>
            <a:endParaRPr lang="en-US" sz="2400" dirty="0">
              <a:solidFill>
                <a:srgbClr val="00B050"/>
              </a:solidFill>
              <a:latin typeface="Arial" pitchFamily="34" charset="0"/>
            </a:endParaRPr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0066CC"/>
              </a:buClr>
              <a:buFontTx/>
              <a:buChar char="•"/>
            </a:pPr>
            <a:r>
              <a:rPr lang="en-US" sz="2400" b="1" dirty="0">
                <a:solidFill>
                  <a:srgbClr val="E46C0A"/>
                </a:solidFill>
                <a:latin typeface="Arial" pitchFamily="34" charset="0"/>
              </a:rPr>
              <a:t>Clusters</a:t>
            </a:r>
            <a:r>
              <a:rPr lang="en-US" sz="2400" dirty="0">
                <a:solidFill>
                  <a:srgbClr val="E46C0A"/>
                </a:solidFill>
                <a:latin typeface="Arial" pitchFamily="34" charset="0"/>
              </a:rPr>
              <a:t> = large-scale distribution of galaxies</a:t>
            </a:r>
            <a:endParaRPr lang="en-US" sz="2800" dirty="0"/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400" dirty="0">
              <a:solidFill>
                <a:srgbClr val="984807"/>
              </a:solidFill>
              <a:latin typeface="Arial" pitchFamily="34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8138" y="1608138"/>
            <a:ext cx="4646612" cy="5589587"/>
          </a:xfrm>
          <a:prstGeom prst="rect">
            <a:avLst/>
          </a:prstGeom>
          <a:noFill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36588" y="6410325"/>
            <a:ext cx="5076825" cy="40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800" b="1" dirty="0">
                <a:solidFill>
                  <a:srgbClr val="595959"/>
                </a:solidFill>
                <a:latin typeface="Arial" pitchFamily="34" charset="0"/>
              </a:rPr>
              <a:t>3 types of estimates all agree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36600" y="5889851"/>
            <a:ext cx="8547100" cy="1196749"/>
          </a:xfrm>
          <a:solidFill>
            <a:srgbClr val="FFFF00"/>
          </a:solidFill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800" i="1" dirty="0">
                <a:solidFill>
                  <a:srgbClr val="6600FF"/>
                </a:solidFill>
                <a:latin typeface="Symbol" pitchFamily="18" charset="2"/>
              </a:rPr>
              <a:t></a:t>
            </a:r>
            <a:r>
              <a:rPr lang="en-US" sz="4800" i="1" dirty="0">
                <a:solidFill>
                  <a:srgbClr val="6600FF"/>
                </a:solidFill>
                <a:latin typeface="Arial" pitchFamily="34" charset="0"/>
              </a:rPr>
              <a:t>CDM = </a:t>
            </a:r>
            <a:r>
              <a:rPr lang="en-US" sz="3200" dirty="0">
                <a:solidFill>
                  <a:srgbClr val="6600FF"/>
                </a:solidFill>
                <a:latin typeface="Arial" pitchFamily="34" charset="0"/>
              </a:rPr>
              <a:t>Standard Model of Cosmology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36588" y="896938"/>
            <a:ext cx="8547100" cy="817562"/>
          </a:xfrm>
          <a:solidFill>
            <a:srgbClr val="92D050"/>
          </a:solidFill>
        </p:spPr>
        <p:txBody>
          <a:bodyPr lIns="0" tIns="0" rIns="0" bIns="0"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Ordinary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</a:rPr>
              <a:t>BARYONIC MATTER </a:t>
            </a:r>
            <a:r>
              <a:rPr lang="en-US" sz="4000" dirty="0">
                <a:solidFill>
                  <a:srgbClr val="FF0000"/>
                </a:solidFill>
                <a:latin typeface="Symbol" pitchFamily="18" charset="2"/>
              </a:rPr>
              <a:t></a:t>
            </a:r>
            <a:r>
              <a:rPr lang="en-US" sz="4000" baseline="-25000" dirty="0">
                <a:solidFill>
                  <a:srgbClr val="FF0000"/>
                </a:solidFill>
                <a:latin typeface="Symbol" pitchFamily="18" charset="2"/>
              </a:rPr>
              <a:t></a:t>
            </a:r>
            <a:r>
              <a:rPr lang="en-US" sz="4000" dirty="0">
                <a:solidFill>
                  <a:srgbClr val="FF0000"/>
                </a:solidFill>
                <a:latin typeface="Symbol" pitchFamily="18" charset="2"/>
              </a:rPr>
              <a:t>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</a:rPr>
              <a:t> 0.04 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36588" y="1905000"/>
            <a:ext cx="8547100" cy="5847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 dirty="0">
                <a:latin typeface="Arial" pitchFamily="34" charset="0"/>
              </a:rPr>
              <a:t>Exotic </a:t>
            </a:r>
            <a:r>
              <a:rPr lang="en-US" sz="4000" b="1" dirty="0">
                <a:latin typeface="Arial" pitchFamily="34" charset="0"/>
              </a:rPr>
              <a:t>DARK MATTER </a:t>
            </a:r>
            <a:r>
              <a:rPr lang="en-US" sz="4000" dirty="0">
                <a:latin typeface="Symbol" pitchFamily="18" charset="2"/>
              </a:rPr>
              <a:t></a:t>
            </a:r>
            <a:r>
              <a:rPr lang="en-US" sz="4000" baseline="-25000" dirty="0">
                <a:latin typeface="Arial" pitchFamily="34" charset="0"/>
              </a:rPr>
              <a:t>DM </a:t>
            </a:r>
            <a:r>
              <a:rPr lang="en-US" sz="4000" dirty="0">
                <a:latin typeface="Symbol" pitchFamily="18" charset="2"/>
              </a:rPr>
              <a:t></a:t>
            </a:r>
            <a:r>
              <a:rPr lang="en-US" sz="4000" dirty="0">
                <a:latin typeface="Arial" pitchFamily="34" charset="0"/>
              </a:rPr>
              <a:t> 0.21 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36588" y="2743200"/>
            <a:ext cx="8547099" cy="5847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 dirty="0">
                <a:solidFill>
                  <a:srgbClr val="7030A0"/>
                </a:solidFill>
                <a:latin typeface="Arial" pitchFamily="34" charset="0"/>
              </a:rPr>
              <a:t>Mysterious </a:t>
            </a:r>
            <a:r>
              <a:rPr lang="en-US" sz="4000" b="1" dirty="0">
                <a:solidFill>
                  <a:srgbClr val="7030A0"/>
                </a:solidFill>
                <a:latin typeface="Arial" pitchFamily="34" charset="0"/>
              </a:rPr>
              <a:t>DARK ENERGY </a:t>
            </a:r>
            <a:r>
              <a:rPr lang="en-US" sz="4000" dirty="0">
                <a:solidFill>
                  <a:srgbClr val="7030A0"/>
                </a:solidFill>
                <a:latin typeface="Symbol" pitchFamily="18" charset="2"/>
              </a:rPr>
              <a:t></a:t>
            </a:r>
            <a:r>
              <a:rPr lang="en-US" sz="4000" baseline="-25000" dirty="0">
                <a:solidFill>
                  <a:srgbClr val="7030A0"/>
                </a:solidFill>
                <a:latin typeface="Symbol" pitchFamily="18" charset="2"/>
              </a:rPr>
              <a:t></a:t>
            </a:r>
            <a:r>
              <a:rPr lang="en-US" sz="4000" dirty="0">
                <a:solidFill>
                  <a:srgbClr val="7030A0"/>
                </a:solidFill>
                <a:latin typeface="Symbol" pitchFamily="18" charset="2"/>
              </a:rPr>
              <a:t></a:t>
            </a:r>
            <a:r>
              <a:rPr lang="en-US" sz="4000" dirty="0">
                <a:solidFill>
                  <a:srgbClr val="7030A0"/>
                </a:solidFill>
                <a:latin typeface="Arial" pitchFamily="34" charset="0"/>
              </a:rPr>
              <a:t> 0.75 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98450" y="4452938"/>
            <a:ext cx="9563100" cy="8186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800" dirty="0">
                <a:solidFill>
                  <a:srgbClr val="0070C0"/>
                </a:solidFill>
                <a:latin typeface="Arial" pitchFamily="34" charset="0"/>
              </a:rPr>
              <a:t>A model of the universe with these properties does a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</a:rPr>
              <a:t>remarkably good job of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</a:rPr>
              <a:t>fitting all the observational data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52450" y="3715243"/>
            <a:ext cx="9099550" cy="4678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100" baseline="-25000" dirty="0">
                <a:solidFill>
                  <a:srgbClr val="6600FF"/>
                </a:solidFill>
                <a:latin typeface="Symbol" pitchFamily="18" charset="2"/>
              </a:rPr>
              <a:t></a:t>
            </a:r>
            <a:r>
              <a:rPr lang="en-US" sz="3100" dirty="0">
                <a:solidFill>
                  <a:srgbClr val="FF0000"/>
                </a:solidFill>
                <a:latin typeface="Symbol" pitchFamily="18" charset="2"/>
              </a:rPr>
              <a:t></a:t>
            </a:r>
            <a:r>
              <a:rPr lang="en-US" sz="3100" baseline="-25000" dirty="0">
                <a:solidFill>
                  <a:srgbClr val="FF0000"/>
                </a:solidFill>
                <a:latin typeface="Symbol" pitchFamily="18" charset="2"/>
              </a:rPr>
              <a:t></a:t>
            </a:r>
            <a:r>
              <a:rPr lang="en-US" sz="3100" baseline="-25000" dirty="0">
                <a:solidFill>
                  <a:srgbClr val="6600FF"/>
                </a:solidFill>
                <a:latin typeface="Symbol" pitchFamily="18" charset="2"/>
              </a:rPr>
              <a:t></a:t>
            </a:r>
            <a:r>
              <a:rPr lang="en-US" sz="3100" dirty="0">
                <a:solidFill>
                  <a:srgbClr val="6600FF"/>
                </a:solidFill>
                <a:latin typeface="Symbol" pitchFamily="18" charset="2"/>
              </a:rPr>
              <a:t>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3200" dirty="0">
                <a:latin typeface="Symbol" pitchFamily="18" charset="2"/>
              </a:rPr>
              <a:t></a:t>
            </a:r>
            <a:r>
              <a:rPr lang="en-US" sz="3200" baseline="-25000" dirty="0">
                <a:latin typeface="Arial" pitchFamily="34" charset="0"/>
              </a:rPr>
              <a:t>DM </a:t>
            </a:r>
            <a:r>
              <a:rPr lang="en-US" sz="3100" baseline="-25000" dirty="0">
                <a:solidFill>
                  <a:srgbClr val="6600FF"/>
                </a:solidFill>
                <a:latin typeface="Symbol" pitchFamily="18" charset="2"/>
              </a:rPr>
              <a:t></a:t>
            </a:r>
            <a:r>
              <a:rPr lang="en-US" sz="3100" dirty="0">
                <a:solidFill>
                  <a:srgbClr val="6600FF"/>
                </a:solidFill>
                <a:latin typeface="Symbol" pitchFamily="18" charset="2"/>
              </a:rPr>
              <a:t></a:t>
            </a:r>
            <a:r>
              <a:rPr lang="en-US" sz="3100" baseline="-25000" dirty="0">
                <a:solidFill>
                  <a:srgbClr val="6600FF"/>
                </a:solidFill>
                <a:latin typeface="Symbol" pitchFamily="18" charset="2"/>
              </a:rPr>
              <a:t></a:t>
            </a:r>
            <a:r>
              <a:rPr lang="en-US" sz="3100" dirty="0">
                <a:latin typeface="Symbol" pitchFamily="18" charset="2"/>
              </a:rPr>
              <a:t></a:t>
            </a:r>
            <a:r>
              <a:rPr lang="en-US" sz="3100" dirty="0">
                <a:solidFill>
                  <a:srgbClr val="6600FF"/>
                </a:solidFill>
                <a:latin typeface="Symbol" pitchFamily="18" charset="2"/>
              </a:rPr>
              <a:t>    </a:t>
            </a:r>
            <a:r>
              <a:rPr lang="en-US" sz="3100" dirty="0">
                <a:latin typeface="Arial" pitchFamily="34" charset="0"/>
              </a:rPr>
              <a:t>compatible w/ a flat universe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976313" y="5638800"/>
            <a:ext cx="3551237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Hence, the generally accepted view: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animBg="1"/>
      <p:bldP spid="30726" grpId="0" animBg="1"/>
      <p:bldP spid="30727" grpId="0" animBg="1"/>
      <p:bldP spid="307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981075"/>
            <a:ext cx="9055100" cy="1169988"/>
          </a:xfrm>
          <a:solidFill>
            <a:srgbClr val="FFFF00"/>
          </a:solidFill>
        </p:spPr>
        <p:txBody>
          <a:bodyPr lIns="0" tIns="0" rIns="0" bIns="0">
            <a:normAutofit/>
          </a:bodyPr>
          <a:lstStyle/>
          <a:p>
            <a:pPr>
              <a:lnSpc>
                <a:spcPct val="95000"/>
              </a:lnSpc>
            </a:pPr>
            <a:r>
              <a:rPr lang="en-US" sz="4900" b="1" dirty="0">
                <a:solidFill>
                  <a:srgbClr val="0070C0"/>
                </a:solidFill>
                <a:latin typeface="Arial" pitchFamily="34" charset="0"/>
              </a:rPr>
              <a:t>Dark Matter / Dark Energy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738313" y="2166938"/>
            <a:ext cx="6769100" cy="81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Although we may know their properties, but 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</a:rPr>
              <a:t>don’t know their physical origin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23854" y="3429000"/>
            <a:ext cx="7083560" cy="1192992"/>
            <a:chOff x="1423854" y="3429000"/>
            <a:chExt cx="7083560" cy="1192992"/>
          </a:xfrm>
        </p:grpSpPr>
        <p:sp>
          <p:nvSpPr>
            <p:cNvPr id="31748" name="Text Box 4"/>
            <p:cNvSpPr txBox="1">
              <a:spLocks noChangeArrowheads="1"/>
            </p:cNvSpPr>
            <p:nvPr/>
          </p:nvSpPr>
          <p:spPr bwMode="auto">
            <a:xfrm>
              <a:off x="1423854" y="3429000"/>
              <a:ext cx="7083560" cy="4532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3100" b="1" dirty="0">
                  <a:solidFill>
                    <a:srgbClr val="C00000"/>
                  </a:solidFill>
                  <a:latin typeface="Arial" pitchFamily="34" charset="0"/>
                </a:rPr>
                <a:t>What is </a:t>
              </a:r>
              <a:r>
                <a:rPr lang="en-US" sz="3100" b="1" u="sng" dirty="0">
                  <a:solidFill>
                    <a:srgbClr val="C00000"/>
                  </a:solidFill>
                  <a:latin typeface="Arial" pitchFamily="34" charset="0"/>
                </a:rPr>
                <a:t>Dark Matter</a:t>
              </a:r>
              <a:r>
                <a:rPr lang="en-US" sz="3100" b="1" dirty="0">
                  <a:solidFill>
                    <a:srgbClr val="C00000"/>
                  </a:solidFill>
                  <a:latin typeface="Arial" pitchFamily="34" charset="0"/>
                </a:rPr>
                <a:t>? </a:t>
              </a:r>
            </a:p>
          </p:txBody>
        </p:sp>
        <p:sp>
          <p:nvSpPr>
            <p:cNvPr id="31751" name="Text Box 7"/>
            <p:cNvSpPr txBox="1">
              <a:spLocks noChangeArrowheads="1"/>
            </p:cNvSpPr>
            <p:nvPr/>
          </p:nvSpPr>
          <p:spPr bwMode="auto">
            <a:xfrm>
              <a:off x="3784600" y="3978739"/>
              <a:ext cx="4551005" cy="6432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dirty="0">
                  <a:solidFill>
                    <a:srgbClr val="262626"/>
                  </a:solidFill>
                  <a:latin typeface="Arial" pitchFamily="34" charset="0"/>
                </a:rPr>
                <a:t>We have some plausible ideas </a:t>
              </a:r>
              <a:r>
                <a:rPr lang="en-US" sz="2000" i="1" dirty="0">
                  <a:solidFill>
                    <a:srgbClr val="1F497D"/>
                  </a:solidFill>
                  <a:latin typeface="Arial" pitchFamily="34" charset="0"/>
                </a:rPr>
                <a:t>e.g.</a:t>
              </a:r>
              <a:r>
                <a:rPr lang="en-US" sz="2000" dirty="0">
                  <a:solidFill>
                    <a:srgbClr val="1F497D"/>
                  </a:solidFill>
                  <a:latin typeface="Arial" pitchFamily="34" charset="0"/>
                </a:rPr>
                <a:t> </a:t>
              </a:r>
              <a:r>
                <a:rPr lang="en-US" sz="2000" dirty="0" err="1">
                  <a:solidFill>
                    <a:srgbClr val="1F497D"/>
                  </a:solidFill>
                  <a:latin typeface="Arial" pitchFamily="34" charset="0"/>
                </a:rPr>
                <a:t>supersymmetric</a:t>
              </a:r>
              <a:r>
                <a:rPr lang="en-US" sz="2000" dirty="0">
                  <a:solidFill>
                    <a:srgbClr val="1F497D"/>
                  </a:solidFill>
                  <a:latin typeface="Arial" pitchFamily="34" charset="0"/>
                </a:rPr>
                <a:t> </a:t>
              </a:r>
              <a:r>
                <a:rPr lang="en-US" sz="2000" i="1" dirty="0" err="1">
                  <a:solidFill>
                    <a:srgbClr val="17375E"/>
                  </a:solidFill>
                  <a:latin typeface="Arial" pitchFamily="34" charset="0"/>
                </a:rPr>
                <a:t>neutralinos</a:t>
              </a:r>
              <a:r>
                <a:rPr lang="en-US" sz="2000" dirty="0">
                  <a:solidFill>
                    <a:srgbClr val="1F497D"/>
                  </a:solidFill>
                  <a:latin typeface="Arial" pitchFamily="34" charset="0"/>
                </a:rPr>
                <a:t>, etc.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68450" y="5100638"/>
            <a:ext cx="7023100" cy="982690"/>
            <a:chOff x="1568450" y="5100638"/>
            <a:chExt cx="7023100" cy="982690"/>
          </a:xfrm>
          <a:solidFill>
            <a:schemeClr val="bg1"/>
          </a:solidFill>
        </p:grpSpPr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1568450" y="5100638"/>
              <a:ext cx="7023100" cy="4810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3100" b="1" dirty="0">
                  <a:solidFill>
                    <a:srgbClr val="C00000"/>
                  </a:solidFill>
                  <a:latin typeface="Arial" pitchFamily="34" charset="0"/>
                </a:rPr>
                <a:t>What is </a:t>
              </a:r>
              <a:r>
                <a:rPr lang="en-US" sz="3100" b="1" u="sng" dirty="0">
                  <a:solidFill>
                    <a:srgbClr val="C00000"/>
                  </a:solidFill>
                  <a:latin typeface="Arial" pitchFamily="34" charset="0"/>
                </a:rPr>
                <a:t>Dark Energy</a:t>
              </a:r>
              <a:r>
                <a:rPr lang="en-US" sz="3100" b="1" dirty="0">
                  <a:solidFill>
                    <a:srgbClr val="C00000"/>
                  </a:solidFill>
                  <a:latin typeface="Arial" pitchFamily="34" charset="0"/>
                </a:rPr>
                <a:t>? </a:t>
              </a:r>
            </a:p>
          </p:txBody>
        </p:sp>
        <p:sp>
          <p:nvSpPr>
            <p:cNvPr id="31752" name="Text Box 8"/>
            <p:cNvSpPr txBox="1">
              <a:spLocks noChangeArrowheads="1"/>
            </p:cNvSpPr>
            <p:nvPr/>
          </p:nvSpPr>
          <p:spPr bwMode="auto">
            <a:xfrm>
              <a:off x="4024313" y="5732463"/>
              <a:ext cx="3889375" cy="3508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….. is truly mysterious!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36600" y="381000"/>
            <a:ext cx="9067800" cy="531061"/>
          </a:xfrm>
        </p:spPr>
        <p:txBody>
          <a:bodyPr lIns="0" tIns="0" rIns="0" bIns="0" anchor="t">
            <a:normAutofit fontScale="90000"/>
          </a:bodyPr>
          <a:lstStyle/>
          <a:p>
            <a:pPr algn="ctr">
              <a:lnSpc>
                <a:spcPct val="95000"/>
              </a:lnSpc>
            </a:pPr>
            <a:r>
              <a:rPr lang="en-US" sz="3100" b="1" dirty="0">
                <a:solidFill>
                  <a:srgbClr val="996633"/>
                </a:solidFill>
                <a:latin typeface="Arial" pitchFamily="34" charset="0"/>
              </a:rPr>
              <a:t>MATTER/ENERGY COMPONENTS OF THE UNIVERSE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08000" y="1150938"/>
            <a:ext cx="4865688" cy="817562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404040"/>
                </a:solidFill>
                <a:latin typeface="Arial" pitchFamily="34" charset="0"/>
              </a:rPr>
              <a:t>BARYONIC MATTER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462588" y="1490347"/>
            <a:ext cx="4341812" cy="64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200" b="1" dirty="0">
                <a:solidFill>
                  <a:srgbClr val="0070C0"/>
                </a:solidFill>
                <a:latin typeface="Arial" pitchFamily="34" charset="0"/>
              </a:rPr>
              <a:t>ordinary matter</a:t>
            </a:r>
            <a:r>
              <a:rPr lang="en-US" sz="2200" dirty="0">
                <a:solidFill>
                  <a:srgbClr val="0070C0"/>
                </a:solidFill>
                <a:latin typeface="Arial" pitchFamily="34" charset="0"/>
              </a:rPr>
              <a:t>, can be observed thru their electromagnetic effects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08000" y="2207377"/>
            <a:ext cx="3849688" cy="52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>
              <a:lnSpc>
                <a:spcPct val="95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</a:rPr>
              <a:t>DARK MATTER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08000" y="3048000"/>
            <a:ext cx="3605213" cy="52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>
              <a:lnSpc>
                <a:spcPct val="95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</a:rPr>
              <a:t>DARK ENERGY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446588" y="3488373"/>
            <a:ext cx="4976812" cy="32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dirty="0">
                <a:solidFill>
                  <a:srgbClr val="17375E"/>
                </a:solidFill>
                <a:latin typeface="Arial" pitchFamily="34" charset="0"/>
              </a:rPr>
              <a:t>Radiation energy </a:t>
            </a:r>
            <a:r>
              <a:rPr lang="en-US" sz="2000" dirty="0">
                <a:solidFill>
                  <a:srgbClr val="17375E"/>
                </a:solidFill>
                <a:latin typeface="Arial" pitchFamily="34" charset="0"/>
              </a:rPr>
              <a:t>component is </a:t>
            </a:r>
            <a:r>
              <a:rPr lang="en-US" sz="2200" dirty="0">
                <a:solidFill>
                  <a:srgbClr val="17375E"/>
                </a:solidFill>
                <a:latin typeface="Arial" pitchFamily="34" charset="0"/>
              </a:rPr>
              <a:t>negligible</a:t>
            </a:r>
            <a:r>
              <a:rPr lang="en-US" sz="2000" dirty="0">
                <a:solidFill>
                  <a:srgbClr val="17375E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0388" y="3978275"/>
            <a:ext cx="6108700" cy="3282950"/>
          </a:xfrm>
          <a:prstGeom prst="rect">
            <a:avLst/>
          </a:prstGeom>
          <a:noFill/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470400" y="2480947"/>
            <a:ext cx="4400550" cy="64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200" b="1" dirty="0">
                <a:solidFill>
                  <a:srgbClr val="0070C0"/>
                </a:solidFill>
                <a:latin typeface="Arial" pitchFamily="34" charset="0"/>
              </a:rPr>
              <a:t>no</a:t>
            </a:r>
            <a:r>
              <a:rPr lang="en-US" sz="2200" dirty="0">
                <a:solidFill>
                  <a:srgbClr val="0070C0"/>
                </a:solidFill>
                <a:latin typeface="Arial" pitchFamily="34" charset="0"/>
              </a:rPr>
              <a:t> electromagnetic interaction, detected thru their </a:t>
            </a:r>
            <a:r>
              <a:rPr lang="en-US" sz="2200" dirty="0" err="1">
                <a:solidFill>
                  <a:srgbClr val="0070C0"/>
                </a:solidFill>
                <a:latin typeface="Arial" pitchFamily="34" charset="0"/>
              </a:rPr>
              <a:t>grav.effects</a:t>
            </a:r>
            <a:endParaRPr lang="en-US" sz="2200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2" name="Striped Right Arrow 1"/>
          <p:cNvSpPr/>
          <p:nvPr/>
        </p:nvSpPr>
        <p:spPr>
          <a:xfrm>
            <a:off x="3860800" y="2557147"/>
            <a:ext cx="433388" cy="567053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431800"/>
            <a:ext cx="9139238" cy="1168400"/>
          </a:xfrm>
          <a:solidFill>
            <a:srgbClr val="FFFF00"/>
          </a:solidFill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</a:rPr>
              <a:t>The physical origin of </a:t>
            </a:r>
            <a:r>
              <a:rPr lang="en-US" sz="3600" b="1" dirty="0">
                <a:solidFill>
                  <a:srgbClr val="000000"/>
                </a:solidFill>
                <a:latin typeface="Arial" pitchFamily="34" charset="0"/>
              </a:rPr>
              <a:t>DARK ENERGY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</a:rPr>
              <a:t>?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193800" y="1608138"/>
            <a:ext cx="8001000" cy="1820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800" i="1" dirty="0">
                <a:solidFill>
                  <a:srgbClr val="C00000"/>
                </a:solidFill>
                <a:latin typeface="Arial" pitchFamily="34" charset="0"/>
              </a:rPr>
              <a:t>The natural candidate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is found in QFT:              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</a:rPr>
              <a:t>quantum vacuum energy </a:t>
            </a:r>
            <a:r>
              <a:rPr lang="en-US" sz="2800" i="1" dirty="0">
                <a:solidFill>
                  <a:srgbClr val="31859C"/>
                </a:solidFill>
                <a:latin typeface="Arial" pitchFamily="34" charset="0"/>
              </a:rPr>
              <a:t>≠ 0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Arial" pitchFamily="34" charset="0"/>
              </a:rPr>
              <a:t>quantum-fluctuation</a:t>
            </a:r>
            <a:endParaRPr lang="en-US" sz="1800" dirty="0"/>
          </a:p>
          <a:p>
            <a:pPr algn="ctr">
              <a:lnSpc>
                <a:spcPct val="95000"/>
              </a:lnSpc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Has just the correct physical property of               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</a:rPr>
              <a:t>constant energy density and negative pressure…. </a:t>
            </a:r>
            <a:endParaRPr lang="en-US" sz="1800" dirty="0"/>
          </a:p>
          <a:p>
            <a:pPr algn="ctr">
              <a:lnSpc>
                <a:spcPct val="95000"/>
              </a:lnSpc>
            </a:pPr>
            <a:endParaRPr lang="en-US" i="1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489200" y="5257800"/>
            <a:ext cx="6643914" cy="4532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100" b="1" i="1" dirty="0">
                <a:solidFill>
                  <a:srgbClr val="C00000"/>
                </a:solidFill>
                <a:latin typeface="Arial" pitchFamily="34" charset="0"/>
              </a:rPr>
              <a:t>“Cosmological constant problem”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889000" y="3494580"/>
            <a:ext cx="8464550" cy="4678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dirty="0">
                <a:solidFill>
                  <a:srgbClr val="6600FF"/>
                </a:solidFill>
                <a:latin typeface="Arial" pitchFamily="34" charset="0"/>
              </a:rPr>
              <a:t>However, the estimated size is </a:t>
            </a:r>
            <a:r>
              <a:rPr lang="en-US" sz="3200" i="1" u="sng" dirty="0">
                <a:solidFill>
                  <a:srgbClr val="6600FF"/>
                </a:solidFill>
                <a:latin typeface="Arial" pitchFamily="34" charset="0"/>
              </a:rPr>
              <a:t>completely off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6800" y="4292025"/>
            <a:ext cx="6858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Too large by 120 orders of magnitude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  <p:bldP spid="32775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2708275"/>
            <a:ext cx="6519863" cy="1779588"/>
          </a:xfrm>
          <a:prstGeom prst="rect">
            <a:avLst/>
          </a:prstGeom>
          <a:noFill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076450" y="2759075"/>
            <a:ext cx="6430963" cy="140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>
                <a:solidFill>
                  <a:srgbClr val="215968"/>
                </a:solidFill>
                <a:latin typeface="Arial" pitchFamily="34" charset="0"/>
              </a:rPr>
              <a:t>….. to understand Dark Energy is one of the central problems for 21</a:t>
            </a:r>
            <a:r>
              <a:rPr lang="en-US" sz="3200" b="1" baseline="30000" dirty="0">
                <a:solidFill>
                  <a:srgbClr val="215968"/>
                </a:solidFill>
                <a:latin typeface="Arial" pitchFamily="34" charset="0"/>
              </a:rPr>
              <a:t>st</a:t>
            </a:r>
            <a:r>
              <a:rPr lang="en-US" sz="3200" b="1" dirty="0">
                <a:solidFill>
                  <a:srgbClr val="215968"/>
                </a:solidFill>
                <a:latin typeface="Arial" pitchFamily="34" charset="0"/>
              </a:rPr>
              <a:t> century physics </a:t>
            </a: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3388" y="5068888"/>
            <a:ext cx="2022475" cy="1631950"/>
          </a:xfrm>
          <a:prstGeom prst="rect">
            <a:avLst/>
          </a:prstGeom>
          <a:noFill/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0275" y="782638"/>
            <a:ext cx="5505450" cy="1747837"/>
          </a:xfrm>
          <a:prstGeom prst="rect">
            <a:avLst/>
          </a:prstGeom>
          <a:noFill/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976313" y="833438"/>
            <a:ext cx="5170487" cy="140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>
                <a:solidFill>
                  <a:srgbClr val="215968"/>
                </a:solidFill>
                <a:latin typeface="Arial" pitchFamily="34" charset="0"/>
              </a:rPr>
              <a:t>If</a:t>
            </a:r>
            <a:r>
              <a:rPr lang="en-US" dirty="0">
                <a:solidFill>
                  <a:srgbClr val="215968"/>
                </a:solidFill>
                <a:latin typeface="Arial" pitchFamily="34" charset="0"/>
              </a:rPr>
              <a:t> the currently accepted interpretation of observational data as showing a </a:t>
            </a:r>
            <a:r>
              <a:rPr lang="en-US" u="sng" dirty="0">
                <a:solidFill>
                  <a:srgbClr val="215968"/>
                </a:solidFill>
                <a:latin typeface="Arial" pitchFamily="34" charset="0"/>
              </a:rPr>
              <a:t>DARK ENERGY dominated universe </a:t>
            </a:r>
            <a:r>
              <a:rPr lang="en-US" b="1" dirty="0">
                <a:solidFill>
                  <a:srgbClr val="215968"/>
                </a:solidFill>
                <a:latin typeface="Arial" pitchFamily="34" charset="0"/>
              </a:rPr>
              <a:t>is correct….</a:t>
            </a:r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275" y="4645025"/>
            <a:ext cx="5251450" cy="1028700"/>
          </a:xfrm>
          <a:prstGeom prst="rect">
            <a:avLst/>
          </a:prstGeom>
          <a:noFill/>
        </p:spPr>
      </p:pic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68313" y="4695825"/>
            <a:ext cx="51625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000" i="1" u="sng">
                <a:solidFill>
                  <a:srgbClr val="000000"/>
                </a:solidFill>
                <a:latin typeface="Arial" pitchFamily="34" charset="0"/>
              </a:rPr>
              <a:t>Recall the claim</a:t>
            </a:r>
            <a:r>
              <a:rPr lang="en-US" sz="2000" i="1">
                <a:solidFill>
                  <a:srgbClr val="000000"/>
                </a:solidFill>
                <a:latin typeface="Arial" pitchFamily="34" charset="0"/>
              </a:rPr>
              <a:t>: unlocking such secret will illuminate the nature of space and time and connect the quantum with the cosmos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06450" y="981075"/>
            <a:ext cx="8547100" cy="831850"/>
          </a:xfrm>
          <a:solidFill>
            <a:srgbClr val="FFCCFF"/>
          </a:solidFill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 b="1" dirty="0">
                <a:solidFill>
                  <a:srgbClr val="17375E"/>
                </a:solidFill>
                <a:latin typeface="Arial" pitchFamily="34" charset="0"/>
              </a:rPr>
              <a:t>BARYONIC MATTER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65200" y="2005012"/>
            <a:ext cx="7615237" cy="1423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</a:rPr>
              <a:t>Ordinary matter : </a:t>
            </a:r>
            <a:r>
              <a:rPr lang="en-US" sz="3600" dirty="0">
                <a:solidFill>
                  <a:srgbClr val="6600FF"/>
                </a:solidFill>
                <a:latin typeface="Arial" pitchFamily="34" charset="0"/>
              </a:rPr>
              <a:t>Atoms = [(p, n) + e]</a:t>
            </a:r>
            <a:endParaRPr lang="en-US" dirty="0"/>
          </a:p>
          <a:p>
            <a:pPr algn="ctr">
              <a:lnSpc>
                <a:spcPct val="95000"/>
              </a:lnSpc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</a:rPr>
              <a:t>Protons, neutrons = “baryons”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31800" y="3429000"/>
            <a:ext cx="9251950" cy="12280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100" dirty="0">
                <a:solidFill>
                  <a:srgbClr val="CC0000"/>
                </a:solidFill>
                <a:latin typeface="Arial" pitchFamily="34" charset="0"/>
              </a:rPr>
              <a:t>Baryonic matter emit and/or absorb light</a:t>
            </a:r>
            <a:endParaRPr lang="en-US" dirty="0"/>
          </a:p>
          <a:p>
            <a:pPr algn="r">
              <a:lnSpc>
                <a:spcPct val="95000"/>
              </a:lnSpc>
            </a:pPr>
            <a:r>
              <a:rPr lang="en-US" sz="3100" dirty="0">
                <a:solidFill>
                  <a:srgbClr val="C00000"/>
                </a:solidFill>
                <a:latin typeface="Arial" pitchFamily="34" charset="0"/>
              </a:rPr>
              <a:t>Luminous (stars) + </a:t>
            </a:r>
            <a:r>
              <a:rPr lang="en-US" sz="3100" b="1" dirty="0">
                <a:solidFill>
                  <a:srgbClr val="C00000"/>
                </a:solidFill>
                <a:latin typeface="Arial" pitchFamily="34" charset="0"/>
              </a:rPr>
              <a:t>non-luminous (gas, plasma,…) </a:t>
            </a:r>
            <a:r>
              <a:rPr lang="en-US" sz="2200" dirty="0">
                <a:solidFill>
                  <a:srgbClr val="262626"/>
                </a:solidFill>
                <a:latin typeface="Arial" pitchFamily="34" charset="0"/>
              </a:rPr>
              <a:t>The dominant component = interstellar gas and plasma.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06450" y="5130800"/>
            <a:ext cx="8293100" cy="12319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700" dirty="0">
                <a:solidFill>
                  <a:srgbClr val="376092"/>
                </a:solidFill>
                <a:latin typeface="Arial" pitchFamily="34" charset="0"/>
              </a:rPr>
              <a:t>One way to determine the total content of baryonic matter is through the comparison of observation with calculation of </a:t>
            </a:r>
            <a:r>
              <a:rPr lang="en-US" sz="2700" b="1" dirty="0">
                <a:solidFill>
                  <a:srgbClr val="376092"/>
                </a:solidFill>
                <a:latin typeface="Arial" pitchFamily="34" charset="0"/>
              </a:rPr>
              <a:t>big bang nucleosynthesis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14313" y="134938"/>
            <a:ext cx="927100" cy="661987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1300">
                <a:solidFill>
                  <a:srgbClr val="000000"/>
                </a:solidFill>
                <a:latin typeface="Arial" pitchFamily="34" charset="0"/>
              </a:rPr>
              <a:t>BBN 1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032000" y="370380"/>
            <a:ext cx="6096000" cy="46782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>
                <a:solidFill>
                  <a:srgbClr val="0070C0"/>
                </a:solidFill>
                <a:latin typeface="Arial" pitchFamily="34" charset="0"/>
              </a:rPr>
              <a:t>Big Bang Nucleosynthesis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36600" y="1143000"/>
            <a:ext cx="8991600" cy="4532010"/>
            <a:chOff x="736600" y="1143000"/>
            <a:chExt cx="8991600" cy="4532010"/>
          </a:xfrm>
        </p:grpSpPr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736600" y="1143000"/>
              <a:ext cx="8991600" cy="4532010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800" b="1" dirty="0">
                  <a:solidFill>
                    <a:srgbClr val="000000"/>
                  </a:solidFill>
                  <a:latin typeface="+mn-lt"/>
                </a:rPr>
                <a:t>Light nuclear elements (H, He, D,…) </a:t>
              </a:r>
            </a:p>
            <a:p>
              <a:pPr algn="ctr">
                <a:lnSpc>
                  <a:spcPct val="95000"/>
                </a:lnSpc>
              </a:pPr>
              <a:r>
                <a:rPr lang="en-US" sz="2800" b="1" dirty="0">
                  <a:solidFill>
                    <a:srgbClr val="000000"/>
                  </a:solidFill>
                  <a:latin typeface="+mn-lt"/>
                </a:rPr>
                <a:t>created by Big Bang</a:t>
              </a:r>
            </a:p>
            <a:p>
              <a:pPr algn="ctr">
                <a:lnSpc>
                  <a:spcPct val="95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the universe is expanding, at earlier times </a:t>
              </a:r>
            </a:p>
            <a:p>
              <a:pPr algn="ctr">
                <a:lnSpc>
                  <a:spcPct val="95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the universe was hotter and denser </a:t>
              </a:r>
            </a:p>
            <a:p>
              <a:pPr algn="ctr">
                <a:lnSpc>
                  <a:spcPct val="95000"/>
                </a:lnSpc>
              </a:pPr>
              <a:endParaRPr lang="en-US" sz="1400" dirty="0">
                <a:latin typeface="+mn-lt"/>
              </a:endParaRPr>
            </a:p>
            <a:p>
              <a:pPr algn="ctr">
                <a:lnSpc>
                  <a:spcPct val="95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Helium were created    </a:t>
              </a:r>
            </a:p>
            <a:p>
              <a:pPr algn="ctr">
                <a:lnSpc>
                  <a:spcPct val="95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in the first three minutes after the Big Bang, </a:t>
              </a:r>
              <a:endParaRPr lang="en-US" sz="2800" dirty="0">
                <a:latin typeface="+mn-lt"/>
              </a:endParaRPr>
            </a:p>
            <a:p>
              <a:pPr algn="ctr">
                <a:lnSpc>
                  <a:spcPct val="95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along with trace amounts of other light elements </a:t>
              </a:r>
            </a:p>
            <a:p>
              <a:pPr algn="ctr">
                <a:lnSpc>
                  <a:spcPct val="95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(deuterium, lithium, etc.)</a:t>
              </a:r>
            </a:p>
            <a:p>
              <a:pPr algn="ctr">
                <a:lnSpc>
                  <a:spcPct val="95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 </a:t>
              </a:r>
              <a:endParaRPr lang="en-US" sz="2800" dirty="0">
                <a:latin typeface="+mn-lt"/>
              </a:endParaRPr>
            </a:p>
            <a:p>
              <a:pPr algn="ctr">
                <a:lnSpc>
                  <a:spcPct val="95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the correct relative amounts (e.g., 23% helium, as in the Sun) are obtained </a:t>
              </a:r>
              <a:r>
                <a:rPr lang="en-US" b="1" dirty="0">
                  <a:solidFill>
                    <a:srgbClr val="000000"/>
                  </a:solidFill>
                  <a:latin typeface="+mn-lt"/>
                </a:rPr>
                <a:t>only if the density of baryonic matter is about 4.0% of the total mass/energy density of the universe</a:t>
              </a:r>
            </a:p>
          </p:txBody>
        </p:sp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6756400" y="2849535"/>
              <a:ext cx="2728976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2n+2p→⁴He⁺⁺+γ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4450" y="134938"/>
            <a:ext cx="1096963" cy="407987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1300">
                <a:solidFill>
                  <a:srgbClr val="000000"/>
                </a:solidFill>
                <a:latin typeface="Arial" pitchFamily="34" charset="0"/>
              </a:rPr>
              <a:t>BBN 2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138" y="762000"/>
            <a:ext cx="4487862" cy="6096000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28650" y="998598"/>
            <a:ext cx="4146550" cy="90640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100" b="1" dirty="0">
                <a:solidFill>
                  <a:srgbClr val="0070C0"/>
                </a:solidFill>
                <a:latin typeface="Arial" pitchFamily="34" charset="0"/>
              </a:rPr>
              <a:t>Big Bang Nucleosynthesis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79400" y="4033834"/>
            <a:ext cx="4756150" cy="1184170"/>
            <a:chOff x="279400" y="4033838"/>
            <a:chExt cx="4756150" cy="1231420"/>
          </a:xfrm>
        </p:grpSpPr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9400" y="4867275"/>
              <a:ext cx="296863" cy="255588"/>
            </a:xfrm>
            <a:prstGeom prst="rect">
              <a:avLst/>
            </a:prstGeom>
            <a:noFill/>
          </p:spPr>
        </p:pic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552450" y="4033838"/>
              <a:ext cx="4483100" cy="1231420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700" dirty="0">
                  <a:solidFill>
                    <a:srgbClr val="000000"/>
                  </a:solidFill>
                  <a:latin typeface="Arial" pitchFamily="34" charset="0"/>
                </a:rPr>
                <a:t>Compared to observed abundance</a:t>
              </a:r>
              <a:endParaRPr lang="en-US" dirty="0"/>
            </a:p>
            <a:p>
              <a:pPr algn="ctr">
                <a:lnSpc>
                  <a:spcPct val="95000"/>
                </a:lnSpc>
              </a:pPr>
              <a:r>
                <a:rPr lang="en-US" sz="2700" dirty="0">
                  <a:solidFill>
                    <a:srgbClr val="000000"/>
                  </a:solidFill>
                  <a:latin typeface="Arial" pitchFamily="34" charset="0"/>
                </a:rPr>
                <a:t>% of baryon density ≈ 0.043</a:t>
              </a:r>
              <a:endParaRPr lang="en-US" dirty="0"/>
            </a:p>
          </p:txBody>
        </p:sp>
      </p:grp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52450" y="2165350"/>
            <a:ext cx="4398963" cy="1644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700" dirty="0">
                <a:solidFill>
                  <a:srgbClr val="1F497D"/>
                </a:solidFill>
                <a:latin typeface="Arial" pitchFamily="34" charset="0"/>
              </a:rPr>
              <a:t>The expected abundance of light nuclear elements are calculated as a function of baryon density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6086" y="971550"/>
            <a:ext cx="3443514" cy="3600450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08000" y="3048000"/>
            <a:ext cx="4154489" cy="23683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Gravitational masses of galaxies are generally </a:t>
            </a:r>
            <a:r>
              <a:rPr lang="en-US" sz="2700" b="1" dirty="0">
                <a:solidFill>
                  <a:srgbClr val="000000"/>
                </a:solidFill>
                <a:latin typeface="Arial" pitchFamily="34" charset="0"/>
              </a:rPr>
              <a:t>five times as large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as the masses in their stars and gases (baryonic matter) 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</a:rPr>
              <a:t>i.e., 80% of matter is dark </a:t>
            </a:r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06450" y="152400"/>
            <a:ext cx="8547100" cy="773339"/>
          </a:xfrm>
          <a:solidFill>
            <a:srgbClr val="FFCCFF"/>
          </a:solidFill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sz="4900" b="1" dirty="0">
                <a:solidFill>
                  <a:srgbClr val="FF0000"/>
                </a:solidFill>
                <a:latin typeface="Arial" pitchFamily="34" charset="0"/>
              </a:rPr>
              <a:t>DARK </a:t>
            </a:r>
            <a:r>
              <a:rPr lang="en-US" sz="49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MATTER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79400" y="990600"/>
            <a:ext cx="9880600" cy="45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100" dirty="0">
                <a:solidFill>
                  <a:srgbClr val="31859C"/>
                </a:solidFill>
                <a:latin typeface="Arial" pitchFamily="34" charset="0"/>
              </a:rPr>
              <a:t>Matter, </a:t>
            </a:r>
            <a:r>
              <a:rPr lang="en-US" sz="2800" dirty="0">
                <a:solidFill>
                  <a:srgbClr val="31859C"/>
                </a:solidFill>
                <a:latin typeface="Arial" pitchFamily="34" charset="0"/>
              </a:rPr>
              <a:t>observed thru their </a:t>
            </a:r>
            <a:r>
              <a:rPr lang="en-US" sz="2800" dirty="0" err="1">
                <a:solidFill>
                  <a:srgbClr val="31859C"/>
                </a:solidFill>
                <a:latin typeface="Arial" pitchFamily="34" charset="0"/>
              </a:rPr>
              <a:t>grav</a:t>
            </a:r>
            <a:r>
              <a:rPr lang="en-US" sz="2800" dirty="0">
                <a:solidFill>
                  <a:srgbClr val="31859C"/>
                </a:solidFill>
                <a:latin typeface="Arial" pitchFamily="34" charset="0"/>
              </a:rPr>
              <a:t> effects </a:t>
            </a:r>
            <a:r>
              <a:rPr lang="en-US" sz="3100" dirty="0">
                <a:solidFill>
                  <a:srgbClr val="31859C"/>
                </a:solidFill>
                <a:latin typeface="Arial" pitchFamily="34" charset="0"/>
              </a:rPr>
              <a:t>– </a:t>
            </a:r>
            <a:r>
              <a:rPr lang="en-US" sz="3100" b="1" dirty="0">
                <a:solidFill>
                  <a:srgbClr val="6600FF"/>
                </a:solidFill>
                <a:latin typeface="Arial" pitchFamily="34" charset="0"/>
              </a:rPr>
              <a:t>attractive force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85763" y="1524000"/>
            <a:ext cx="4313237" cy="14034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1930’s Zwicky: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Coma cluster of galaxies</a:t>
            </a:r>
          </a:p>
          <a:p>
            <a:pPr algn="ctr">
              <a:lnSpc>
                <a:spcPct val="95000"/>
              </a:lnSpc>
            </a:pPr>
            <a:r>
              <a:rPr lang="en-US" i="1" dirty="0">
                <a:solidFill>
                  <a:srgbClr val="000000"/>
                </a:solidFill>
                <a:latin typeface="Arial" pitchFamily="34" charset="0"/>
              </a:rPr>
              <a:t>1970’s Rubin &amp; Ford: </a:t>
            </a:r>
          </a:p>
          <a:p>
            <a:pPr algn="ctr">
              <a:lnSpc>
                <a:spcPct val="95000"/>
              </a:lnSpc>
            </a:pPr>
            <a:r>
              <a:rPr lang="en-US" i="1" dirty="0">
                <a:solidFill>
                  <a:srgbClr val="000000"/>
                </a:solidFill>
                <a:latin typeface="Arial" pitchFamily="34" charset="0"/>
              </a:rPr>
              <a:t>galactic rotation curves</a:t>
            </a:r>
            <a:endParaRPr lang="en-US" dirty="0">
              <a:solidFill>
                <a:srgbClr val="376092"/>
              </a:solidFill>
              <a:latin typeface="Arial" pitchFamily="3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870450" y="5181600"/>
            <a:ext cx="4821238" cy="160813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200" b="1" dirty="0">
                <a:solidFill>
                  <a:srgbClr val="FF0000"/>
                </a:solidFill>
                <a:latin typeface="Arial" pitchFamily="34" charset="0"/>
              </a:rPr>
              <a:t>Dark matter inevitable? </a:t>
            </a:r>
            <a:endParaRPr lang="en-US" dirty="0"/>
          </a:p>
          <a:p>
            <a:pPr algn="ctr">
              <a:lnSpc>
                <a:spcPct val="95000"/>
              </a:lnSpc>
            </a:pPr>
            <a:r>
              <a:rPr lang="en-US" sz="2200" dirty="0">
                <a:solidFill>
                  <a:srgbClr val="1E1C11"/>
                </a:solidFill>
                <a:latin typeface="Arial" pitchFamily="34" charset="0"/>
              </a:rPr>
              <a:t>May be Law of gravity needs to be changed for distant cosmos? </a:t>
            </a:r>
            <a:endParaRPr lang="en-US" dirty="0"/>
          </a:p>
          <a:p>
            <a:pPr algn="ctr">
              <a:lnSpc>
                <a:spcPct val="95000"/>
              </a:lnSpc>
            </a:pPr>
            <a:r>
              <a:rPr lang="en-US" sz="2200" dirty="0">
                <a:solidFill>
                  <a:srgbClr val="0070C0"/>
                </a:solidFill>
                <a:latin typeface="Arial" pitchFamily="34" charset="0"/>
              </a:rPr>
              <a:t>May be the</a:t>
            </a:r>
            <a:r>
              <a:rPr lang="en-US" sz="2200" dirty="0">
                <a:latin typeface="Arial" pitchFamily="34" charset="0"/>
              </a:rPr>
              <a:t> </a:t>
            </a:r>
            <a:r>
              <a:rPr lang="en-US" sz="2200" dirty="0">
                <a:solidFill>
                  <a:srgbClr val="0070C0"/>
                </a:solidFill>
                <a:latin typeface="Arial" pitchFamily="34" charset="0"/>
              </a:rPr>
              <a:t>2 comp matter (BM+DM) assumption is incorrect?</a:t>
            </a:r>
            <a:endParaRPr lang="en-US" sz="2200" b="1" dirty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8888" y="4038600"/>
            <a:ext cx="4519612" cy="944563"/>
          </a:xfrm>
          <a:prstGeom prst="rect">
            <a:avLst/>
          </a:prstGeom>
          <a:solidFill>
            <a:schemeClr val="accent3"/>
          </a:solidFill>
        </p:spPr>
      </p:pic>
      <p:grpSp>
        <p:nvGrpSpPr>
          <p:cNvPr id="2" name="Group 1"/>
          <p:cNvGrpSpPr/>
          <p:nvPr/>
        </p:nvGrpSpPr>
        <p:grpSpPr>
          <a:xfrm>
            <a:off x="279400" y="5334000"/>
            <a:ext cx="4398963" cy="1534875"/>
            <a:chOff x="5124450" y="2938147"/>
            <a:chExt cx="4398963" cy="1534875"/>
          </a:xfrm>
        </p:grpSpPr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5124450" y="3098800"/>
              <a:ext cx="4398963" cy="1374222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200" b="1" dirty="0">
                  <a:solidFill>
                    <a:srgbClr val="C00000"/>
                  </a:solidFill>
                  <a:latin typeface="Arial" pitchFamily="34" charset="0"/>
                </a:rPr>
                <a:t>The vast majority of </a:t>
              </a:r>
            </a:p>
            <a:p>
              <a:pPr algn="ctr">
                <a:lnSpc>
                  <a:spcPct val="95000"/>
                </a:lnSpc>
              </a:pPr>
              <a:r>
                <a:rPr lang="en-US" sz="2200" b="1" dirty="0">
                  <a:solidFill>
                    <a:srgbClr val="C00000"/>
                  </a:solidFill>
                  <a:latin typeface="Arial" pitchFamily="34" charset="0"/>
                </a:rPr>
                <a:t>the matter in the universe is some unknown and invisible </a:t>
              </a:r>
              <a:r>
                <a:rPr lang="en-US" sz="2800" b="1" i="1" dirty="0" err="1">
                  <a:solidFill>
                    <a:srgbClr val="6600FF"/>
                  </a:solidFill>
                  <a:latin typeface="Arial" pitchFamily="34" charset="0"/>
                </a:rPr>
                <a:t>collisionless</a:t>
              </a:r>
              <a:r>
                <a:rPr lang="en-US" sz="2800" b="1" dirty="0">
                  <a:solidFill>
                    <a:srgbClr val="6600FF"/>
                  </a:solidFill>
                  <a:latin typeface="Arial" pitchFamily="34" charset="0"/>
                </a:rPr>
                <a:t> material</a:t>
              </a:r>
              <a:endParaRPr lang="en-US" sz="2200" b="1" dirty="0">
                <a:solidFill>
                  <a:srgbClr val="6600FF"/>
                </a:solidFill>
                <a:latin typeface="Arial" pitchFamily="34" charset="0"/>
              </a:endParaRPr>
            </a:p>
          </p:txBody>
        </p:sp>
        <p:sp>
          <p:nvSpPr>
            <p:cNvPr id="10" name="Striped Right Arrow 9"/>
            <p:cNvSpPr/>
            <p:nvPr/>
          </p:nvSpPr>
          <p:spPr>
            <a:xfrm>
              <a:off x="5484812" y="2938147"/>
              <a:ext cx="433388" cy="567053"/>
            </a:xfrm>
            <a:prstGeom prst="strip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/>
      <p:bldP spid="10247" grpId="0" animBg="1"/>
      <p:bldP spid="102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" y="121104"/>
            <a:ext cx="10033000" cy="661988"/>
          </a:xfrm>
        </p:spPr>
        <p:txBody>
          <a:bodyPr lIns="0" tIns="0" rIns="0" bIns="0">
            <a:normAutofit/>
          </a:bodyPr>
          <a:lstStyle/>
          <a:p>
            <a:pPr>
              <a:lnSpc>
                <a:spcPct val="95000"/>
              </a:lnSpc>
            </a:pPr>
            <a:r>
              <a:rPr lang="en-US" sz="4000" dirty="0">
                <a:solidFill>
                  <a:srgbClr val="FF0000"/>
                </a:solidFill>
                <a:latin typeface="Arial" pitchFamily="34" charset="0"/>
              </a:rPr>
              <a:t>Bullet Cluster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 resulting from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</a:rPr>
              <a:t>two merging clusters</a:t>
            </a:r>
            <a:endParaRPr 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5714999"/>
            <a:ext cx="4392612" cy="1156585"/>
          </a:xfrm>
          <a:solidFill>
            <a:srgbClr val="92D050"/>
          </a:solidFill>
        </p:spPr>
        <p:txBody>
          <a:bodyPr lIns="0" tIns="0" rIns="0" bIns="0" anchor="b"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400" b="1" u="sng" dirty="0">
                <a:solidFill>
                  <a:srgbClr val="000000"/>
                </a:solidFill>
                <a:latin typeface="Arial" pitchFamily="34" charset="0"/>
              </a:rPr>
              <a:t>HST picture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showing galaxies (BM) mostly follow gravitational potential Wells (due to DM)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3025" y="1736023"/>
            <a:ext cx="4498975" cy="3016250"/>
          </a:xfrm>
          <a:prstGeom prst="rect">
            <a:avLst/>
          </a:prstGeo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003800" y="5638800"/>
            <a:ext cx="4578804" cy="142602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b="1" u="sng" dirty="0">
                <a:solidFill>
                  <a:srgbClr val="000000"/>
                </a:solidFill>
                <a:latin typeface="Arial" pitchFamily="34" charset="0"/>
              </a:rPr>
              <a:t>Chandra X-ray picture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showing that the dominant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</a:rPr>
              <a:t>baryonic component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(plasma) separated from the main mass distribution 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1736023"/>
            <a:ext cx="4487863" cy="3016250"/>
          </a:xfrm>
          <a:prstGeom prst="rect">
            <a:avLst/>
          </a:prstGeom>
          <a:noFill/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955800" y="4978970"/>
            <a:ext cx="6248400" cy="64325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200" b="1" u="sng" dirty="0">
                <a:solidFill>
                  <a:srgbClr val="007635"/>
                </a:solidFill>
                <a:latin typeface="Arial" pitchFamily="34" charset="0"/>
              </a:rPr>
              <a:t>Gravitational lensing </a:t>
            </a:r>
            <a:r>
              <a:rPr lang="en-US" sz="2200" b="1" dirty="0">
                <a:solidFill>
                  <a:srgbClr val="007635"/>
                </a:solidFill>
                <a:latin typeface="Arial" pitchFamily="34" charset="0"/>
              </a:rPr>
              <a:t>result </a:t>
            </a:r>
            <a:r>
              <a:rPr lang="en-US" sz="2200" dirty="0">
                <a:solidFill>
                  <a:srgbClr val="00B050"/>
                </a:solidFill>
                <a:latin typeface="Arial" pitchFamily="34" charset="0"/>
              </a:rPr>
              <a:t>(contours)             </a:t>
            </a:r>
            <a:r>
              <a:rPr lang="en-US" sz="2200" dirty="0">
                <a:solidFill>
                  <a:srgbClr val="007635"/>
                </a:solidFill>
                <a:latin typeface="Arial" pitchFamily="34" charset="0"/>
              </a:rPr>
              <a:t>showing dominant mass distribution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800100" y="822269"/>
            <a:ext cx="8547100" cy="701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b="1" dirty="0">
                <a:solidFill>
                  <a:srgbClr val="C0504D"/>
                </a:solidFill>
                <a:latin typeface="Arial" pitchFamily="34" charset="0"/>
              </a:rPr>
              <a:t>As direct proof of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</a:rPr>
              <a:t>two matter components, one being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</a:rPr>
              <a:t>collisionless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</a:rPr>
              <a:t>, </a:t>
            </a:r>
            <a:r>
              <a:rPr lang="en-US" sz="2000" dirty="0" err="1">
                <a:solidFill>
                  <a:srgbClr val="215968"/>
                </a:solidFill>
                <a:latin typeface="Arial" pitchFamily="34" charset="0"/>
              </a:rPr>
              <a:t>ie</a:t>
            </a:r>
            <a:r>
              <a:rPr lang="en-US" sz="2000" dirty="0">
                <a:solidFill>
                  <a:srgbClr val="215968"/>
                </a:solidFill>
                <a:latin typeface="Arial" pitchFamily="34" charset="0"/>
              </a:rPr>
              <a:t>,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403152"/>
                </a:solidFill>
                <a:latin typeface="Arial" pitchFamily="34" charset="0"/>
              </a:rPr>
              <a:t>DM effects </a:t>
            </a:r>
            <a:r>
              <a:rPr lang="en-US" u="sng" dirty="0">
                <a:solidFill>
                  <a:srgbClr val="403152"/>
                </a:solidFill>
                <a:latin typeface="Arial" pitchFamily="34" charset="0"/>
              </a:rPr>
              <a:t>not</a:t>
            </a:r>
            <a:r>
              <a:rPr lang="en-US" dirty="0">
                <a:solidFill>
                  <a:srgbClr val="403152"/>
                </a:solidFill>
                <a:latin typeface="Arial" pitchFamily="34" charset="0"/>
              </a:rPr>
              <a:t> due to altered gravity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uiExpand="1" build="p" animBg="1"/>
      <p:bldP spid="11269" grpId="0" animBg="1"/>
      <p:bldP spid="112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238250" y="388939"/>
            <a:ext cx="7727950" cy="113506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>
            <a:normAutofit fontScale="90000"/>
          </a:bodyPr>
          <a:lstStyle/>
          <a:p>
            <a:pPr>
              <a:lnSpc>
                <a:spcPct val="95000"/>
              </a:lnSpc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</a:rPr>
              <a:t>The physical origin of    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</a:rPr>
              <a:t>DARK MATTER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</a:rPr>
              <a:t>?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84200" y="1600200"/>
            <a:ext cx="8939212" cy="10525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exotic form of matter never found on Earth, in the stars, etc. </a:t>
            </a:r>
            <a:endParaRPr lang="en-US" sz="2000" dirty="0"/>
          </a:p>
          <a:p>
            <a:pPr algn="ctr">
              <a:lnSpc>
                <a:spcPct val="95000"/>
              </a:lnSpc>
            </a:pPr>
            <a:r>
              <a:rPr lang="en-US" dirty="0">
                <a:solidFill>
                  <a:srgbClr val="6600FF"/>
                </a:solidFill>
                <a:latin typeface="Arial" pitchFamily="34" charset="0"/>
              </a:rPr>
              <a:t>DM = some unknown elementary particle that was produced in huge amounts in the Big Bang</a:t>
            </a:r>
            <a:endParaRPr lang="en-US" sz="2800" dirty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598386" y="4876800"/>
            <a:ext cx="7901214" cy="15057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800" b="1" i="1" dirty="0">
                <a:solidFill>
                  <a:srgbClr val="000000"/>
                </a:solidFill>
                <a:latin typeface="Arial" pitchFamily="34" charset="0"/>
              </a:rPr>
              <a:t>active programs </a:t>
            </a:r>
            <a:r>
              <a:rPr lang="en-US" sz="2800" i="1" dirty="0">
                <a:solidFill>
                  <a:srgbClr val="000000"/>
                </a:solidFill>
                <a:latin typeface="Arial" pitchFamily="34" charset="0"/>
              </a:rPr>
              <a:t>searching for CMD particles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: </a:t>
            </a:r>
            <a:endParaRPr lang="en-US" sz="2000" dirty="0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high energy accelerators (LHC, …)</a:t>
            </a:r>
            <a:endParaRPr lang="en-US" sz="2000" dirty="0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gamma ray satellite telescopes (GLAST,…)</a:t>
            </a:r>
            <a:endParaRPr lang="en-US" sz="2000" dirty="0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in deep-underground labs.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60400" y="2819400"/>
            <a:ext cx="8839200" cy="198823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800" i="1" dirty="0">
                <a:solidFill>
                  <a:srgbClr val="C00000"/>
                </a:solidFill>
                <a:latin typeface="Arial" pitchFamily="34" charset="0"/>
              </a:rPr>
              <a:t>Favorite candidate: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</a:rPr>
              <a:t>weakly interacting massive particles</a:t>
            </a:r>
            <a:r>
              <a:rPr lang="en-US" sz="4000" dirty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en-US" sz="4000" b="1" dirty="0">
                <a:solidFill>
                  <a:srgbClr val="7030A0"/>
                </a:solidFill>
                <a:latin typeface="Arial" pitchFamily="34" charset="0"/>
              </a:rPr>
              <a:t>CDM </a:t>
            </a:r>
            <a:r>
              <a:rPr lang="en-US" sz="4000" dirty="0">
                <a:solidFill>
                  <a:srgbClr val="7030A0"/>
                </a:solidFill>
                <a:latin typeface="Arial" pitchFamily="34" charset="0"/>
              </a:rPr>
              <a:t>= 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</a:rPr>
              <a:t>WIMP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en-US" sz="2000" dirty="0">
                <a:solidFill>
                  <a:srgbClr val="17375E"/>
                </a:solidFill>
                <a:latin typeface="Arial" pitchFamily="34" charset="0"/>
              </a:rPr>
              <a:t>predicted by</a:t>
            </a:r>
            <a:r>
              <a:rPr lang="en-US" dirty="0">
                <a:solidFill>
                  <a:srgbClr val="17375E"/>
                </a:solidFill>
                <a:latin typeface="Arial" pitchFamily="34" charset="0"/>
              </a:rPr>
              <a:t> some yet-to-be-proven      particle physics theories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</a:rPr>
              <a:t> </a:t>
            </a:r>
            <a:endParaRPr lang="en-US" sz="2000" dirty="0"/>
          </a:p>
          <a:p>
            <a:pPr algn="ctr">
              <a:lnSpc>
                <a:spcPct val="95000"/>
              </a:lnSpc>
            </a:pPr>
            <a:r>
              <a:rPr lang="en-US" i="1" dirty="0" err="1">
                <a:solidFill>
                  <a:srgbClr val="C00000"/>
                </a:solidFill>
                <a:latin typeface="Arial" pitchFamily="34" charset="0"/>
              </a:rPr>
              <a:t>neutralinos</a:t>
            </a:r>
            <a:r>
              <a:rPr lang="en-US" i="1" dirty="0">
                <a:solidFill>
                  <a:srgbClr val="C00000"/>
                </a:solidFill>
                <a:latin typeface="Arial" pitchFamily="34" charset="0"/>
              </a:rPr>
              <a:t> of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</a:rPr>
              <a:t>supersymmetry</a:t>
            </a:r>
            <a:r>
              <a:rPr lang="en-US" i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</a:rPr>
              <a:t>?….</a:t>
            </a:r>
            <a:endParaRPr lang="en-US" dirty="0">
              <a:solidFill>
                <a:srgbClr val="7030A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  <p:bldP spid="1229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dark matter &amp;amp; dark energy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MATTER/ENERGY COMPONENTS OF THE UNIVERSE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BARYONIC MATTER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BBN 1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BBN 2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DARK MATTER&amp;quot;&quot;/&gt;&lt;property id=&quot;20307&quot; value=&quot;262&quot;/&gt;&lt;/object&gt;&lt;object type=&quot;3&quot; unique_id=&quot;10010&quot;&gt;&lt;property id=&quot;20148&quot; value=&quot;5&quot;/&gt;&lt;property id=&quot;20300&quot; value=&quot;Slide 8 - &amp;quot;Bullet Cluster resulting from two merging clusters&amp;quot;&quot;/&gt;&lt;property id=&quot;20307&quot; value=&quot;263&quot;/&gt;&lt;/object&gt;&lt;object type=&quot;3&quot; unique_id=&quot;10011&quot;&gt;&lt;property id=&quot;20148&quot; value=&quot;5&quot;/&gt;&lt;property id=&quot;20300&quot; value=&quot;Slide 9 - &amp;quot;The physical origin of     DARK MATTER?&amp;quot;&quot;/&gt;&lt;property id=&quot;20307&quot; value=&quot;264&quot;/&gt;&lt;/object&gt;&lt;object type=&quot;3&quot; unique_id=&quot;10012&quot;&gt;&lt;property id=&quot;20148&quot; value=&quot;5&quot;/&gt;&lt;property id=&quot;20300&quot; value=&quot;Slide 10 - &amp;quot;DARK ENERGY&amp;quot;&quot;/&gt;&lt;property id=&quot;20307&quot; value=&quot;265&quot;/&gt;&lt;/object&gt;&lt;object type=&quot;3&quot; unique_id=&quot;10013&quot;&gt;&lt;property id=&quot;20148&quot; value=&quot;5&quot;/&gt;&lt;property id=&quot;20300&quot; value=&quot;Slide 11 - &amp;quot;General relativity&amp;quot;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67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5 - &amp;quot;Cosmic Background Radiation   anisotropy, 1st observed in 1990’s&amp;quot;&quot;/&gt;&lt;property id=&quot;20307&quot; value=&quot;269&quot;/&gt;&lt;/object&gt;&lt;object type=&quot;3&quot; unique_id=&quot;10017&quot;&gt;&lt;property id=&quot;20148&quot; value=&quot;5&quot;/&gt;&lt;property id=&quot;20300&quot; value=&quot;Slide 16 - &amp;quot;CMB anisotropy measurement showing a flat spatial geometry&amp;quot;&quot;/&gt;&lt;property id=&quot;20307&quot; value=&quot;270&quot;/&gt;&lt;/object&gt;&lt;object type=&quot;3&quot; unique_id=&quot;10018&quot;&gt;&lt;property id=&quot;20148&quot; value=&quot;5&quot;/&gt;&lt;property id=&quot;20300&quot; value=&quot;Slide 17&quot;/&gt;&lt;property id=&quot;20307&quot; value=&quot;271&quot;/&gt;&lt;/object&gt;&lt;object type=&quot;3&quot; unique_id=&quot;10019&quot;&gt;&lt;property id=&quot;20148&quot; value=&quot;5&quot;/&gt;&lt;property id=&quot;20300&quot; value=&quot;Slide 18&quot;/&gt;&lt;property id=&quot;20307&quot; value=&quot;272&quot;/&gt;&lt;/object&gt;&lt;object type=&quot;3&quot; unique_id=&quot;10020&quot;&gt;&lt;property id=&quot;20148&quot; value=&quot;5&quot;/&gt;&lt;property id=&quot;20300&quot; value=&quot;Slide 19 - &amp;quot;CC 1&amp;quot;&quot;/&gt;&lt;property id=&quot;20307&quot; value=&quot;273&quot;/&gt;&lt;/object&gt;&lt;object type=&quot;3&quot; unique_id=&quot;10021&quot;&gt;&lt;property id=&quot;20148&quot; value=&quot;5&quot;/&gt;&lt;property id=&quot;20300&quot; value=&quot;Slide 20 - &amp;quot;CC 2&amp;quot;&quot;/&gt;&lt;property id=&quot;20307&quot; value=&quot;274&quot;/&gt;&lt;/object&gt;&lt;object type=&quot;3&quot; unique_id=&quot;10022&quot;&gt;&lt;property id=&quot;20148&quot; value=&quot;5&quot;/&gt;&lt;property id=&quot;20300&quot; value=&quot;Slide 21 - &amp;quot;For easier physical interpretation of &amp;quot;&quot;/&gt;&lt;property id=&quot;20307&quot; value=&quot;275&quot;/&gt;&lt;/object&gt;&lt;object type=&quot;3&quot; unique_id=&quot;10023&quot;&gt;&lt;property id=&quot;20148&quot; value=&quot;5&quot;/&gt;&lt;property id=&quot;20300&quot; value=&quot;Slide 22 - &amp;quot;Grav repul&amp;quot;&quot;/&gt;&lt;property id=&quot;20307&quot; value=&quot;276&quot;/&gt;&lt;/object&gt;&lt;object type=&quot;3&quot; unique_id=&quot;10024&quot;&gt;&lt;property id=&quot;20148&quot; value=&quot;5&quot;/&gt;&lt;property id=&quot;20300&quot; value=&quot;Slide 23 - &amp;quot;Dark energy = energy that brings about           gravitational repulsion   The simplest DE = cosmological constant&quot;/&gt;&lt;property id=&quot;20307&quot; value=&quot;277&quot;/&gt;&lt;/object&gt;&lt;object type=&quot;3&quot; unique_id=&quot;10025&quot;&gt;&lt;property id=&quot;20148&quot; value=&quot;5&quot;/&gt;&lt;property id=&quot;20300&quot; value=&quot;Slide 24 - &amp;quot;Evidence for an accelerated expansion? Examine the expansion history over cosmic time scale &amp;quot;&quot;/&gt;&lt;property id=&quot;20307&quot; value=&quot;278&quot;/&gt;&lt;/object&gt;&lt;object type=&quot;3&quot; unique_id=&quot;10026&quot;&gt;&lt;property id=&quot;20148&quot; value=&quot;5&quot;/&gt;&lt;property id=&quot;20300&quot; value=&quot;Slide 25&quot;/&gt;&lt;property id=&quot;20307&quot; value=&quot;279&quot;/&gt;&lt;/object&gt;&lt;object type=&quot;3&quot; unique_id=&quot;10027&quot;&gt;&lt;property id=&quot;20148&quot; value=&quot;5&quot;/&gt;&lt;property id=&quot;20300&quot; value=&quot;Slide 26 - &amp;quot;M/DE&amp;quot;&quot;/&gt;&lt;property id=&quot;20307&quot; value=&quot;280&quot;/&gt;&lt;/object&gt;&lt;object type=&quot;3&quot; unique_id=&quot;10028&quot;&gt;&lt;property id=&quot;20148&quot; value=&quot;5&quot;/&gt;&lt;property id=&quot;20300&quot; value=&quot;Slide 27 - &amp;quot; Matter/energy content and geometry of the universe have been measured in several ways:&amp;quot;&quot;/&gt;&lt;property id=&quot;20307&quot; value=&quot;281&quot;/&gt;&lt;/object&gt;&lt;object type=&quot;3&quot; unique_id=&quot;10029&quot;&gt;&lt;property id=&quot;20148&quot; value=&quot;5&quot;/&gt;&lt;property id=&quot;20300&quot; value=&quot;Slide 28 - &amp;quot;CDM = Standard Model of Cosmology&amp;quot;&quot;/&gt;&lt;property id=&quot;20307&quot; value=&quot;282&quot;/&gt;&lt;/object&gt;&lt;object type=&quot;3&quot; unique_id=&quot;10030&quot;&gt;&lt;property id=&quot;20148&quot; value=&quot;5&quot;/&gt;&lt;property id=&quot;20300&quot; value=&quot;Slide 29 - &amp;quot;Dark Matter / Dark Energy&amp;quot;&quot;/&gt;&lt;property id=&quot;20307&quot; value=&quot;283&quot;/&gt;&lt;/object&gt;&lt;object type=&quot;3&quot; unique_id=&quot;10031&quot;&gt;&lt;property id=&quot;20148&quot; value=&quot;5&quot;/&gt;&lt;property id=&quot;20300&quot; value=&quot;Slide 30 - &amp;quot;The physical origin of DARK ENERGY?&amp;quot;&quot;/&gt;&lt;property id=&quot;20307&quot; value=&quot;284&quot;/&gt;&lt;/object&gt;&lt;object type=&quot;3&quot; unique_id=&quot;10032&quot;&gt;&lt;property id=&quot;20148&quot; value=&quot;5&quot;/&gt;&lt;property id=&quot;20300&quot; value=&quot;Slide 31&quot;/&gt;&lt;property id=&quot;20307&quot; value=&quot;285&quot;/&gt;&lt;/object&gt;&lt;object type=&quot;3&quot; unique_id=&quot;14396&quot;&gt;&lt;property id=&quot;20148&quot; value=&quot;5&quot;/&gt;&lt;property id=&quot;20300&quot; value=&quot;Slide 14 - &amp;quot;Cosmic Background Radiation = “after-glow” of big bang&amp;quot;&quot;/&gt;&lt;property id=&quot;20307&quot; value=&quot;286&quot;/&gt;&lt;/object&gt;&lt;/object&gt;&lt;object type=&quot;8&quot; unique_id=&quot;1006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1923</TotalTime>
  <Words>1930</Words>
  <Application>Microsoft Office PowerPoint</Application>
  <PresentationFormat>Custom</PresentationFormat>
  <Paragraphs>223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Century Gothic</vt:lpstr>
      <vt:lpstr>Symbol</vt:lpstr>
      <vt:lpstr>Times New Roman</vt:lpstr>
      <vt:lpstr>Wingdings 3</vt:lpstr>
      <vt:lpstr>Wisp</vt:lpstr>
      <vt:lpstr>PowerPoint Presentation</vt:lpstr>
      <vt:lpstr>dark matter &amp; dark energy</vt:lpstr>
      <vt:lpstr>MATTER/ENERGY COMPONENTS OF THE UNIVERSE</vt:lpstr>
      <vt:lpstr>BARYONIC MATTER</vt:lpstr>
      <vt:lpstr>BBN 1</vt:lpstr>
      <vt:lpstr>BBN 2</vt:lpstr>
      <vt:lpstr>DARK MATTER</vt:lpstr>
      <vt:lpstr>Bullet Cluster resulting from two merging clusters</vt:lpstr>
      <vt:lpstr>The physical origin of     DARK MATTER?</vt:lpstr>
      <vt:lpstr>DARK ENERGY</vt:lpstr>
      <vt:lpstr>General relativity</vt:lpstr>
      <vt:lpstr>PowerPoint Presentation</vt:lpstr>
      <vt:lpstr>PowerPoint Presentation</vt:lpstr>
      <vt:lpstr>Cosmic Background Radiation = “after-glow” of big bang</vt:lpstr>
      <vt:lpstr>Cosmic Background Radiation   anisotropy, 1st observed in 1990’s</vt:lpstr>
      <vt:lpstr>CMB anisotropy measurement showing a flat spatial geometry</vt:lpstr>
      <vt:lpstr>PowerPoint Presentation</vt:lpstr>
      <vt:lpstr>PowerPoint Presentation</vt:lpstr>
      <vt:lpstr>CC 1</vt:lpstr>
      <vt:lpstr>CC 2</vt:lpstr>
      <vt:lpstr>For easier physical interpretation of </vt:lpstr>
      <vt:lpstr>Grav repul</vt:lpstr>
      <vt:lpstr>Dark energy = energy that brings about           gravitational repulsion   The simplest DE = cosmological constant Their presence can counteract the usual gravitational attraction  Instead of a decelerating universe  a dark-energy-dominated universe  has an accelerated expansion An accelerating universe</vt:lpstr>
      <vt:lpstr>Evidence for an accelerated expansion? Examine the expansion history over cosmic time scale </vt:lpstr>
      <vt:lpstr>PowerPoint Presentation</vt:lpstr>
      <vt:lpstr>M/DE</vt:lpstr>
      <vt:lpstr> Matter/energy content and geometry of the universe have been measured in several ways:</vt:lpstr>
      <vt:lpstr>CDM = Standard Model of Cosmology</vt:lpstr>
      <vt:lpstr>Dark Matter / Dark Energy</vt:lpstr>
      <vt:lpstr>The physical origin of DARK ENERGY?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Cheng, Ta-Pei</cp:lastModifiedBy>
  <cp:revision>65</cp:revision>
  <dcterms:created xsi:type="dcterms:W3CDTF">2004-05-06T09:28:21Z</dcterms:created>
  <dcterms:modified xsi:type="dcterms:W3CDTF">2017-01-25T22:39:00Z</dcterms:modified>
</cp:coreProperties>
</file>