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2" r:id="rId2"/>
    <p:sldId id="279" r:id="rId3"/>
    <p:sldId id="284" r:id="rId4"/>
    <p:sldId id="285" r:id="rId5"/>
    <p:sldId id="286" r:id="rId6"/>
    <p:sldId id="301" r:id="rId7"/>
    <p:sldId id="287" r:id="rId8"/>
    <p:sldId id="314" r:id="rId9"/>
    <p:sldId id="288" r:id="rId10"/>
    <p:sldId id="304" r:id="rId11"/>
    <p:sldId id="289" r:id="rId12"/>
    <p:sldId id="315" r:id="rId13"/>
    <p:sldId id="291" r:id="rId14"/>
    <p:sldId id="292" r:id="rId15"/>
    <p:sldId id="302" r:id="rId16"/>
    <p:sldId id="298" r:id="rId17"/>
    <p:sldId id="293" r:id="rId18"/>
    <p:sldId id="309" r:id="rId19"/>
    <p:sldId id="316" r:id="rId20"/>
    <p:sldId id="313" r:id="rId21"/>
    <p:sldId id="310" r:id="rId22"/>
    <p:sldId id="303" r:id="rId23"/>
    <p:sldId id="311" r:id="rId24"/>
    <p:sldId id="295" r:id="rId25"/>
    <p:sldId id="317" r:id="rId26"/>
    <p:sldId id="296" r:id="rId27"/>
    <p:sldId id="297" r:id="rId28"/>
  </p:sldIdLst>
  <p:sldSz cx="9144000" cy="6858000" type="screen4x3"/>
  <p:notesSz cx="9363075" cy="7077075"/>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13160E-0B0D-452D-9ADF-681D85CF8C99}">
          <p14:sldIdLst/>
        </p14:section>
        <p14:section name="#1a relativity" id="{FBCA617C-0E01-4EEC-BE99-4CFABCB1F2F3}">
          <p14:sldIdLst>
            <p14:sldId id="282"/>
            <p14:sldId id="279"/>
            <p14:sldId id="284"/>
            <p14:sldId id="285"/>
            <p14:sldId id="286"/>
            <p14:sldId id="301"/>
            <p14:sldId id="287"/>
            <p14:sldId id="314"/>
            <p14:sldId id="288"/>
            <p14:sldId id="304"/>
            <p14:sldId id="289"/>
            <p14:sldId id="315"/>
            <p14:sldId id="291"/>
            <p14:sldId id="292"/>
            <p14:sldId id="302"/>
            <p14:sldId id="298"/>
            <p14:sldId id="293"/>
            <p14:sldId id="309"/>
            <p14:sldId id="316"/>
            <p14:sldId id="313"/>
            <p14:sldId id="310"/>
            <p14:sldId id="303"/>
            <p14:sldId id="311"/>
            <p14:sldId id="295"/>
            <p14:sldId id="317"/>
            <p14:sldId id="296"/>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CC"/>
    <a:srgbClr val="CCCCFF"/>
    <a:srgbClr val="F94D66"/>
    <a:srgbClr val="FF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4712" autoAdjust="0"/>
  </p:normalViewPr>
  <p:slideViewPr>
    <p:cSldViewPr snapToGrid="0">
      <p:cViewPr varScale="1">
        <p:scale>
          <a:sx n="100" d="100"/>
          <a:sy n="100" d="100"/>
        </p:scale>
        <p:origin x="19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7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4117" y="0"/>
            <a:ext cx="4057333" cy="353854"/>
          </a:xfrm>
          <a:prstGeom prst="rect">
            <a:avLst/>
          </a:prstGeom>
        </p:spPr>
        <p:txBody>
          <a:bodyPr vert="horz" lIns="93936" tIns="46968" rIns="93936" bIns="46968" rtlCol="0"/>
          <a:lstStyle>
            <a:lvl1pPr algn="r">
              <a:defRPr sz="1200"/>
            </a:lvl1pPr>
          </a:lstStyle>
          <a:p>
            <a:fld id="{E6D40933-C631-49DD-8B86-FEE8F8C84A62}" type="datetimeFigureOut">
              <a:rPr lang="en-US" smtClean="0"/>
              <a:t>10/11/2022</a:t>
            </a:fld>
            <a:endParaRPr lang="en-US"/>
          </a:p>
        </p:txBody>
      </p:sp>
      <p:sp>
        <p:nvSpPr>
          <p:cNvPr id="4" name="Slide Image Placeholder 3"/>
          <p:cNvSpPr>
            <a:spLocks noGrp="1" noRot="1" noChangeAspect="1"/>
          </p:cNvSpPr>
          <p:nvPr>
            <p:ph type="sldImg" idx="2"/>
          </p:nvPr>
        </p:nvSpPr>
        <p:spPr>
          <a:xfrm>
            <a:off x="2913063" y="530225"/>
            <a:ext cx="3536950" cy="265430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21583"/>
            <a:ext cx="4057333" cy="3538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4117" y="6721583"/>
            <a:ext cx="4057333" cy="353854"/>
          </a:xfrm>
          <a:prstGeom prst="rect">
            <a:avLst/>
          </a:prstGeom>
        </p:spPr>
        <p:txBody>
          <a:bodyPr vert="horz" lIns="93936" tIns="46968" rIns="93936" bIns="46968" rtlCol="0" anchor="b"/>
          <a:lstStyle>
            <a:lvl1pPr algn="r">
              <a:defRPr sz="1200"/>
            </a:lvl1pPr>
          </a:lstStyle>
          <a:p>
            <a:fld id="{006FF62A-12C9-4892-913E-6FA61903B0FC}" type="slidenum">
              <a:rPr lang="en-US" smtClean="0"/>
              <a:t>‹#›</a:t>
            </a:fld>
            <a:endParaRPr lang="en-US"/>
          </a:p>
        </p:txBody>
      </p:sp>
    </p:spTree>
    <p:extLst>
      <p:ext uri="{BB962C8B-B14F-4D97-AF65-F5344CB8AC3E}">
        <p14:creationId xmlns:p14="http://schemas.microsoft.com/office/powerpoint/2010/main" val="47525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FF62A-12C9-4892-913E-6FA61903B0FC}" type="slidenum">
              <a:rPr lang="en-US" smtClean="0"/>
              <a:t>5</a:t>
            </a:fld>
            <a:endParaRPr lang="en-US"/>
          </a:p>
        </p:txBody>
      </p:sp>
    </p:spTree>
    <p:extLst>
      <p:ext uri="{BB962C8B-B14F-4D97-AF65-F5344CB8AC3E}">
        <p14:creationId xmlns:p14="http://schemas.microsoft.com/office/powerpoint/2010/main" val="326766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FF62A-12C9-4892-913E-6FA61903B0FC}" type="slidenum">
              <a:rPr lang="en-US" smtClean="0"/>
              <a:t>6</a:t>
            </a:fld>
            <a:endParaRPr lang="en-US"/>
          </a:p>
        </p:txBody>
      </p:sp>
    </p:spTree>
    <p:extLst>
      <p:ext uri="{BB962C8B-B14F-4D97-AF65-F5344CB8AC3E}">
        <p14:creationId xmlns:p14="http://schemas.microsoft.com/office/powerpoint/2010/main" val="307395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FF62A-12C9-4892-913E-6FA61903B0FC}" type="slidenum">
              <a:rPr lang="en-US" smtClean="0"/>
              <a:t>13</a:t>
            </a:fld>
            <a:endParaRPr lang="en-US"/>
          </a:p>
        </p:txBody>
      </p:sp>
    </p:spTree>
    <p:extLst>
      <p:ext uri="{BB962C8B-B14F-4D97-AF65-F5344CB8AC3E}">
        <p14:creationId xmlns:p14="http://schemas.microsoft.com/office/powerpoint/2010/main" val="99333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FF62A-12C9-4892-913E-6FA61903B0FC}" type="slidenum">
              <a:rPr lang="en-US" smtClean="0"/>
              <a:t>18</a:t>
            </a:fld>
            <a:endParaRPr lang="en-US"/>
          </a:p>
        </p:txBody>
      </p:sp>
    </p:spTree>
    <p:extLst>
      <p:ext uri="{BB962C8B-B14F-4D97-AF65-F5344CB8AC3E}">
        <p14:creationId xmlns:p14="http://schemas.microsoft.com/office/powerpoint/2010/main" val="114152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FF62A-12C9-4892-913E-6FA61903B0FC}" type="slidenum">
              <a:rPr lang="en-US" smtClean="0"/>
              <a:t>19</a:t>
            </a:fld>
            <a:endParaRPr lang="en-US"/>
          </a:p>
        </p:txBody>
      </p:sp>
    </p:spTree>
    <p:extLst>
      <p:ext uri="{BB962C8B-B14F-4D97-AF65-F5344CB8AC3E}">
        <p14:creationId xmlns:p14="http://schemas.microsoft.com/office/powerpoint/2010/main" val="346468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FF62A-12C9-4892-913E-6FA61903B0FC}" type="slidenum">
              <a:rPr lang="en-US" smtClean="0"/>
              <a:t>21</a:t>
            </a:fld>
            <a:endParaRPr lang="en-US"/>
          </a:p>
        </p:txBody>
      </p:sp>
    </p:spTree>
    <p:extLst>
      <p:ext uri="{BB962C8B-B14F-4D97-AF65-F5344CB8AC3E}">
        <p14:creationId xmlns:p14="http://schemas.microsoft.com/office/powerpoint/2010/main" val="2174580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19" indent="0" algn="r">
              <a:buNone/>
              <a:defRPr>
                <a:solidFill>
                  <a:schemeClr val="tx1"/>
                </a:solidFill>
              </a:defRPr>
            </a:lvl1pPr>
            <a:lvl2pPr marL="457196" indent="0" algn="ctr">
              <a:buNone/>
            </a:lvl2pPr>
            <a:lvl3pPr marL="914391" indent="0" algn="ctr">
              <a:buNone/>
            </a:lvl3pPr>
            <a:lvl4pPr marL="1371587" indent="0" algn="ctr">
              <a:buNone/>
            </a:lvl4pPr>
            <a:lvl5pPr marL="1828782" indent="0" algn="ctr">
              <a:buNone/>
            </a:lvl5pPr>
            <a:lvl6pPr marL="2285978" indent="0" algn="ctr">
              <a:buNone/>
            </a:lvl6pPr>
            <a:lvl7pPr marL="2743173" indent="0" algn="ctr">
              <a:buNone/>
            </a:lvl7pPr>
            <a:lvl8pPr marL="3200368" indent="0" algn="ctr">
              <a:buNone/>
            </a:lvl8pPr>
            <a:lvl9pPr marL="3657563"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AC5F847-3068-4C66-9AEC-909B7A386FA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264437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B97C612-2E3D-4FE0-A77E-B10F66D5EA6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9606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1"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4ED4393-F08C-4B2D-802D-D9AED5C181D4}"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3535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4AC2718-5AEF-46D1-977C-151F3C5F8824}"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5319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19" rIns="45719"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816A41E2-BB95-454A-AC79-4FCEAF7FFDDA}"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2505471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1"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12B7FA8-836A-4909-863B-82CE545B14E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3578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19"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9"/>
            <a:ext cx="4040188" cy="659352"/>
          </a:xfrm>
        </p:spPr>
        <p:txBody>
          <a:bodyPr lIns="45719" tIns="0" rIns="45719"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19" tIns="0" rIns="45719"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2B3A844-8754-461B-9EE4-50949CA9B7C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433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305800" cy="1143000"/>
          </a:xfrm>
        </p:spPr>
        <p:txBody>
          <a:bodyPr vert="horz" tIns="4571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00B69C2-561E-416A-AC2F-359745B406A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8107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C23D4B2-9B3B-4AE4-B2FF-6C24973BCBB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862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8D1A1FA-D4B4-4575-967F-5A0A8C26A2F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5935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endParaRPr lang="en-US" sz="220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endParaRPr lang="en-US" sz="2200">
              <a:solidFill>
                <a:prstClr val="white"/>
              </a:solidFill>
            </a:endParaRPr>
          </a:p>
        </p:txBody>
      </p:sp>
      <p:sp>
        <p:nvSpPr>
          <p:cNvPr id="2" name="Title 1"/>
          <p:cNvSpPr>
            <a:spLocks noGrp="1"/>
          </p:cNvSpPr>
          <p:nvPr>
            <p:ph type="title"/>
          </p:nvPr>
        </p:nvSpPr>
        <p:spPr>
          <a:xfrm>
            <a:off x="609600" y="1176997"/>
            <a:ext cx="2212848" cy="1582621"/>
          </a:xfrm>
        </p:spPr>
        <p:txBody>
          <a:bodyPr vert="horz" lIns="45719" tIns="45719" rIns="45719" bIns="45719"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1" y="2828785"/>
            <a:ext cx="2209800" cy="2179320"/>
          </a:xfrm>
        </p:spPr>
        <p:txBody>
          <a:bodyPr lIns="64007" rIns="45719" bIns="45719"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1" y="6356351"/>
            <a:ext cx="609600" cy="365125"/>
          </a:xfrm>
        </p:spPr>
        <p:txBody>
          <a:bodyPr/>
          <a:lstStyle/>
          <a:p>
            <a:fld id="{ACCB4548-48ED-4F3E-AB8D-2AB6260EA1FA}"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9525" y="5816601"/>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39" tIns="45719" rIns="91439" bIns="45719" anchor="t" compatLnSpc="1"/>
          <a:lstStyle/>
          <a:p>
            <a:pPr fontAlgn="base">
              <a:spcBef>
                <a:spcPct val="0"/>
              </a:spcBef>
              <a:spcAft>
                <a:spcPct val="0"/>
              </a:spcAft>
            </a:pPr>
            <a:endParaRPr lang="en-US" sz="2200">
              <a:solidFill>
                <a:prstClr val="black"/>
              </a:solidFill>
            </a:endParaRPr>
          </a:p>
        </p:txBody>
      </p:sp>
      <p:sp>
        <p:nvSpPr>
          <p:cNvPr id="11" name="Freeform 10"/>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39" tIns="45719" rIns="91439" bIns="45719" anchor="t" compatLnSpc="1"/>
          <a:lstStyle/>
          <a:p>
            <a:pPr fontAlgn="base">
              <a:spcBef>
                <a:spcPct val="0"/>
              </a:spcBef>
              <a:spcAft>
                <a:spcPct val="0"/>
              </a:spcAft>
            </a:pPr>
            <a:endParaRPr lang="en-US" sz="2200">
              <a:solidFill>
                <a:prstClr val="black"/>
              </a:solidFill>
            </a:endParaRPr>
          </a:p>
        </p:txBody>
      </p:sp>
    </p:spTree>
    <p:extLst>
      <p:ext uri="{BB962C8B-B14F-4D97-AF65-F5344CB8AC3E}">
        <p14:creationId xmlns:p14="http://schemas.microsoft.com/office/powerpoint/2010/main" val="191756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39" tIns="45719" rIns="91439" bIns="45719" anchor="t" compatLnSpc="1"/>
          <a:lstStyle/>
          <a:p>
            <a:pPr fontAlgn="base">
              <a:spcBef>
                <a:spcPct val="0"/>
              </a:spcBef>
              <a:spcAft>
                <a:spcPct val="0"/>
              </a:spcAft>
            </a:pPr>
            <a:endParaRPr lang="en-US" sz="2200">
              <a:solidFill>
                <a:prstClr val="black"/>
              </a:solidFill>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39" tIns="45719" rIns="91439" bIns="45719" anchor="t" compatLnSpc="1"/>
          <a:lstStyle/>
          <a:p>
            <a:pPr fontAlgn="base">
              <a:spcBef>
                <a:spcPct val="0"/>
              </a:spcBef>
              <a:spcAft>
                <a:spcPct val="0"/>
              </a:spcAft>
            </a:pPr>
            <a:endParaRPr lang="en-US" sz="2200" b="0" i="0" u="none">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719"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lIns="91439" tIns="45719" rIns="91439" bIns="45719">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1"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1"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CCA12F89-A373-4987-9A4D-2A5C37BF74C5}"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22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2200">
                <a:solidFill>
                  <a:prstClr val="black"/>
                </a:solidFill>
                <a:latin typeface="Times New Roman" pitchFamily="18" charset="0"/>
              </a:endParaRPr>
            </a:p>
          </p:txBody>
        </p:sp>
      </p:grpSp>
    </p:spTree>
    <p:extLst>
      <p:ext uri="{BB962C8B-B14F-4D97-AF65-F5344CB8AC3E}">
        <p14:creationId xmlns:p14="http://schemas.microsoft.com/office/powerpoint/2010/main" val="2043707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p:titleStyle>
    <p:bodyStyle>
      <a:lvl1pPr marL="274317" indent="-274317"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74" indent="-246885"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391" indent="-246885"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08" indent="-210310"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26" indent="-210310"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43" indent="-210310"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21" indent="-182878"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38" indent="-182878"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56" indent="-182878"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96" algn="l" rtl="0" eaLnBrk="1" latinLnBrk="0" hangingPunct="1">
        <a:defRPr kumimoji="0" kern="1200">
          <a:solidFill>
            <a:schemeClr val="tx1"/>
          </a:solidFill>
          <a:latin typeface="+mn-lt"/>
          <a:ea typeface="+mn-ea"/>
          <a:cs typeface="+mn-cs"/>
        </a:defRPr>
      </a:lvl2pPr>
      <a:lvl3pPr marL="914391" algn="l" rtl="0" eaLnBrk="1" latinLnBrk="0" hangingPunct="1">
        <a:defRPr kumimoji="0" kern="1200">
          <a:solidFill>
            <a:schemeClr val="tx1"/>
          </a:solidFill>
          <a:latin typeface="+mn-lt"/>
          <a:ea typeface="+mn-ea"/>
          <a:cs typeface="+mn-cs"/>
        </a:defRPr>
      </a:lvl3pPr>
      <a:lvl4pPr marL="1371587" algn="l" rtl="0" eaLnBrk="1" latinLnBrk="0" hangingPunct="1">
        <a:defRPr kumimoji="0" kern="1200">
          <a:solidFill>
            <a:schemeClr val="tx1"/>
          </a:solidFill>
          <a:latin typeface="+mn-lt"/>
          <a:ea typeface="+mn-ea"/>
          <a:cs typeface="+mn-cs"/>
        </a:defRPr>
      </a:lvl4pPr>
      <a:lvl5pPr marL="1828782" algn="l" rtl="0" eaLnBrk="1" latinLnBrk="0" hangingPunct="1">
        <a:defRPr kumimoji="0" kern="1200">
          <a:solidFill>
            <a:schemeClr val="tx1"/>
          </a:solidFill>
          <a:latin typeface="+mn-lt"/>
          <a:ea typeface="+mn-ea"/>
          <a:cs typeface="+mn-cs"/>
        </a:defRPr>
      </a:lvl5pPr>
      <a:lvl6pPr marL="2285978" algn="l" rtl="0" eaLnBrk="1" latinLnBrk="0" hangingPunct="1">
        <a:defRPr kumimoji="0" kern="1200">
          <a:solidFill>
            <a:schemeClr val="tx1"/>
          </a:solidFill>
          <a:latin typeface="+mn-lt"/>
          <a:ea typeface="+mn-ea"/>
          <a:cs typeface="+mn-cs"/>
        </a:defRPr>
      </a:lvl6pPr>
      <a:lvl7pPr marL="2743173" algn="l" rtl="0" eaLnBrk="1" latinLnBrk="0" hangingPunct="1">
        <a:defRPr kumimoji="0" kern="1200">
          <a:solidFill>
            <a:schemeClr val="tx1"/>
          </a:solidFill>
          <a:latin typeface="+mn-lt"/>
          <a:ea typeface="+mn-ea"/>
          <a:cs typeface="+mn-cs"/>
        </a:defRPr>
      </a:lvl7pPr>
      <a:lvl8pPr marL="3200368" algn="l" rtl="0" eaLnBrk="1" latinLnBrk="0" hangingPunct="1">
        <a:defRPr kumimoji="0" kern="1200">
          <a:solidFill>
            <a:schemeClr val="tx1"/>
          </a:solidFill>
          <a:latin typeface="+mn-lt"/>
          <a:ea typeface="+mn-ea"/>
          <a:cs typeface="+mn-cs"/>
        </a:defRPr>
      </a:lvl8pPr>
      <a:lvl9pPr marL="365756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33.png"/><Relationship Id="rId7"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image" Target="../media/image35.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37.emf"/><Relationship Id="rId4" Type="http://schemas.openxmlformats.org/officeDocument/2006/relationships/image" Target="../media/image38.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tif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3" Type="http://schemas.openxmlformats.org/officeDocument/2006/relationships/image" Target="../media/image521.png"/><Relationship Id="rId3" Type="http://schemas.openxmlformats.org/officeDocument/2006/relationships/image" Target="../media/image432.png"/><Relationship Id="rId12" Type="http://schemas.openxmlformats.org/officeDocument/2006/relationships/image" Target="../media/image381.png"/><Relationship Id="rId2" Type="http://schemas.openxmlformats.org/officeDocument/2006/relationships/image" Target="../media/image38.jpeg"/><Relationship Id="rId1" Type="http://schemas.openxmlformats.org/officeDocument/2006/relationships/slideLayout" Target="../slideLayouts/slideLayout6.xml"/><Relationship Id="rId11" Type="http://schemas.openxmlformats.org/officeDocument/2006/relationships/image" Target="../media/image500.png"/><Relationship Id="rId5" Type="http://schemas.openxmlformats.org/officeDocument/2006/relationships/image" Target="../media/image52.png"/><Relationship Id="rId15" Type="http://schemas.openxmlformats.org/officeDocument/2006/relationships/image" Target="../media/image54.png"/><Relationship Id="rId4" Type="http://schemas.openxmlformats.org/officeDocument/2006/relationships/image" Target="../media/image51.png"/><Relationship Id="rId14" Type="http://schemas.openxmlformats.org/officeDocument/2006/relationships/image" Target="../media/image53.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13" Type="http://schemas.openxmlformats.org/officeDocument/2006/relationships/image" Target="../media/image430.png"/><Relationship Id="rId18" Type="http://schemas.openxmlformats.org/officeDocument/2006/relationships/image" Target="../media/image48.png"/><Relationship Id="rId3" Type="http://schemas.openxmlformats.org/officeDocument/2006/relationships/image" Target="../media/image380.png"/><Relationship Id="rId12" Type="http://schemas.openxmlformats.org/officeDocument/2006/relationships/image" Target="../media/image65.png"/><Relationship Id="rId17"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46.png"/><Relationship Id="rId20"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410.png"/><Relationship Id="rId15" Type="http://schemas.openxmlformats.org/officeDocument/2006/relationships/image" Target="../media/image45.png"/><Relationship Id="rId10" Type="http://schemas.openxmlformats.org/officeDocument/2006/relationships/image" Target="../media/image420.png"/><Relationship Id="rId19" Type="http://schemas.openxmlformats.org/officeDocument/2006/relationships/image" Target="../media/image431.png"/><Relationship Id="rId4" Type="http://schemas.openxmlformats.org/officeDocument/2006/relationships/image" Target="../media/image400.png"/><Relationship Id="rId9" Type="http://schemas.openxmlformats.org/officeDocument/2006/relationships/image" Target="../media/image62.pn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0.png"/><Relationship Id="rId7" Type="http://schemas.openxmlformats.org/officeDocument/2006/relationships/image" Target="../media/image531.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520.pn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7"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89.png"/><Relationship Id="rId11" Type="http://schemas.openxmlformats.org/officeDocument/2006/relationships/image" Target="../media/image61.png"/><Relationship Id="rId5" Type="http://schemas.openxmlformats.org/officeDocument/2006/relationships/image" Target="../media/image88.png"/><Relationship Id="rId10" Type="http://schemas.openxmlformats.org/officeDocument/2006/relationships/image" Target="../media/image60.png"/><Relationship Id="rId4" Type="http://schemas.openxmlformats.org/officeDocument/2006/relationships/image" Target="../media/image87.png"/><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01.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1</a:t>
            </a:fld>
            <a:endParaRPr lang="en-US">
              <a:solidFill>
                <a:srgbClr val="04617B">
                  <a:shade val="90000"/>
                </a:srgbClr>
              </a:solidFill>
            </a:endParaRPr>
          </a:p>
        </p:txBody>
      </p:sp>
      <p:sp>
        <p:nvSpPr>
          <p:cNvPr id="4" name="Title 1"/>
          <p:cNvSpPr>
            <a:spLocks noGrp="1"/>
          </p:cNvSpPr>
          <p:nvPr>
            <p:ph type="title"/>
          </p:nvPr>
        </p:nvSpPr>
        <p:spPr>
          <a:xfrm>
            <a:off x="1066800" y="762000"/>
            <a:ext cx="5257800" cy="1371600"/>
          </a:xfrm>
          <a:solidFill>
            <a:schemeClr val="tx1"/>
          </a:solidFill>
        </p:spPr>
        <p:txBody>
          <a:bodyPr>
            <a:normAutofit fontScale="90000"/>
          </a:bodyPr>
          <a:lstStyle/>
          <a:p>
            <a:pPr algn="ctr"/>
            <a:br>
              <a:rPr lang="en-US" b="1" dirty="0">
                <a:solidFill>
                  <a:srgbClr val="FFFF00"/>
                </a:solidFill>
              </a:rPr>
            </a:br>
            <a:r>
              <a:rPr lang="en-US" sz="5300" b="1" dirty="0">
                <a:solidFill>
                  <a:srgbClr val="FFFF00"/>
                </a:solidFill>
                <a:latin typeface="Times New Roman" panose="02020603050405020304" pitchFamily="18" charset="0"/>
                <a:cs typeface="Times New Roman" panose="02020603050405020304" pitchFamily="18" charset="0"/>
              </a:rPr>
              <a:t>Einstein &amp;</a:t>
            </a:r>
            <a:r>
              <a:rPr lang="en-US" b="1" dirty="0">
                <a:solidFill>
                  <a:srgbClr val="FFFF00"/>
                </a:solidFill>
                <a:latin typeface="Times New Roman" panose="02020603050405020304" pitchFamily="18" charset="0"/>
                <a:cs typeface="Times New Roman" panose="02020603050405020304" pitchFamily="18" charset="0"/>
              </a:rPr>
              <a:t> </a:t>
            </a:r>
            <a:br>
              <a:rPr lang="en-US" b="1" dirty="0">
                <a:solidFill>
                  <a:srgbClr val="FFFF00"/>
                </a:solidFill>
                <a:latin typeface="Times New Roman" panose="02020603050405020304" pitchFamily="18" charset="0"/>
                <a:cs typeface="Times New Roman" panose="02020603050405020304" pitchFamily="18" charset="0"/>
              </a:rPr>
            </a:br>
            <a:r>
              <a:rPr lang="en-US" sz="4900" b="1" dirty="0">
                <a:solidFill>
                  <a:srgbClr val="FFFF00"/>
                </a:solidFill>
                <a:latin typeface="Times New Roman" panose="02020603050405020304" pitchFamily="18" charset="0"/>
                <a:cs typeface="Times New Roman" panose="02020603050405020304" pitchFamily="18" charset="0"/>
              </a:rPr>
              <a:t>Quantum Mechanics</a:t>
            </a:r>
            <a:endParaRPr lang="en-US" b="1" dirty="0">
              <a:solidFill>
                <a:srgbClr val="FFFF00"/>
              </a:solidFill>
            </a:endParaRPr>
          </a:p>
        </p:txBody>
      </p:sp>
      <p:sp>
        <p:nvSpPr>
          <p:cNvPr id="6" name="TextBox 5"/>
          <p:cNvSpPr txBox="1"/>
          <p:nvPr/>
        </p:nvSpPr>
        <p:spPr>
          <a:xfrm>
            <a:off x="6629400" y="1524000"/>
            <a:ext cx="1905000" cy="58477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p:spPr>
        <p:txBody>
          <a:bodyPr wrap="square" rtlCol="0">
            <a:spAutoFit/>
          </a:bodyPr>
          <a:lstStyle/>
          <a:p>
            <a:pPr algn="ctr"/>
            <a:r>
              <a:rPr lang="en-US" sz="1600">
                <a:solidFill>
                  <a:schemeClr val="bg1"/>
                </a:solidFill>
              </a:rPr>
              <a:t>based on </a:t>
            </a:r>
          </a:p>
          <a:p>
            <a:pPr algn="ctr"/>
            <a:r>
              <a:rPr lang="en-US" sz="1600">
                <a:solidFill>
                  <a:schemeClr val="bg1"/>
                </a:solidFill>
              </a:rPr>
              <a:t>Chapter 8 in …</a:t>
            </a: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58764" y="2141844"/>
            <a:ext cx="3629164" cy="4579575"/>
          </a:xfrm>
          <a:prstGeom prst="rect">
            <a:avLst/>
          </a:prstGeom>
          <a:noFill/>
        </p:spPr>
      </p:pic>
      <p:sp>
        <p:nvSpPr>
          <p:cNvPr id="5" name="TextBox 4"/>
          <p:cNvSpPr txBox="1"/>
          <p:nvPr/>
        </p:nvSpPr>
        <p:spPr>
          <a:xfrm>
            <a:off x="609600" y="2514600"/>
            <a:ext cx="5181600" cy="1077218"/>
          </a:xfrm>
          <a:prstGeom prst="rect">
            <a:avLst/>
          </a:prstGeom>
          <a:noFill/>
        </p:spPr>
        <p:txBody>
          <a:bodyPr wrap="square" rtlCol="0">
            <a:spAutoFit/>
          </a:bodyPr>
          <a:lstStyle/>
          <a:p>
            <a:pPr algn="ctr"/>
            <a:r>
              <a:rPr lang="en-US" sz="3200" b="1">
                <a:solidFill>
                  <a:srgbClr val="663300"/>
                </a:solidFill>
              </a:rPr>
              <a:t>Debate with Bohr</a:t>
            </a:r>
          </a:p>
          <a:p>
            <a:pPr algn="ctr"/>
            <a:r>
              <a:rPr lang="en-US" sz="3200" b="1">
                <a:solidFill>
                  <a:srgbClr val="663300"/>
                </a:solidFill>
              </a:rPr>
              <a:t>on the meaning of QM</a:t>
            </a:r>
          </a:p>
        </p:txBody>
      </p:sp>
      <p:sp>
        <p:nvSpPr>
          <p:cNvPr id="2" name="TextBox 1"/>
          <p:cNvSpPr txBox="1"/>
          <p:nvPr/>
        </p:nvSpPr>
        <p:spPr>
          <a:xfrm>
            <a:off x="1143000" y="3669101"/>
            <a:ext cx="4114800" cy="1384995"/>
          </a:xfrm>
          <a:prstGeom prst="rect">
            <a:avLst/>
          </a:prstGeom>
          <a:solidFill>
            <a:schemeClr val="bg1">
              <a:lumMod val="75000"/>
            </a:schemeClr>
          </a:solidFill>
        </p:spPr>
        <p:txBody>
          <a:bodyPr wrap="square" lIns="91440" tIns="45720" rIns="91440" bIns="45720" rtlCol="0" anchor="t">
            <a:spAutoFit/>
          </a:bodyPr>
          <a:lstStyle/>
          <a:p>
            <a:pPr algn="ctr"/>
            <a:r>
              <a:rPr lang="en-US" sz="2000" b="1"/>
              <a:t>Nature of measurement</a:t>
            </a:r>
          </a:p>
          <a:p>
            <a:pPr algn="ctr"/>
            <a:r>
              <a:rPr lang="en-US" sz="2000">
                <a:solidFill>
                  <a:srgbClr val="7030A0"/>
                </a:solidFill>
              </a:rPr>
              <a:t>-- a mere philosophical discussion?</a:t>
            </a:r>
          </a:p>
          <a:p>
            <a:pPr algn="ctr"/>
            <a:r>
              <a:rPr lang="en-US" sz="2000">
                <a:solidFill>
                  <a:srgbClr val="7030A0"/>
                </a:solidFill>
              </a:rPr>
              <a:t> </a:t>
            </a:r>
            <a:r>
              <a:rPr lang="en-US" sz="2000">
                <a:solidFill>
                  <a:schemeClr val="tx2"/>
                </a:solidFill>
              </a:rPr>
              <a:t>but, physics = experimental science</a:t>
            </a:r>
          </a:p>
          <a:p>
            <a:pPr algn="ctr"/>
            <a:endParaRPr lang="en-US" sz="2400" b="1">
              <a:solidFill>
                <a:srgbClr val="C00000"/>
              </a:solidFill>
            </a:endParaRPr>
          </a:p>
        </p:txBody>
      </p:sp>
      <p:sp>
        <p:nvSpPr>
          <p:cNvPr id="8" name="TextBox 7"/>
          <p:cNvSpPr txBox="1"/>
          <p:nvPr/>
        </p:nvSpPr>
        <p:spPr>
          <a:xfrm>
            <a:off x="1219200" y="6248400"/>
            <a:ext cx="1524000" cy="307777"/>
          </a:xfrm>
          <a:prstGeom prst="rect">
            <a:avLst/>
          </a:prstGeom>
          <a:noFill/>
        </p:spPr>
        <p:txBody>
          <a:bodyPr wrap="square" lIns="91440" tIns="45720" rIns="91440" bIns="45720" rtlCol="0" anchor="t">
            <a:spAutoFit/>
          </a:bodyPr>
          <a:lstStyle/>
          <a:p>
            <a:r>
              <a:rPr lang="en-US" sz="1400" dirty="0"/>
              <a:t>PSU 5-16-22</a:t>
            </a:r>
          </a:p>
        </p:txBody>
      </p:sp>
      <p:sp>
        <p:nvSpPr>
          <p:cNvPr id="9" name="TextBox 8">
            <a:extLst>
              <a:ext uri="{FF2B5EF4-FFF2-40B4-BE49-F238E27FC236}">
                <a16:creationId xmlns:a16="http://schemas.microsoft.com/office/drawing/2014/main" id="{0FC5DBE9-D782-4EBE-B548-F1C68B64E127}"/>
              </a:ext>
            </a:extLst>
          </p:cNvPr>
          <p:cNvSpPr txBox="1"/>
          <p:nvPr/>
        </p:nvSpPr>
        <p:spPr>
          <a:xfrm>
            <a:off x="971911" y="4638136"/>
            <a:ext cx="42240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err="1">
                <a:solidFill>
                  <a:srgbClr val="7030A0"/>
                </a:solidFill>
              </a:rPr>
              <a:t>Expt</a:t>
            </a:r>
            <a:r>
              <a:rPr lang="en-US" sz="2400" dirty="0">
                <a:solidFill>
                  <a:srgbClr val="7030A0"/>
                </a:solidFill>
              </a:rPr>
              <a:t> --&gt;</a:t>
            </a:r>
            <a:r>
              <a:rPr lang="en-US" sz="2400" dirty="0">
                <a:solidFill>
                  <a:srgbClr val="C00000"/>
                </a:solidFill>
              </a:rPr>
              <a:t> </a:t>
            </a:r>
            <a:r>
              <a:rPr lang="en-US" sz="2800" dirty="0">
                <a:solidFill>
                  <a:srgbClr val="C00000"/>
                </a:solidFill>
              </a:rPr>
              <a:t>Weirdness</a:t>
            </a:r>
            <a:r>
              <a:rPr lang="en-US" sz="2400" dirty="0">
                <a:solidFill>
                  <a:srgbClr val="C00000"/>
                </a:solidFill>
                <a:ea typeface="+mn-lt"/>
                <a:cs typeface="+mn-lt"/>
              </a:rPr>
              <a:t> </a:t>
            </a:r>
            <a:r>
              <a:rPr lang="en-US" sz="2800" dirty="0">
                <a:solidFill>
                  <a:srgbClr val="C00000"/>
                </a:solidFill>
                <a:ea typeface="+mn-lt"/>
                <a:cs typeface="+mn-lt"/>
              </a:rPr>
              <a:t>of QM</a:t>
            </a:r>
            <a:endParaRPr lang="en-US" sz="2800" dirty="0"/>
          </a:p>
        </p:txBody>
      </p:sp>
    </p:spTree>
    <p:extLst>
      <p:ext uri="{BB962C8B-B14F-4D97-AF65-F5344CB8AC3E}">
        <p14:creationId xmlns:p14="http://schemas.microsoft.com/office/powerpoint/2010/main" val="274564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10</a:t>
            </a:fld>
            <a:endParaRPr lang="en-US">
              <a:solidFill>
                <a:srgbClr val="04617B">
                  <a:shade val="90000"/>
                </a:srgbClr>
              </a:solidFill>
            </a:endParaRPr>
          </a:p>
        </p:txBody>
      </p:sp>
      <p:grpSp>
        <p:nvGrpSpPr>
          <p:cNvPr id="19" name="Group 18">
            <a:extLst>
              <a:ext uri="{FF2B5EF4-FFF2-40B4-BE49-F238E27FC236}">
                <a16:creationId xmlns:a16="http://schemas.microsoft.com/office/drawing/2014/main" id="{39CF1220-99AC-4A88-84CF-FBF49C166A66}"/>
              </a:ext>
            </a:extLst>
          </p:cNvPr>
          <p:cNvGrpSpPr/>
          <p:nvPr/>
        </p:nvGrpSpPr>
        <p:grpSpPr>
          <a:xfrm>
            <a:off x="5079255" y="807304"/>
            <a:ext cx="3873526" cy="2695890"/>
            <a:chOff x="5079255" y="407815"/>
            <a:chExt cx="3873526" cy="269589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6483" t="13947" r="9833" b="26893"/>
            <a:stretch/>
          </p:blipFill>
          <p:spPr>
            <a:xfrm>
              <a:off x="5079255" y="407815"/>
              <a:ext cx="1468701" cy="1308340"/>
            </a:xfrm>
            <a:prstGeom prst="rect">
              <a:avLst/>
            </a:prstGeom>
          </p:spPr>
        </p:pic>
        <p:sp>
          <p:nvSpPr>
            <p:cNvPr id="22" name="TextBox 21"/>
            <p:cNvSpPr txBox="1"/>
            <p:nvPr/>
          </p:nvSpPr>
          <p:spPr>
            <a:xfrm>
              <a:off x="5250829" y="1811043"/>
              <a:ext cx="3701952" cy="1292662"/>
            </a:xfrm>
            <a:prstGeom prst="rect">
              <a:avLst/>
            </a:prstGeom>
            <a:solidFill>
              <a:schemeClr val="bg2">
                <a:lumMod val="90000"/>
              </a:schemeClr>
            </a:solidFill>
          </p:spPr>
          <p:txBody>
            <a:bodyPr wrap="square" lIns="91440" tIns="45720" rIns="91440" bIns="45720" rtlCol="0" anchor="t">
              <a:spAutoFit/>
            </a:bodyPr>
            <a:lstStyle/>
            <a:p>
              <a:pPr algn="ctr"/>
              <a:r>
                <a:rPr lang="en-US" sz="2000" b="1"/>
                <a:t>Newton’s theory of gravity has a </a:t>
              </a:r>
              <a:r>
                <a:rPr lang="en-US" sz="2000" b="1" i="1"/>
                <a:t>nonlocal</a:t>
              </a:r>
              <a:r>
                <a:rPr lang="en-US" sz="2000"/>
                <a:t> </a:t>
              </a:r>
              <a:r>
                <a:rPr lang="en-US" sz="2000" b="1"/>
                <a:t>feature </a:t>
              </a:r>
            </a:p>
            <a:p>
              <a:pPr algn="ctr"/>
              <a:r>
                <a:rPr lang="en-US" sz="1600" i="1">
                  <a:solidFill>
                    <a:srgbClr val="FF0000"/>
                  </a:solidFill>
                </a:rPr>
                <a:t>The</a:t>
              </a:r>
              <a:r>
                <a:rPr lang="en-US" sz="2000" b="1">
                  <a:solidFill>
                    <a:srgbClr val="FF0000"/>
                  </a:solidFill>
                </a:rPr>
                <a:t> </a:t>
              </a:r>
              <a:r>
                <a:rPr lang="en-US" sz="2000">
                  <a:solidFill>
                    <a:srgbClr val="FF0000"/>
                  </a:solidFill>
                </a:rPr>
                <a:t>“</a:t>
              </a:r>
              <a:r>
                <a:rPr lang="en-US" sz="2000" i="1">
                  <a:solidFill>
                    <a:srgbClr val="FF0000"/>
                  </a:solidFill>
                </a:rPr>
                <a:t>action-at-a-distance</a:t>
              </a:r>
              <a:r>
                <a:rPr lang="en-US" sz="2000">
                  <a:solidFill>
                    <a:srgbClr val="FF0000"/>
                  </a:solidFill>
                </a:rPr>
                <a:t>” force</a:t>
              </a:r>
            </a:p>
            <a:p>
              <a:pPr algn="ctr"/>
              <a:r>
                <a:rPr lang="en-US">
                  <a:solidFill>
                    <a:schemeClr val="tx2"/>
                  </a:solidFill>
                </a:rPr>
                <a:t>source   …..   test particle</a:t>
              </a:r>
            </a:p>
          </p:txBody>
        </p:sp>
      </p:grpSp>
      <p:grpSp>
        <p:nvGrpSpPr>
          <p:cNvPr id="6" name="Group 5">
            <a:extLst>
              <a:ext uri="{FF2B5EF4-FFF2-40B4-BE49-F238E27FC236}">
                <a16:creationId xmlns:a16="http://schemas.microsoft.com/office/drawing/2014/main" id="{152EF846-4561-454D-86E1-10A1F76A5AC6}"/>
              </a:ext>
            </a:extLst>
          </p:cNvPr>
          <p:cNvGrpSpPr/>
          <p:nvPr/>
        </p:nvGrpSpPr>
        <p:grpSpPr>
          <a:xfrm>
            <a:off x="90578" y="2080445"/>
            <a:ext cx="5899310" cy="4517237"/>
            <a:chOff x="90578" y="1680956"/>
            <a:chExt cx="5899310" cy="4517237"/>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20398" t="4383" r="7960" b="25498"/>
            <a:stretch/>
          </p:blipFill>
          <p:spPr>
            <a:xfrm>
              <a:off x="1984175" y="1680956"/>
              <a:ext cx="1410744" cy="1676400"/>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14001" t="9104" r="17999" b="34665"/>
            <a:stretch/>
          </p:blipFill>
          <p:spPr>
            <a:xfrm>
              <a:off x="581681" y="1686561"/>
              <a:ext cx="1332369" cy="1676400"/>
            </a:xfrm>
            <a:prstGeom prst="rect">
              <a:avLst/>
            </a:prstGeom>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l="9190" t="10900" b="23530"/>
            <a:stretch/>
          </p:blipFill>
          <p:spPr>
            <a:xfrm>
              <a:off x="3452067" y="1732713"/>
              <a:ext cx="1567493" cy="1528031"/>
            </a:xfrm>
            <a:prstGeom prst="rect">
              <a:avLst/>
            </a:prstGeom>
          </p:spPr>
        </p:pic>
        <p:sp>
          <p:nvSpPr>
            <p:cNvPr id="26" name="TextBox 25"/>
            <p:cNvSpPr txBox="1"/>
            <p:nvPr/>
          </p:nvSpPr>
          <p:spPr>
            <a:xfrm>
              <a:off x="90578" y="3366649"/>
              <a:ext cx="5899310" cy="2831544"/>
            </a:xfrm>
            <a:prstGeom prst="rect">
              <a:avLst/>
            </a:prstGeom>
            <a:solidFill>
              <a:srgbClr val="FF99CC"/>
            </a:solidFill>
          </p:spPr>
          <p:txBody>
            <a:bodyPr wrap="square" lIns="91440" tIns="45720" rIns="91440" bIns="45720" rtlCol="0" anchor="t">
              <a:spAutoFit/>
            </a:bodyPr>
            <a:lstStyle/>
            <a:p>
              <a:pPr algn="ctr"/>
              <a:r>
                <a:rPr lang="en-US" sz="2000" b="1">
                  <a:ea typeface="+mn-lt"/>
                  <a:cs typeface="+mn-lt"/>
                </a:rPr>
                <a:t>In field theories</a:t>
              </a:r>
              <a:r>
                <a:rPr lang="en-US" sz="2000">
                  <a:ea typeface="+mn-lt"/>
                  <a:cs typeface="+mn-lt"/>
                </a:rPr>
                <a:t> </a:t>
              </a:r>
            </a:p>
            <a:p>
              <a:pPr algn="ctr"/>
              <a:r>
                <a:rPr lang="en-US" sz="2000"/>
                <a:t>(</a:t>
              </a:r>
              <a:r>
                <a:rPr lang="en-US" sz="2000" i="1"/>
                <a:t>Electromagnetic theory </a:t>
              </a:r>
              <a:r>
                <a:rPr lang="en-US" sz="2000"/>
                <a:t>of Faraday,</a:t>
              </a:r>
              <a:r>
                <a:rPr lang="en-US" sz="2000" b="1"/>
                <a:t> </a:t>
              </a:r>
              <a:r>
                <a:rPr lang="en-US" sz="2000"/>
                <a:t>Maxwell &amp; </a:t>
              </a:r>
              <a:r>
                <a:rPr lang="en-US" sz="2000" i="1"/>
                <a:t>general relativity theory of gravity</a:t>
              </a:r>
              <a:r>
                <a:rPr lang="en-US" sz="2000"/>
                <a:t> of Einstein) </a:t>
              </a:r>
              <a:endParaRPr lang="en-US"/>
            </a:p>
            <a:p>
              <a:pPr algn="ctr"/>
              <a:r>
                <a:rPr lang="en-US" sz="2000" b="1" i="1"/>
                <a:t>locality</a:t>
              </a:r>
              <a:r>
                <a:rPr lang="en-US" sz="2000" b="1"/>
                <a:t> was restored back to physics</a:t>
              </a:r>
              <a:r>
                <a:rPr lang="en-US" sz="2000"/>
                <a:t> </a:t>
              </a:r>
              <a:endParaRPr lang="en-US"/>
            </a:p>
            <a:p>
              <a:pPr algn="ctr"/>
              <a:r>
                <a:rPr lang="en-US"/>
                <a:t>Instead of the source acting directly on the test particle, we have </a:t>
              </a:r>
              <a:r>
                <a:rPr lang="en-US" sz="2000"/>
                <a:t>a </a:t>
              </a:r>
              <a:r>
                <a:rPr lang="en-US" sz="2000" u="sng"/>
                <a:t>2-step description</a:t>
              </a:r>
              <a:r>
                <a:rPr lang="en-US" sz="2000"/>
                <a:t>: </a:t>
              </a:r>
            </a:p>
            <a:p>
              <a:pPr algn="ctr"/>
              <a:r>
                <a:rPr lang="en-US" sz="2000" i="1"/>
                <a:t>the source particle brings about a field everywhere</a:t>
              </a:r>
              <a:r>
                <a:rPr lang="en-US" sz="2000"/>
                <a:t> </a:t>
              </a:r>
              <a:r>
                <a:rPr lang="en-US"/>
                <a:t>(spreading out at finite speed)</a:t>
              </a:r>
              <a:r>
                <a:rPr lang="en-US" sz="2000"/>
                <a:t> </a:t>
              </a:r>
            </a:p>
            <a:p>
              <a:pPr algn="ctr"/>
              <a:r>
                <a:rPr lang="en-US" sz="2000" i="1"/>
                <a:t>the field then acts on the test particle</a:t>
              </a:r>
              <a:r>
                <a:rPr lang="en-US" sz="2000" b="1" i="1"/>
                <a:t> locally</a:t>
              </a:r>
              <a:endParaRPr lang="en-US" sz="2000" b="1"/>
            </a:p>
          </p:txBody>
        </p:sp>
      </p:grpSp>
      <p:grpSp>
        <p:nvGrpSpPr>
          <p:cNvPr id="2" name="Group 1">
            <a:extLst>
              <a:ext uri="{FF2B5EF4-FFF2-40B4-BE49-F238E27FC236}">
                <a16:creationId xmlns:a16="http://schemas.microsoft.com/office/drawing/2014/main" id="{81B67A25-82FB-4F51-BD24-A6D705537018}"/>
              </a:ext>
            </a:extLst>
          </p:cNvPr>
          <p:cNvGrpSpPr/>
          <p:nvPr/>
        </p:nvGrpSpPr>
        <p:grpSpPr>
          <a:xfrm>
            <a:off x="6042803" y="4547576"/>
            <a:ext cx="2639901" cy="1631216"/>
            <a:chOff x="6042803" y="4573438"/>
            <a:chExt cx="2639901" cy="1631216"/>
          </a:xfrm>
        </p:grpSpPr>
        <p:sp>
          <p:nvSpPr>
            <p:cNvPr id="17" name="TextBox 16"/>
            <p:cNvSpPr txBox="1"/>
            <p:nvPr/>
          </p:nvSpPr>
          <p:spPr>
            <a:xfrm>
              <a:off x="6042803" y="4573438"/>
              <a:ext cx="2639901" cy="1631216"/>
            </a:xfrm>
            <a:prstGeom prst="rect">
              <a:avLst/>
            </a:prstGeom>
            <a:solidFill>
              <a:srgbClr val="FFFF00"/>
            </a:solidFill>
          </p:spPr>
          <p:txBody>
            <a:bodyPr wrap="square" lIns="91440" tIns="45720" rIns="91440" bIns="45720" rtlCol="0" anchor="t">
              <a:spAutoFit/>
            </a:bodyPr>
            <a:lstStyle/>
            <a:p>
              <a:r>
                <a:rPr lang="en-US" sz="2400">
                  <a:solidFill>
                    <a:srgbClr val="C00000"/>
                  </a:solidFill>
                </a:rPr>
                <a:t>Einstein’s point</a:t>
              </a:r>
              <a:r>
                <a:rPr lang="en-US" sz="2800" b="1">
                  <a:solidFill>
                    <a:srgbClr val="C00000"/>
                  </a:solidFill>
                </a:rPr>
                <a:t> </a:t>
              </a:r>
              <a:r>
                <a:rPr lang="en-US" sz="2400" b="1">
                  <a:solidFill>
                    <a:srgbClr val="C00000"/>
                  </a:solidFill>
                </a:rPr>
                <a:t>:</a:t>
              </a:r>
              <a:r>
                <a:rPr lang="en-US" sz="2800" b="1">
                  <a:solidFill>
                    <a:srgbClr val="C00000"/>
                  </a:solidFill>
                </a:rPr>
                <a:t>  </a:t>
              </a:r>
              <a:endParaRPr lang="en-US"/>
            </a:p>
            <a:p>
              <a:r>
                <a:rPr lang="en-US" sz="2400" b="1">
                  <a:solidFill>
                    <a:srgbClr val="C00000"/>
                  </a:solidFill>
                </a:rPr>
                <a:t>       QM     </a:t>
              </a:r>
              <a:endParaRPr lang="en-US"/>
            </a:p>
            <a:p>
              <a:pPr algn="ctr"/>
              <a:r>
                <a:rPr lang="en-US" sz="2400" b="1">
                  <a:solidFill>
                    <a:srgbClr val="C00000"/>
                  </a:solidFill>
                </a:rPr>
                <a:t>a new form of </a:t>
              </a:r>
              <a:endParaRPr lang="en-US" sz="2400">
                <a:solidFill>
                  <a:srgbClr val="000000"/>
                </a:solidFill>
              </a:endParaRPr>
            </a:p>
            <a:p>
              <a:pPr algn="ctr"/>
              <a:r>
                <a:rPr lang="en-US" sz="2400" b="1" i="1">
                  <a:solidFill>
                    <a:srgbClr val="C00000"/>
                  </a:solidFill>
                </a:rPr>
                <a:t>nonlocality</a:t>
              </a:r>
              <a:endParaRPr lang="en-US" sz="2400"/>
            </a:p>
          </p:txBody>
        </p:sp>
        <p:sp>
          <p:nvSpPr>
            <p:cNvPr id="8" name="Right Arrow 7"/>
            <p:cNvSpPr/>
            <p:nvPr/>
          </p:nvSpPr>
          <p:spPr>
            <a:xfrm>
              <a:off x="7436187" y="5110869"/>
              <a:ext cx="3810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07C902FB-DDD9-46E4-8B77-EB47E60982D3}"/>
              </a:ext>
            </a:extLst>
          </p:cNvPr>
          <p:cNvSpPr txBox="1"/>
          <p:nvPr/>
        </p:nvSpPr>
        <p:spPr>
          <a:xfrm>
            <a:off x="6042803" y="3756845"/>
            <a:ext cx="2639901" cy="646331"/>
          </a:xfrm>
          <a:prstGeom prst="rect">
            <a:avLst/>
          </a:prstGeom>
          <a:solidFill>
            <a:schemeClr val="accent6"/>
          </a:solidFill>
        </p:spPr>
        <p:txBody>
          <a:bodyPr wrap="square" rtlCol="0">
            <a:spAutoFit/>
          </a:bodyPr>
          <a:lstStyle/>
          <a:p>
            <a:pPr algn="ctr"/>
            <a:r>
              <a:rPr lang="en-US" b="1" dirty="0"/>
              <a:t>The locality Principle is intuitively sensible</a:t>
            </a:r>
          </a:p>
        </p:txBody>
      </p:sp>
      <p:sp>
        <p:nvSpPr>
          <p:cNvPr id="15" name="Title 14">
            <a:extLst>
              <a:ext uri="{FF2B5EF4-FFF2-40B4-BE49-F238E27FC236}">
                <a16:creationId xmlns:a16="http://schemas.microsoft.com/office/drawing/2014/main" id="{4D86A119-7D26-4B8A-B044-F93F0A39ED02}"/>
              </a:ext>
            </a:extLst>
          </p:cNvPr>
          <p:cNvSpPr>
            <a:spLocks noGrp="1"/>
          </p:cNvSpPr>
          <p:nvPr>
            <p:ph type="title"/>
          </p:nvPr>
        </p:nvSpPr>
        <p:spPr>
          <a:xfrm>
            <a:off x="430567" y="811867"/>
            <a:ext cx="4700726" cy="1292662"/>
          </a:xfrm>
        </p:spPr>
        <p:txBody>
          <a:bodyPr>
            <a:normAutofit fontScale="90000"/>
          </a:bodyPr>
          <a:lstStyle/>
          <a:p>
            <a:r>
              <a:rPr lang="en-US" sz="3600" b="1" dirty="0">
                <a:solidFill>
                  <a:srgbClr val="C00000"/>
                </a:solidFill>
                <a:latin typeface="Calibri"/>
              </a:rPr>
              <a:t>History of</a:t>
            </a:r>
            <a:r>
              <a:rPr lang="en-US" sz="4900" dirty="0">
                <a:solidFill>
                  <a:srgbClr val="04617B"/>
                </a:solidFill>
                <a:latin typeface="Calibri"/>
              </a:rPr>
              <a:t> </a:t>
            </a:r>
            <a:r>
              <a:rPr lang="en-US" sz="4000" b="1" dirty="0">
                <a:solidFill>
                  <a:srgbClr val="C00000"/>
                </a:solidFill>
                <a:latin typeface="Calibri"/>
              </a:rPr>
              <a:t>the concept of</a:t>
            </a:r>
            <a:r>
              <a:rPr lang="en-US" sz="5300" b="1" dirty="0">
                <a:solidFill>
                  <a:srgbClr val="C00000"/>
                </a:solidFill>
                <a:latin typeface="Calibri"/>
              </a:rPr>
              <a:t> </a:t>
            </a:r>
            <a:br>
              <a:rPr lang="en-US" sz="5400" dirty="0">
                <a:solidFill>
                  <a:srgbClr val="04617B"/>
                </a:solidFill>
                <a:latin typeface="Calibri"/>
                <a:cs typeface="Segoe UI"/>
              </a:rPr>
            </a:br>
            <a:r>
              <a:rPr lang="en-US" sz="5400" b="1" i="1" dirty="0">
                <a:solidFill>
                  <a:srgbClr val="C00000"/>
                </a:solidFill>
                <a:latin typeface="Calibri"/>
              </a:rPr>
              <a:t>locality</a:t>
            </a:r>
            <a:r>
              <a:rPr lang="en-US" sz="5400" b="1" dirty="0">
                <a:solidFill>
                  <a:srgbClr val="C00000"/>
                </a:solidFill>
                <a:latin typeface="Calibri"/>
              </a:rPr>
              <a:t> in physics</a:t>
            </a:r>
            <a:endParaRPr lang="en-US" dirty="0"/>
          </a:p>
        </p:txBody>
      </p:sp>
      <p:sp>
        <p:nvSpPr>
          <p:cNvPr id="27" name="TextBox 26">
            <a:extLst>
              <a:ext uri="{FF2B5EF4-FFF2-40B4-BE49-F238E27FC236}">
                <a16:creationId xmlns:a16="http://schemas.microsoft.com/office/drawing/2014/main" id="{CE0D0FFA-12C9-45D6-9B9B-C98B3E068DC0}"/>
              </a:ext>
            </a:extLst>
          </p:cNvPr>
          <p:cNvSpPr txBox="1"/>
          <p:nvPr/>
        </p:nvSpPr>
        <p:spPr>
          <a:xfrm>
            <a:off x="6553091" y="1756463"/>
            <a:ext cx="2399690" cy="338554"/>
          </a:xfrm>
          <a:prstGeom prst="rect">
            <a:avLst/>
          </a:prstGeom>
          <a:solidFill>
            <a:schemeClr val="bg2"/>
          </a:solidFill>
          <a:ln>
            <a:solidFill>
              <a:schemeClr val="accent4">
                <a:lumMod val="20000"/>
                <a:lumOff val="80000"/>
              </a:schemeClr>
            </a:solidFill>
          </a:ln>
        </p:spPr>
        <p:txBody>
          <a:bodyPr wrap="square" rtlCol="0">
            <a:spAutoFit/>
          </a:bodyPr>
          <a:lstStyle/>
          <a:p>
            <a:r>
              <a:rPr lang="en-US" sz="1600" b="0" i="0" dirty="0">
                <a:solidFill>
                  <a:srgbClr val="202122"/>
                </a:solidFill>
                <a:effectLst/>
                <a:latin typeface="Times New Roman" panose="02020603050405020304" pitchFamily="18" charset="0"/>
                <a:cs typeface="Times New Roman" panose="02020603050405020304" pitchFamily="18" charset="0"/>
              </a:rPr>
              <a:t>It is inconceivable that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80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11</a:t>
            </a:fld>
            <a:endParaRPr lang="en-US">
              <a:solidFill>
                <a:srgbClr val="04617B">
                  <a:shade val="90000"/>
                </a:srgbClr>
              </a:solidFill>
            </a:endParaRPr>
          </a:p>
        </p:txBody>
      </p:sp>
      <p:sp>
        <p:nvSpPr>
          <p:cNvPr id="4" name="Title 1"/>
          <p:cNvSpPr>
            <a:spLocks noGrp="1"/>
          </p:cNvSpPr>
          <p:nvPr>
            <p:ph type="title"/>
          </p:nvPr>
        </p:nvSpPr>
        <p:spPr>
          <a:xfrm>
            <a:off x="115401" y="751120"/>
            <a:ext cx="6684885" cy="704088"/>
          </a:xfrm>
          <a:solidFill>
            <a:schemeClr val="tx2"/>
          </a:solidFill>
        </p:spPr>
        <p:txBody>
          <a:bodyPr>
            <a:normAutofit fontScale="90000"/>
          </a:bodyPr>
          <a:lstStyle/>
          <a:p>
            <a:pPr algn="ctr"/>
            <a:r>
              <a:rPr lang="en-US">
                <a:solidFill>
                  <a:srgbClr val="FFFF00"/>
                </a:solidFill>
              </a:rPr>
              <a:t>Entanglement &amp; nonlocality</a:t>
            </a:r>
          </a:p>
        </p:txBody>
      </p:sp>
      <mc:AlternateContent xmlns:mc="http://schemas.openxmlformats.org/markup-compatibility/2006" xmlns:a14="http://schemas.microsoft.com/office/drawing/2010/main">
        <mc:Choice Requires="a14">
          <p:sp>
            <p:nvSpPr>
              <p:cNvPr id="5" name="TextBox 4"/>
              <p:cNvSpPr txBox="1"/>
              <p:nvPr/>
            </p:nvSpPr>
            <p:spPr>
              <a:xfrm>
                <a:off x="115401" y="1446326"/>
                <a:ext cx="6292048" cy="646331"/>
              </a:xfrm>
              <a:prstGeom prst="rect">
                <a:avLst/>
              </a:prstGeom>
              <a:solidFill>
                <a:srgbClr val="FFCCFF"/>
              </a:solidFill>
            </p:spPr>
            <p:txBody>
              <a:bodyPr wrap="square" rtlCol="0">
                <a:spAutoFit/>
              </a:bodyPr>
              <a:lstStyle/>
              <a:p>
                <a:pPr algn="ctr"/>
                <a:r>
                  <a:rPr lang="en-US" b="1" dirty="0"/>
                  <a:t>The EPR </a:t>
                </a:r>
                <a:r>
                  <a:rPr lang="en-US" dirty="0"/>
                  <a:t>(Bohm) </a:t>
                </a:r>
                <a:r>
                  <a:rPr lang="en-US" b="1" dirty="0"/>
                  <a:t>thought-experiment</a:t>
                </a:r>
                <a:r>
                  <a:rPr lang="en-US" dirty="0"/>
                  <a:t>: the decay of </a:t>
                </a:r>
              </a:p>
              <a:p>
                <a:pPr algn="ctr"/>
                <a:r>
                  <a:rPr lang="en-US" dirty="0"/>
                  <a:t>a ( J = </a:t>
                </a:r>
                <a14:m>
                  <m:oMath xmlns:m="http://schemas.openxmlformats.org/officeDocument/2006/math">
                    <m:r>
                      <a:rPr lang="en-US" b="0" i="1" dirty="0" smtClean="0">
                        <a:latin typeface="Cambria Math" panose="02040503050406030204" pitchFamily="18" charset="0"/>
                      </a:rPr>
                      <m:t>0</m:t>
                    </m:r>
                  </m:oMath>
                </a14:m>
                <a:r>
                  <a:rPr lang="en-US" dirty="0"/>
                  <a:t>) pion into a pair of electron &amp; positron (each spin ½)</a:t>
                </a:r>
              </a:p>
            </p:txBody>
          </p:sp>
        </mc:Choice>
        <mc:Fallback xmlns="">
          <p:sp>
            <p:nvSpPr>
              <p:cNvPr id="5" name="TextBox 4"/>
              <p:cNvSpPr txBox="1">
                <a:spLocks noRot="1" noChangeAspect="1" noMove="1" noResize="1" noEditPoints="1" noAdjustHandles="1" noChangeArrowheads="1" noChangeShapeType="1" noTextEdit="1"/>
              </p:cNvSpPr>
              <p:nvPr/>
            </p:nvSpPr>
            <p:spPr>
              <a:xfrm>
                <a:off x="115401" y="1446326"/>
                <a:ext cx="6292048" cy="646331"/>
              </a:xfrm>
              <a:prstGeom prst="rect">
                <a:avLst/>
              </a:prstGeom>
              <a:blipFill>
                <a:blip r:embed="rId2"/>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629400" y="1574882"/>
                <a:ext cx="2209800" cy="430887"/>
              </a:xfrm>
              <a:prstGeom prst="rect">
                <a:avLst/>
              </a:prstGeom>
              <a:solidFill>
                <a:schemeClr val="bg2">
                  <a:lumMod val="75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𝜋</m:t>
                          </m:r>
                        </m:e>
                        <m:sup>
                          <m:r>
                            <a:rPr lang="en-US" sz="2800" b="0" i="1" smtClean="0">
                              <a:latin typeface="Cambria Math" panose="02040503050406030204" pitchFamily="18" charset="0"/>
                              <a:ea typeface="Cambria Math" panose="02040503050406030204" pitchFamily="18" charset="0"/>
                            </a:rPr>
                            <m:t>0</m:t>
                          </m:r>
                        </m:sup>
                      </m:s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629400" y="1574882"/>
                <a:ext cx="2209800" cy="430887"/>
              </a:xfrm>
              <a:prstGeom prst="rect">
                <a:avLst/>
              </a:prstGeom>
              <a:blipFill>
                <a:blip r:embed="rId3"/>
                <a:stretch>
                  <a:fillRect/>
                </a:stretch>
              </a:blipFill>
            </p:spPr>
            <p:txBody>
              <a:bodyPr/>
              <a:lstStyle/>
              <a:p>
                <a:r>
                  <a:rPr lang="en-US">
                    <a:noFill/>
                  </a:rPr>
                  <a:t> </a:t>
                </a:r>
              </a:p>
            </p:txBody>
          </p:sp>
        </mc:Fallback>
      </mc:AlternateContent>
      <p:graphicFrame>
        <p:nvGraphicFramePr>
          <p:cNvPr id="8" name="Object 7">
            <a:extLst>
              <a:ext uri="{FF2B5EF4-FFF2-40B4-BE49-F238E27FC236}">
                <a16:creationId xmlns:a16="http://schemas.microsoft.com/office/drawing/2014/main" id="{FE95E60A-B32B-1E32-3C0A-B94E03882168}"/>
              </a:ext>
            </a:extLst>
          </p:cNvPr>
          <p:cNvGraphicFramePr>
            <a:graphicFrameLocks noChangeAspect="1"/>
          </p:cNvGraphicFramePr>
          <p:nvPr>
            <p:extLst>
              <p:ext uri="{D42A27DB-BD31-4B8C-83A1-F6EECF244321}">
                <p14:modId xmlns:p14="http://schemas.microsoft.com/office/powerpoint/2010/main" val="3869095244"/>
              </p:ext>
            </p:extLst>
          </p:nvPr>
        </p:nvGraphicFramePr>
        <p:xfrm>
          <a:off x="1242869" y="2168637"/>
          <a:ext cx="6790647" cy="1577745"/>
        </p:xfrm>
        <a:graphic>
          <a:graphicData uri="http://schemas.openxmlformats.org/presentationml/2006/ole">
            <mc:AlternateContent xmlns:mc="http://schemas.openxmlformats.org/markup-compatibility/2006">
              <mc:Choice xmlns:v="urn:schemas-microsoft-com:vml" Requires="v">
                <p:oleObj name="Acrobat Document" r:id="rId4" imgW="3838339" imgH="904705" progId="Acrobat.Document.DC">
                  <p:embed/>
                </p:oleObj>
              </mc:Choice>
              <mc:Fallback>
                <p:oleObj name="Acrobat Document" r:id="rId4" imgW="3838339" imgH="904705" progId="Acrobat.Document.DC">
                  <p:embed/>
                  <p:pic>
                    <p:nvPicPr>
                      <p:cNvPr id="8" name="Object 7">
                        <a:extLst>
                          <a:ext uri="{FF2B5EF4-FFF2-40B4-BE49-F238E27FC236}">
                            <a16:creationId xmlns:a16="http://schemas.microsoft.com/office/drawing/2014/main" id="{FE95E60A-B32B-1E32-3C0A-B94E03882168}"/>
                          </a:ext>
                        </a:extLst>
                      </p:cNvPr>
                      <p:cNvPicPr/>
                      <p:nvPr/>
                    </p:nvPicPr>
                    <p:blipFill>
                      <a:blip r:embed="rId5"/>
                      <a:stretch>
                        <a:fillRect/>
                      </a:stretch>
                    </p:blipFill>
                    <p:spPr>
                      <a:xfrm>
                        <a:off x="1242869" y="2168637"/>
                        <a:ext cx="6790647" cy="157774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5E383BD-16A3-7137-A68C-CB431D244793}"/>
                  </a:ext>
                </a:extLst>
              </p:cNvPr>
              <p:cNvSpPr txBox="1"/>
              <p:nvPr/>
            </p:nvSpPr>
            <p:spPr>
              <a:xfrm>
                <a:off x="2432482" y="3985731"/>
                <a:ext cx="4421079" cy="739946"/>
              </a:xfrm>
              <a:prstGeom prst="rect">
                <a:avLst/>
              </a:prstGeom>
              <a:solidFill>
                <a:schemeClr val="accent3"/>
              </a:solidFill>
            </p:spPr>
            <p:txBody>
              <a:bodyPr wrap="square">
                <a:spAutoFit/>
              </a:bodyPr>
              <a:lstStyle/>
              <a:p>
                <a:r>
                  <a:rPr lang="en-US" sz="1800" dirty="0"/>
                  <a:t>Electron and positron spins are measured </a:t>
                </a:r>
              </a:p>
              <a:p>
                <a:r>
                  <a:rPr lang="en-US" sz="1800" dirty="0"/>
                  <a:t>by SG detectors to be </a:t>
                </a:r>
                <a14:m>
                  <m:oMath xmlns:m="http://schemas.openxmlformats.org/officeDocument/2006/math">
                    <m:f>
                      <m:fPr>
                        <m:ctrlPr>
                          <a:rPr lang="en-US" sz="1800" i="1" smtClean="0">
                            <a:latin typeface="Cambria Math" panose="02040503050406030204" pitchFamily="18" charset="0"/>
                          </a:rPr>
                        </m:ctrlPr>
                      </m:fPr>
                      <m:num>
                        <m:r>
                          <m:rPr>
                            <m:sty m:val="p"/>
                          </m:rPr>
                          <a:rPr lang="en-US" sz="1800" b="0" i="0" smtClean="0">
                            <a:latin typeface="Cambria Math" panose="02040503050406030204" pitchFamily="18" charset="0"/>
                          </a:rPr>
                          <m:t>up</m:t>
                        </m:r>
                      </m:num>
                      <m:den>
                        <m:r>
                          <m:rPr>
                            <m:sty m:val="p"/>
                          </m:rPr>
                          <a:rPr lang="en-US" sz="1800" b="0" i="0" smtClean="0">
                            <a:latin typeface="Cambria Math" panose="02040503050406030204" pitchFamily="18" charset="0"/>
                          </a:rPr>
                          <m:t>down</m:t>
                        </m:r>
                      </m:den>
                    </m:f>
                    <m:r>
                      <a:rPr lang="en-US" sz="1800" b="0" i="1" smtClean="0">
                        <a:latin typeface="Cambria Math" panose="02040503050406030204" pitchFamily="18" charset="0"/>
                      </a:rPr>
                      <m:t> </m:t>
                    </m:r>
                  </m:oMath>
                </a14:m>
                <a:r>
                  <a:rPr lang="en-US" sz="1800" dirty="0"/>
                  <a:t>in </a:t>
                </a:r>
                <a:r>
                  <a:rPr lang="en-US" sz="2400" b="1" dirty="0"/>
                  <a:t>z</a:t>
                </a:r>
                <a:r>
                  <a:rPr lang="en-US" sz="1800" dirty="0"/>
                  <a:t> direction </a:t>
                </a:r>
              </a:p>
            </p:txBody>
          </p:sp>
        </mc:Choice>
        <mc:Fallback xmlns="">
          <p:sp>
            <p:nvSpPr>
              <p:cNvPr id="24" name="TextBox 23">
                <a:extLst>
                  <a:ext uri="{FF2B5EF4-FFF2-40B4-BE49-F238E27FC236}">
                    <a16:creationId xmlns:a16="http://schemas.microsoft.com/office/drawing/2014/main" id="{E5E383BD-16A3-7137-A68C-CB431D244793}"/>
                  </a:ext>
                </a:extLst>
              </p:cNvPr>
              <p:cNvSpPr txBox="1">
                <a:spLocks noRot="1" noChangeAspect="1" noMove="1" noResize="1" noEditPoints="1" noAdjustHandles="1" noChangeArrowheads="1" noChangeShapeType="1" noTextEdit="1"/>
              </p:cNvSpPr>
              <p:nvPr/>
            </p:nvSpPr>
            <p:spPr>
              <a:xfrm>
                <a:off x="2432482" y="3985731"/>
                <a:ext cx="4421079" cy="739946"/>
              </a:xfrm>
              <a:prstGeom prst="rect">
                <a:avLst/>
              </a:prstGeom>
              <a:blipFill>
                <a:blip r:embed="rId6"/>
                <a:stretch>
                  <a:fillRect l="-1103" t="-4959" b="-14876"/>
                </a:stretch>
              </a:blipFill>
            </p:spPr>
            <p:txBody>
              <a:bodyPr/>
              <a:lstStyle/>
              <a:p>
                <a:r>
                  <a:rPr lang="en-US">
                    <a:noFill/>
                  </a:rPr>
                  <a:t> </a:t>
                </a:r>
              </a:p>
            </p:txBody>
          </p:sp>
        </mc:Fallback>
      </mc:AlternateContent>
    </p:spTree>
    <p:extLst>
      <p:ext uri="{BB962C8B-B14F-4D97-AF65-F5344CB8AC3E}">
        <p14:creationId xmlns:p14="http://schemas.microsoft.com/office/powerpoint/2010/main" val="404207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12</a:t>
            </a:fld>
            <a:endParaRPr lang="en-US">
              <a:solidFill>
                <a:srgbClr val="04617B">
                  <a:shade val="90000"/>
                </a:srgbClr>
              </a:solidFill>
            </a:endParaRPr>
          </a:p>
        </p:txBody>
      </p:sp>
      <p:sp>
        <p:nvSpPr>
          <p:cNvPr id="4" name="Title 1"/>
          <p:cNvSpPr>
            <a:spLocks noGrp="1"/>
          </p:cNvSpPr>
          <p:nvPr>
            <p:ph type="title"/>
          </p:nvPr>
        </p:nvSpPr>
        <p:spPr>
          <a:xfrm>
            <a:off x="88776" y="684326"/>
            <a:ext cx="6684885" cy="704088"/>
          </a:xfrm>
          <a:solidFill>
            <a:schemeClr val="tx2"/>
          </a:solidFill>
        </p:spPr>
        <p:txBody>
          <a:bodyPr>
            <a:normAutofit fontScale="90000"/>
          </a:bodyPr>
          <a:lstStyle/>
          <a:p>
            <a:pPr algn="ctr"/>
            <a:r>
              <a:rPr lang="en-US">
                <a:solidFill>
                  <a:srgbClr val="FFFF00"/>
                </a:solidFill>
              </a:rPr>
              <a:t>Entanglement &amp; nonlocality</a:t>
            </a:r>
          </a:p>
        </p:txBody>
      </p:sp>
      <p:sp>
        <p:nvSpPr>
          <p:cNvPr id="15" name="TextBox 14"/>
          <p:cNvSpPr txBox="1"/>
          <p:nvPr/>
        </p:nvSpPr>
        <p:spPr>
          <a:xfrm>
            <a:off x="5095874" y="3925431"/>
            <a:ext cx="3895726" cy="2246769"/>
          </a:xfrm>
          <a:prstGeom prst="rect">
            <a:avLst/>
          </a:prstGeom>
          <a:solidFill>
            <a:schemeClr val="bg2">
              <a:lumMod val="90000"/>
            </a:schemeClr>
          </a:solidFill>
        </p:spPr>
        <p:txBody>
          <a:bodyPr wrap="square" rtlCol="0">
            <a:spAutoFit/>
          </a:bodyPr>
          <a:lstStyle/>
          <a:p>
            <a:pPr algn="ctr"/>
            <a:r>
              <a:rPr lang="en-US" sz="2000">
                <a:solidFill>
                  <a:schemeClr val="tx2"/>
                </a:solidFill>
              </a:rPr>
              <a:t>Once the electron spin is measured, </a:t>
            </a:r>
          </a:p>
          <a:p>
            <a:pPr algn="ctr"/>
            <a:r>
              <a:rPr lang="en-US" sz="2000">
                <a:solidFill>
                  <a:schemeClr val="tx2"/>
                </a:solidFill>
              </a:rPr>
              <a:t>say finding it to be spin up, </a:t>
            </a:r>
          </a:p>
          <a:p>
            <a:pPr algn="ctr"/>
            <a:r>
              <a:rPr lang="en-US" sz="2000">
                <a:solidFill>
                  <a:schemeClr val="tx2"/>
                </a:solidFill>
              </a:rPr>
              <a:t>we are 100% sure that </a:t>
            </a:r>
          </a:p>
          <a:p>
            <a:pPr algn="ctr"/>
            <a:r>
              <a:rPr lang="en-US" sz="2000">
                <a:solidFill>
                  <a:schemeClr val="tx2"/>
                </a:solidFill>
              </a:rPr>
              <a:t>the positron spin must be down. </a:t>
            </a:r>
          </a:p>
          <a:p>
            <a:pPr algn="ctr"/>
            <a:r>
              <a:rPr lang="en-US" sz="2000"/>
              <a:t>This is so, </a:t>
            </a:r>
            <a:r>
              <a:rPr lang="en-US" sz="2000" u="sng"/>
              <a:t>no matter how far away </a:t>
            </a:r>
          </a:p>
          <a:p>
            <a:pPr algn="ctr"/>
            <a:r>
              <a:rPr lang="en-US" sz="2000" u="sng"/>
              <a:t>the positron has traveled</a:t>
            </a:r>
            <a:endParaRPr lang="en-US" sz="2000">
              <a:solidFill>
                <a:schemeClr val="tx2"/>
              </a:solidFill>
            </a:endParaRPr>
          </a:p>
        </p:txBody>
      </p:sp>
      <mc:AlternateContent xmlns:mc="http://schemas.openxmlformats.org/markup-compatibility/2006" xmlns:a14="http://schemas.microsoft.com/office/drawing/2010/main">
        <mc:Choice Requires="a14">
          <p:sp>
            <p:nvSpPr>
              <p:cNvPr id="9" name="TextBox 8"/>
              <p:cNvSpPr txBox="1"/>
              <p:nvPr/>
            </p:nvSpPr>
            <p:spPr>
              <a:xfrm>
                <a:off x="1258396" y="1459468"/>
                <a:ext cx="2209800" cy="430887"/>
              </a:xfrm>
              <a:prstGeom prst="rect">
                <a:avLst/>
              </a:prstGeom>
              <a:solidFill>
                <a:schemeClr val="bg2">
                  <a:lumMod val="75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𝜋</m:t>
                          </m:r>
                        </m:e>
                        <m:sup>
                          <m:r>
                            <a:rPr lang="en-US" sz="2800" b="0" i="1" smtClean="0">
                              <a:latin typeface="Cambria Math" panose="02040503050406030204" pitchFamily="18" charset="0"/>
                              <a:ea typeface="Cambria Math" panose="02040503050406030204" pitchFamily="18" charset="0"/>
                            </a:rPr>
                            <m:t>0</m:t>
                          </m:r>
                        </m:sup>
                      </m:s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258396" y="1459468"/>
                <a:ext cx="2209800" cy="430887"/>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304800" y="4171652"/>
            <a:ext cx="4791074" cy="2000548"/>
          </a:xfrm>
          <a:prstGeom prst="rect">
            <a:avLst/>
          </a:prstGeom>
          <a:solidFill>
            <a:srgbClr val="FFFF00"/>
          </a:solidFill>
        </p:spPr>
        <p:txBody>
          <a:bodyPr wrap="square" rtlCol="0">
            <a:spAutoFit/>
          </a:bodyPr>
          <a:lstStyle/>
          <a:p>
            <a:pPr algn="ctr"/>
            <a:r>
              <a:rPr lang="en-US" sz="2000"/>
              <a:t>The state with such a correlation is said </a:t>
            </a:r>
          </a:p>
          <a:p>
            <a:pPr algn="ctr"/>
            <a:r>
              <a:rPr lang="en-US" sz="2000"/>
              <a:t>to be </a:t>
            </a:r>
            <a:r>
              <a:rPr lang="en-US" sz="2400" b="1" i="1"/>
              <a:t>entangled</a:t>
            </a:r>
            <a:r>
              <a:rPr lang="en-US" sz="2000"/>
              <a:t>: </a:t>
            </a:r>
          </a:p>
          <a:p>
            <a:pPr algn="ctr"/>
            <a:r>
              <a:rPr lang="en-US" sz="2000">
                <a:solidFill>
                  <a:srgbClr val="C00000"/>
                </a:solidFill>
              </a:rPr>
              <a:t>We say: </a:t>
            </a:r>
            <a:r>
              <a:rPr lang="en-US" sz="2000" i="1">
                <a:solidFill>
                  <a:srgbClr val="C00000"/>
                </a:solidFill>
              </a:rPr>
              <a:t>these two particles are in one entangled quantum state </a:t>
            </a:r>
          </a:p>
          <a:p>
            <a:pPr algn="ctr"/>
            <a:r>
              <a:rPr lang="en-US" sz="2000">
                <a:solidFill>
                  <a:srgbClr val="C00000"/>
                </a:solidFill>
              </a:rPr>
              <a:t>---  any change will affect instantaneously both particles together</a:t>
            </a:r>
            <a:endParaRPr lang="en-US" sz="2000"/>
          </a:p>
        </p:txBody>
      </p:sp>
      <p:sp>
        <p:nvSpPr>
          <p:cNvPr id="12" name="TextBox 11"/>
          <p:cNvSpPr txBox="1"/>
          <p:nvPr/>
        </p:nvSpPr>
        <p:spPr>
          <a:xfrm>
            <a:off x="5105400" y="1947208"/>
            <a:ext cx="3822290" cy="1938992"/>
          </a:xfrm>
          <a:prstGeom prst="rect">
            <a:avLst/>
          </a:prstGeom>
          <a:solidFill>
            <a:srgbClr val="FFC000"/>
          </a:solidFill>
        </p:spPr>
        <p:txBody>
          <a:bodyPr wrap="square" rtlCol="0">
            <a:spAutoFit/>
          </a:bodyPr>
          <a:lstStyle/>
          <a:p>
            <a:pPr algn="ctr"/>
            <a:r>
              <a:rPr lang="en-US" sz="2000"/>
              <a:t>We now measure the spin orientations (focus on the electron spin first): </a:t>
            </a:r>
          </a:p>
          <a:p>
            <a:pPr algn="ctr"/>
            <a:r>
              <a:rPr lang="en-US" sz="2000"/>
              <a:t>50% chance of finding the electron's spin being up </a:t>
            </a:r>
          </a:p>
          <a:p>
            <a:pPr algn="ctr"/>
            <a:r>
              <a:rPr lang="en-US" sz="2000"/>
              <a:t>and 50% down </a:t>
            </a:r>
          </a:p>
        </p:txBody>
      </p:sp>
      <p:grpSp>
        <p:nvGrpSpPr>
          <p:cNvPr id="6" name="Group 5"/>
          <p:cNvGrpSpPr/>
          <p:nvPr/>
        </p:nvGrpSpPr>
        <p:grpSpPr>
          <a:xfrm>
            <a:off x="152400" y="1981200"/>
            <a:ext cx="4953001" cy="2113271"/>
            <a:chOff x="152400" y="1981200"/>
            <a:chExt cx="4953001" cy="2113271"/>
          </a:xfrm>
        </p:grpSpPr>
        <mc:AlternateContent xmlns:mc="http://schemas.openxmlformats.org/markup-compatibility/2006" xmlns:a14="http://schemas.microsoft.com/office/drawing/2010/main">
          <mc:Choice Requires="a14">
            <p:sp>
              <p:nvSpPr>
                <p:cNvPr id="7" name="TextBox 6"/>
                <p:cNvSpPr txBox="1"/>
                <p:nvPr/>
              </p:nvSpPr>
              <p:spPr>
                <a:xfrm>
                  <a:off x="152400" y="1981200"/>
                  <a:ext cx="4953001" cy="2113271"/>
                </a:xfrm>
                <a:prstGeom prst="rect">
                  <a:avLst/>
                </a:prstGeom>
                <a:solidFill>
                  <a:srgbClr val="92D050"/>
                </a:solidFill>
              </p:spPr>
              <p:txBody>
                <a:bodyPr wrap="square" rtlCol="0">
                  <a:spAutoFit/>
                </a:bodyPr>
                <a:lstStyle/>
                <a:p>
                  <a:pPr algn="ctr"/>
                  <a:r>
                    <a:rPr lang="en-US" sz="2000"/>
                    <a:t>The final quantum state is a superposition of 2 states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 </m:t>
                          </m:r>
                          <m:r>
                            <m:rPr>
                              <m:sty m:val="p"/>
                            </m:rPr>
                            <a:rPr lang="el-GR" sz="2000" i="1">
                              <a:latin typeface="Cambria Math" panose="02040503050406030204" pitchFamily="18" charset="0"/>
                            </a:rPr>
                            <m:t>ψ</m:t>
                          </m:r>
                        </m:e>
                        <m:sub>
                          <m:r>
                            <a:rPr lang="en-US" sz="2000" i="1">
                              <a:latin typeface="Cambria Math" panose="02040503050406030204" pitchFamily="18" charset="0"/>
                            </a:rPr>
                            <m:t>0</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den>
                      </m:f>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ea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ea typeface="Cambria Math" panose="02040503050406030204" pitchFamily="18" charset="0"/>
                                </a:rPr>
                                <m:t>+</m:t>
                              </m:r>
                            </m:sup>
                          </m:sSubSup>
                        </m:e>
                      </m:d>
                    </m:oMath>
                  </a14:m>
                  <a:endParaRPr lang="en-US" sz="2000"/>
                </a:p>
                <a:p>
                  <a:pPr algn="ctr"/>
                  <a:r>
                    <a:rPr lang="en-US" sz="2000"/>
                    <a:t>To form a spin-zero combo, </a:t>
                  </a:r>
                  <a14:m>
                    <m:oMath xmlns:m="http://schemas.openxmlformats.org/officeDocument/2006/math">
                      <m:sSup>
                        <m:sSupPr>
                          <m:ctrlPr>
                            <a:rPr lang="en-US" sz="2000" i="1" dirty="0" smtClean="0">
                              <a:latin typeface="Cambria Math" panose="02040503050406030204" pitchFamily="18" charset="0"/>
                            </a:rPr>
                          </m:ctrlPr>
                        </m:sSupPr>
                        <m:e>
                          <m:r>
                            <a:rPr lang="en-US" sz="2000" i="1" dirty="0">
                              <a:latin typeface="Cambria Math"/>
                            </a:rPr>
                            <m:t>𝑒</m:t>
                          </m:r>
                        </m:e>
                        <m:sup>
                          <m:r>
                            <a:rPr lang="en-US" sz="2000" b="0" i="1" dirty="0" smtClean="0">
                              <a:latin typeface="Cambria Math"/>
                            </a:rPr>
                            <m:t>+</m:t>
                          </m:r>
                        </m:sup>
                      </m:sSup>
                      <m:r>
                        <a:rPr lang="en-US" sz="2000" b="0" i="1" dirty="0" smtClean="0">
                          <a:latin typeface="Cambria Math" panose="02040503050406030204" pitchFamily="18" charset="0"/>
                        </a:rPr>
                        <m:t>&amp; </m:t>
                      </m:r>
                      <m:sSup>
                        <m:sSupPr>
                          <m:ctrlPr>
                            <a:rPr lang="en-US" sz="2000" i="1" dirty="0" smtClean="0">
                              <a:latin typeface="Cambria Math" panose="02040503050406030204" pitchFamily="18" charset="0"/>
                            </a:rPr>
                          </m:ctrlPr>
                        </m:sSupPr>
                        <m:e>
                          <m:r>
                            <a:rPr lang="en-US" sz="2000" i="1" dirty="0">
                              <a:latin typeface="Cambria Math"/>
                            </a:rPr>
                            <m:t>𝑒</m:t>
                          </m:r>
                        </m:e>
                        <m:sup>
                          <m:r>
                            <a:rPr lang="en-US" sz="2000" b="0" i="1" dirty="0" smtClean="0">
                              <a:latin typeface="Cambria Math"/>
                            </a:rPr>
                            <m:t>−</m:t>
                          </m:r>
                        </m:sup>
                      </m:sSup>
                    </m:oMath>
                  </a14:m>
                  <a:r>
                    <a:rPr lang="en-US" sz="2000"/>
                    <a:t> spins must point in opposite directions </a:t>
                  </a:r>
                  <a:r>
                    <a:rPr lang="en-US"/>
                    <a:t>(say, </a:t>
                  </a:r>
                  <a14:m>
                    <m:oMath xmlns:m="http://schemas.openxmlformats.org/officeDocument/2006/math">
                      <m:r>
                        <a:rPr lang="en-US" i="1" smtClean="0">
                          <a:latin typeface="Cambria Math"/>
                          <a:ea typeface="Cambria Math"/>
                        </a:rPr>
                        <m:t>±</m:t>
                      </m:r>
                      <m:acc>
                        <m:accPr>
                          <m:chr m:val="̂"/>
                          <m:ctrlPr>
                            <a:rPr lang="en-US" i="1" smtClean="0">
                              <a:latin typeface="Cambria Math" panose="02040503050406030204" pitchFamily="18" charset="0"/>
                              <a:ea typeface="Cambria Math"/>
                            </a:rPr>
                          </m:ctrlPr>
                        </m:accPr>
                        <m:e>
                          <m:r>
                            <a:rPr lang="en-US" b="1" i="1" smtClean="0">
                              <a:latin typeface="Cambria Math" panose="02040503050406030204" pitchFamily="18" charset="0"/>
                              <a:ea typeface="Cambria Math"/>
                            </a:rPr>
                            <m:t>𝒛</m:t>
                          </m:r>
                        </m:e>
                      </m:acc>
                    </m:oMath>
                  </a14:m>
                  <a:r>
                    <a:rPr lang="en-US"/>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sup>
                      </m:sSubSup>
                    </m:oMath>
                  </a14:m>
                  <a:r>
                    <a:rPr lang="en-US" sz="2000"/>
                    <a:t>  </a:t>
                  </a:r>
                  <a14:m>
                    <m:oMath xmlns:m="http://schemas.openxmlformats.org/officeDocument/2006/math">
                      <m:sSubSup>
                        <m:sSubSupPr>
                          <m:ctrlPr>
                            <a:rPr lang="en-US" sz="2000" i="1">
                              <a:latin typeface="Cambria Math" panose="02040503050406030204" pitchFamily="18" charset="0"/>
                            </a:rPr>
                          </m:ctrlPr>
                        </m:sSubSupPr>
                        <m:e>
                          <m:r>
                            <m:rPr>
                              <m:nor/>
                            </m:rPr>
                            <a:rPr lang="en-US" sz="2000" dirty="0"/>
                            <m:t>or</m:t>
                          </m:r>
                          <m:r>
                            <m:rPr>
                              <m:nor/>
                            </m:rPr>
                            <a:rPr lang="en-US" sz="2000" dirty="0"/>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ea typeface="Cambria Math" panose="02040503050406030204" pitchFamily="18" charset="0"/>
                                </a:rPr>
                                <m:t>−</m:t>
                              </m:r>
                            </m:sup>
                          </m:sSubSup>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ea typeface="Cambria Math" panose="02040503050406030204" pitchFamily="18" charset="0"/>
                            </a:rPr>
                            <m:t>+</m:t>
                          </m:r>
                        </m:sup>
                      </m:sSubSup>
                      <m:r>
                        <a:rPr lang="en-US" sz="2000" b="0" i="0" smtClean="0">
                          <a:latin typeface="Cambria Math" panose="02040503050406030204" pitchFamily="18" charset="0"/>
                          <a:ea typeface="Cambria Math" panose="02040503050406030204" pitchFamily="18" charset="0"/>
                        </a:rPr>
                        <m:t>.   </m:t>
                      </m:r>
                    </m:oMath>
                  </a14:m>
                  <a:r>
                    <a:rPr lang="en-US" sz="2000"/>
                    <a:t>Also, probability of finding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rPr>
                            <m:t>+</m:t>
                          </m:r>
                        </m:sup>
                      </m:sSubSup>
                    </m:oMath>
                  </a14:m>
                  <a:r>
                    <a:rPr lang="en-US" sz="2000"/>
                    <a:t> and</a:t>
                  </a:r>
                  <a14:m>
                    <m:oMath xmlns:m="http://schemas.openxmlformats.org/officeDocument/2006/math">
                      <m:sSubSup>
                        <m:sSubSupPr>
                          <m:ctrlPr>
                            <a:rPr lang="en-US" sz="2000" i="1">
                              <a:latin typeface="Cambria Math" panose="02040503050406030204" pitchFamily="18" charset="0"/>
                            </a:rPr>
                          </m:ctrlPr>
                        </m:sSubSupPr>
                        <m:e>
                          <m:r>
                            <m:rPr>
                              <m:nor/>
                            </m:rPr>
                            <a:rPr lang="en-US" sz="2000" dirty="0"/>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ea typeface="Cambria Math" panose="02040503050406030204" pitchFamily="18" charset="0"/>
                                </a:rPr>
                                <m:t>−</m:t>
                              </m:r>
                            </m:sup>
                          </m:sSubSup>
                          <m:r>
                            <a:rPr lang="en-US" sz="2000" i="1">
                              <a:latin typeface="Cambria Math" panose="02040503050406030204" pitchFamily="18" charset="0"/>
                            </a:rPr>
                            <m:t>𝑒</m:t>
                          </m:r>
                        </m:e>
                        <m:sub>
                          <m:r>
                            <a:rPr lang="en-US" sz="2000" i="1">
                              <a:latin typeface="Cambria Math" panose="02040503050406030204" pitchFamily="18" charset="0"/>
                              <a:ea typeface="Cambria Math" panose="02040503050406030204" pitchFamily="18" charset="0"/>
                            </a:rPr>
                            <m:t>↑</m:t>
                          </m:r>
                        </m:sub>
                        <m:sup>
                          <m:r>
                            <a:rPr lang="en-US" sz="2000" i="1">
                              <a:latin typeface="Cambria Math" panose="02040503050406030204" pitchFamily="18" charset="0"/>
                              <a:ea typeface="Cambria Math" panose="02040503050406030204" pitchFamily="18" charset="0"/>
                            </a:rPr>
                            <m:t>+</m:t>
                          </m:r>
                        </m:sup>
                      </m:sSubSup>
                    </m:oMath>
                  </a14:m>
                  <a:r>
                    <a:rPr lang="en-US"/>
                    <a:t> </a:t>
                  </a:r>
                  <a:r>
                    <a:rPr lang="en-US" sz="2000"/>
                    <a:t>are equal</a:t>
                  </a:r>
                  <a:endParaRPr lang="en-US"/>
                </a:p>
              </p:txBody>
            </p:sp>
          </mc:Choice>
          <mc:Fallback xmlns="">
            <p:sp>
              <p:nvSpPr>
                <p:cNvPr id="7" name="TextBox 6"/>
                <p:cNvSpPr txBox="1">
                  <a:spLocks noRot="1" noChangeAspect="1" noMove="1" noResize="1" noEditPoints="1" noAdjustHandles="1" noChangeArrowheads="1" noChangeShapeType="1" noTextEdit="1"/>
                </p:cNvSpPr>
                <p:nvPr/>
              </p:nvSpPr>
              <p:spPr>
                <a:xfrm>
                  <a:off x="152400" y="1981200"/>
                  <a:ext cx="4953001" cy="2113271"/>
                </a:xfrm>
                <a:prstGeom prst="rect">
                  <a:avLst/>
                </a:prstGeom>
                <a:blipFill>
                  <a:blip r:embed="rId3"/>
                  <a:stretch>
                    <a:fillRect t="-1441" r="-3321" b="-4035"/>
                  </a:stretch>
                </a:blipFill>
              </p:spPr>
              <p:txBody>
                <a:bodyPr/>
                <a:lstStyle/>
                <a:p>
                  <a:r>
                    <a:rPr lang="en-US">
                      <a:noFill/>
                    </a:rPr>
                    <a:t> </a:t>
                  </a:r>
                </a:p>
              </p:txBody>
            </p:sp>
          </mc:Fallback>
        </mc:AlternateContent>
        <p:sp>
          <p:nvSpPr>
            <p:cNvPr id="2" name="Rectangle 1"/>
            <p:cNvSpPr/>
            <p:nvPr/>
          </p:nvSpPr>
          <p:spPr>
            <a:xfrm>
              <a:off x="1905000" y="2286000"/>
              <a:ext cx="2819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531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649582" y="5333851"/>
            <a:ext cx="762000" cy="365125"/>
          </a:xfrm>
        </p:spPr>
        <p:txBody>
          <a:bodyPr/>
          <a:lstStyle/>
          <a:p>
            <a:fld id="{B00B69C2-561E-416A-AC2F-359745B406AE}" type="slidenum">
              <a:rPr lang="en-US" smtClean="0">
                <a:solidFill>
                  <a:srgbClr val="04617B">
                    <a:shade val="90000"/>
                  </a:srgbClr>
                </a:solidFill>
              </a:rPr>
              <a:pPr/>
              <a:t>13</a:t>
            </a:fld>
            <a:endParaRPr lang="en-US">
              <a:solidFill>
                <a:srgbClr val="04617B">
                  <a:shade val="90000"/>
                </a:srgbClr>
              </a:solidFill>
            </a:endParaRPr>
          </a:p>
        </p:txBody>
      </p:sp>
      <p:sp>
        <p:nvSpPr>
          <p:cNvPr id="4" name="Title 1"/>
          <p:cNvSpPr>
            <a:spLocks noGrp="1"/>
          </p:cNvSpPr>
          <p:nvPr>
            <p:ph type="title"/>
          </p:nvPr>
        </p:nvSpPr>
        <p:spPr>
          <a:xfrm>
            <a:off x="17754" y="711701"/>
            <a:ext cx="7315201" cy="704088"/>
          </a:xfrm>
          <a:solidFill>
            <a:schemeClr val="tx2"/>
          </a:solidFill>
        </p:spPr>
        <p:txBody>
          <a:bodyPr>
            <a:normAutofit fontScale="90000"/>
          </a:bodyPr>
          <a:lstStyle/>
          <a:p>
            <a:pPr algn="ctr"/>
            <a:r>
              <a:rPr lang="en-US" dirty="0">
                <a:solidFill>
                  <a:srgbClr val="FFFF00"/>
                </a:solidFill>
              </a:rPr>
              <a:t>Entanglement &amp; nonlocality</a:t>
            </a:r>
          </a:p>
        </p:txBody>
      </p:sp>
      <p:sp>
        <p:nvSpPr>
          <p:cNvPr id="2" name="TextBox 1"/>
          <p:cNvSpPr txBox="1"/>
          <p:nvPr/>
        </p:nvSpPr>
        <p:spPr>
          <a:xfrm>
            <a:off x="220083" y="1455963"/>
            <a:ext cx="5448300" cy="461665"/>
          </a:xfrm>
          <a:prstGeom prst="rect">
            <a:avLst/>
          </a:prstGeom>
          <a:solidFill>
            <a:srgbClr val="FFFF00"/>
          </a:solidFill>
        </p:spPr>
        <p:txBody>
          <a:bodyPr wrap="square" rtlCol="0">
            <a:spAutoFit/>
          </a:bodyPr>
          <a:lstStyle/>
          <a:p>
            <a:pPr algn="ctr"/>
            <a:r>
              <a:rPr lang="en-US" sz="2000" b="1"/>
              <a:t>Entanglement as viewed by </a:t>
            </a:r>
            <a:r>
              <a:rPr lang="en-US" sz="2400" b="1"/>
              <a:t>local realists</a:t>
            </a:r>
            <a:endParaRPr lang="en-US" sz="2000" b="1"/>
          </a:p>
        </p:txBody>
      </p:sp>
      <p:sp>
        <p:nvSpPr>
          <p:cNvPr id="5" name="TextBox 4"/>
          <p:cNvSpPr txBox="1"/>
          <p:nvPr/>
        </p:nvSpPr>
        <p:spPr>
          <a:xfrm>
            <a:off x="105782" y="1882446"/>
            <a:ext cx="4648200" cy="1200329"/>
          </a:xfrm>
          <a:prstGeom prst="rect">
            <a:avLst/>
          </a:prstGeom>
          <a:solidFill>
            <a:schemeClr val="bg2">
              <a:lumMod val="90000"/>
            </a:schemeClr>
          </a:solidFill>
        </p:spPr>
        <p:txBody>
          <a:bodyPr wrap="square" rtlCol="0">
            <a:spAutoFit/>
          </a:bodyPr>
          <a:lstStyle/>
          <a:p>
            <a:pPr algn="ctr"/>
            <a:r>
              <a:rPr lang="en-US" dirty="0"/>
              <a:t>To a local realist, this entanglement by itself does not necessarily represent a deep puzzle. We encounter this sort </a:t>
            </a:r>
            <a:r>
              <a:rPr lang="en-US" b="1" dirty="0"/>
              <a:t>total correlation </a:t>
            </a:r>
            <a:r>
              <a:rPr lang="en-US" dirty="0"/>
              <a:t>often in our daily experience. </a:t>
            </a:r>
          </a:p>
        </p:txBody>
      </p:sp>
      <p:sp>
        <p:nvSpPr>
          <p:cNvPr id="21" name="TextBox 20"/>
          <p:cNvSpPr txBox="1"/>
          <p:nvPr/>
        </p:nvSpPr>
        <p:spPr>
          <a:xfrm>
            <a:off x="105782" y="3082775"/>
            <a:ext cx="4648200" cy="1077218"/>
          </a:xfrm>
          <a:prstGeom prst="rect">
            <a:avLst/>
          </a:prstGeom>
          <a:solidFill>
            <a:srgbClr val="FFCCFF"/>
          </a:solidFill>
        </p:spPr>
        <p:txBody>
          <a:bodyPr wrap="square" rtlCol="0">
            <a:spAutoFit/>
          </a:bodyPr>
          <a:lstStyle/>
          <a:p>
            <a:pPr algn="r"/>
            <a:r>
              <a:rPr lang="en-US" sz="1600"/>
              <a:t>Let's say Chris and Alex have two coins, one gold and the other silver. They also have two boxes, </a:t>
            </a:r>
          </a:p>
          <a:p>
            <a:pPr algn="r"/>
            <a:r>
              <a:rPr lang="en-US" sz="1600"/>
              <a:t>each box holding one coin so that </a:t>
            </a:r>
          </a:p>
          <a:p>
            <a:pPr algn="r"/>
            <a:r>
              <a:rPr lang="en-US" sz="1600"/>
              <a:t>Chris carries one and Alex the other.</a:t>
            </a:r>
          </a:p>
        </p:txBody>
      </p:sp>
      <p:grpSp>
        <p:nvGrpSpPr>
          <p:cNvPr id="11" name="Group 10"/>
          <p:cNvGrpSpPr/>
          <p:nvPr/>
        </p:nvGrpSpPr>
        <p:grpSpPr>
          <a:xfrm>
            <a:off x="105782" y="4225775"/>
            <a:ext cx="1257300" cy="2133600"/>
            <a:chOff x="381000" y="3657600"/>
            <a:chExt cx="1257300" cy="2133600"/>
          </a:xfrm>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167"/>
            <a:stretch/>
          </p:blipFill>
          <p:spPr bwMode="auto">
            <a:xfrm>
              <a:off x="381000" y="3657600"/>
              <a:ext cx="1257300" cy="135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descr="C:\Users\chengt\AppData\Local\Microsoft\Windows\Temporary Internet Files\Content.IE5\J1RQOR1R\silver-argenteus-coin-Diocletian[1].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685800" y="5019676"/>
              <a:ext cx="762000" cy="771524"/>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gr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903"/>
          <a:stretch/>
        </p:blipFill>
        <p:spPr bwMode="auto">
          <a:xfrm>
            <a:off x="4763507" y="4225775"/>
            <a:ext cx="1209675" cy="135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3496682" y="4235299"/>
            <a:ext cx="1257300" cy="2133601"/>
            <a:chOff x="3771900" y="3667124"/>
            <a:chExt cx="1257300" cy="2133601"/>
          </a:xfrm>
        </p:grpSpPr>
        <p:grpSp>
          <p:nvGrpSpPr>
            <p:cNvPr id="34" name="Group 33"/>
            <p:cNvGrpSpPr/>
            <p:nvPr/>
          </p:nvGrpSpPr>
          <p:grpSpPr>
            <a:xfrm>
              <a:off x="3771900" y="3667124"/>
              <a:ext cx="1257300" cy="2133600"/>
              <a:chOff x="381000" y="3657600"/>
              <a:chExt cx="1257300" cy="2133600"/>
            </a:xfrm>
          </p:grpSpPr>
          <p:pic>
            <p:nvPicPr>
              <p:cNvPr id="3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167"/>
              <a:stretch/>
            </p:blipFill>
            <p:spPr bwMode="auto">
              <a:xfrm>
                <a:off x="381000" y="3657600"/>
                <a:ext cx="1257300" cy="135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8" descr="C:\Users\chengt\AppData\Local\Microsoft\Windows\Temporary Internet Files\Content.IE5\J1RQOR1R\silver-argenteus-coin-Diocletian[1].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685800" y="5019676"/>
                <a:ext cx="762000" cy="771524"/>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4077100" y="5038724"/>
              <a:ext cx="762001" cy="762001"/>
              <a:chOff x="5286675" y="6477000"/>
              <a:chExt cx="762001" cy="762001"/>
            </a:xfrm>
          </p:grpSpPr>
          <p:sp>
            <p:nvSpPr>
              <p:cNvPr id="41" name="Rectangle 40"/>
              <p:cNvSpPr/>
              <p:nvPr/>
            </p:nvSpPr>
            <p:spPr>
              <a:xfrm>
                <a:off x="5286675" y="6477000"/>
                <a:ext cx="762001" cy="762001"/>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62574" y="6565685"/>
                <a:ext cx="571500" cy="597114"/>
              </a:xfrm>
              <a:prstGeom prst="ellipse">
                <a:avLst/>
              </a:prstGeom>
              <a:noFill/>
              <a:ln>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6" name="Picture 7" descr="C:\Users\chengt\AppData\Local\Microsoft\Windows\Temporary Internet Files\Content.IE5\E2LOTHQ9\1966.163.73.rev.width35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6382" y="5597375"/>
            <a:ext cx="762001" cy="762001"/>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1982" y="3621384"/>
            <a:ext cx="1219200" cy="613915"/>
            <a:chOff x="5410200" y="1971676"/>
            <a:chExt cx="1600200" cy="771525"/>
          </a:xfrm>
        </p:grpSpPr>
        <p:pic>
          <p:nvPicPr>
            <p:cNvPr id="27" name="Picture 7" descr="C:\Users\chengt\AppData\Local\Microsoft\Windows\Temporary Internet Files\Content.IE5\E2LOTHQ9\1966.163.73.rev.width35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1981200"/>
              <a:ext cx="762001" cy="762001"/>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28" name="Picture 8" descr="C:\Users\chengt\AppData\Local\Microsoft\Windows\Temporary Internet Files\Content.IE5\J1RQOR1R\silver-argenteus-coin-Diocletian[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6248400" y="1971676"/>
              <a:ext cx="762000" cy="771524"/>
            </a:xfrm>
            <a:prstGeom prst="rect">
              <a:avLst/>
            </a:prstGeom>
            <a:noFill/>
            <a:ln w="38100">
              <a:noFill/>
            </a:ln>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906382" y="5597374"/>
            <a:ext cx="762001" cy="762001"/>
            <a:chOff x="5181600" y="4800600"/>
            <a:chExt cx="762001" cy="762001"/>
          </a:xfrm>
        </p:grpSpPr>
        <p:sp>
          <p:nvSpPr>
            <p:cNvPr id="31" name="Rectangle 30"/>
            <p:cNvSpPr/>
            <p:nvPr/>
          </p:nvSpPr>
          <p:spPr>
            <a:xfrm>
              <a:off x="5181600" y="4800600"/>
              <a:ext cx="762001" cy="762001"/>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57800" y="4876800"/>
              <a:ext cx="571500" cy="597114"/>
            </a:xfrm>
            <a:prstGeom prst="ellipse">
              <a:avLst/>
            </a:prstGeom>
            <a:noFill/>
            <a:ln>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4801607" y="2168375"/>
            <a:ext cx="4067175" cy="3816429"/>
          </a:xfrm>
          <a:prstGeom prst="rect">
            <a:avLst/>
          </a:prstGeom>
          <a:solidFill>
            <a:schemeClr val="tx2">
              <a:lumMod val="20000"/>
              <a:lumOff val="80000"/>
            </a:schemeClr>
          </a:solidFill>
        </p:spPr>
        <p:txBody>
          <a:bodyPr wrap="square" rtlCol="0">
            <a:spAutoFit/>
          </a:bodyPr>
          <a:lstStyle/>
          <a:p>
            <a:pPr algn="ctr"/>
            <a:r>
              <a:rPr lang="en-US" dirty="0"/>
              <a:t>Thus, to a local realist, the perfect correlation simply means they were </a:t>
            </a:r>
          </a:p>
          <a:p>
            <a:pPr algn="ctr"/>
            <a:r>
              <a:rPr lang="en-US" u="sng" dirty="0"/>
              <a:t>correlated</a:t>
            </a:r>
            <a:r>
              <a:rPr lang="en-US" dirty="0"/>
              <a:t> </a:t>
            </a:r>
            <a:r>
              <a:rPr lang="en-US" i="1" u="sng" dirty="0"/>
              <a:t>before</a:t>
            </a:r>
            <a:r>
              <a:rPr lang="en-US" dirty="0"/>
              <a:t> </a:t>
            </a:r>
            <a:r>
              <a:rPr lang="en-US" u="sng" dirty="0"/>
              <a:t>they were measured</a:t>
            </a:r>
            <a:r>
              <a:rPr lang="en-US" dirty="0"/>
              <a:t>:        </a:t>
            </a:r>
            <a:r>
              <a:rPr lang="en-US" sz="1600" dirty="0">
                <a:solidFill>
                  <a:schemeClr val="tx2"/>
                </a:solidFill>
              </a:rPr>
              <a:t>S</a:t>
            </a:r>
            <a:r>
              <a:rPr lang="en-US" dirty="0">
                <a:solidFill>
                  <a:schemeClr val="tx2"/>
                </a:solidFill>
              </a:rPr>
              <a:t>ince the beginning, the silver coin </a:t>
            </a:r>
          </a:p>
          <a:p>
            <a:pPr algn="ctr"/>
            <a:r>
              <a:rPr lang="en-US" dirty="0">
                <a:solidFill>
                  <a:schemeClr val="tx2"/>
                </a:solidFill>
              </a:rPr>
              <a:t>had been in the box Chris took </a:t>
            </a:r>
          </a:p>
          <a:p>
            <a:pPr algn="ctr"/>
            <a:r>
              <a:rPr lang="en-US" dirty="0">
                <a:solidFill>
                  <a:schemeClr val="tx2"/>
                </a:solidFill>
              </a:rPr>
              <a:t>and the gold coin in the box Alex had. </a:t>
            </a:r>
            <a:endParaRPr lang="en-US" sz="1600" dirty="0">
              <a:solidFill>
                <a:schemeClr val="tx2"/>
              </a:solidFill>
            </a:endParaRPr>
          </a:p>
          <a:p>
            <a:pPr algn="ctr"/>
            <a:r>
              <a:rPr lang="en-US" sz="1600" dirty="0">
                <a:solidFill>
                  <a:srgbClr val="C00000"/>
                </a:solidFill>
              </a:rPr>
              <a:t>--- </a:t>
            </a:r>
            <a:r>
              <a:rPr lang="en-US" dirty="0">
                <a:solidFill>
                  <a:srgbClr val="C00000"/>
                </a:solidFill>
              </a:rPr>
              <a:t>Thus, to a local realist considering</a:t>
            </a:r>
            <a:r>
              <a:rPr lang="en-US" sz="2000" dirty="0"/>
              <a:t> </a:t>
            </a:r>
            <a:r>
              <a:rPr lang="en-US" dirty="0">
                <a:solidFill>
                  <a:srgbClr val="C00000"/>
                </a:solidFill>
              </a:rPr>
              <a:t>the </a:t>
            </a:r>
            <a:r>
              <a:rPr lang="en-US" dirty="0" err="1">
                <a:solidFill>
                  <a:srgbClr val="C00000"/>
                </a:solidFill>
              </a:rPr>
              <a:t>e⁺e⁻spins</a:t>
            </a:r>
            <a:r>
              <a:rPr lang="en-US" dirty="0">
                <a:solidFill>
                  <a:srgbClr val="C00000"/>
                </a:solidFill>
              </a:rPr>
              <a:t>,</a:t>
            </a:r>
            <a:r>
              <a:rPr lang="en-US" dirty="0"/>
              <a:t> </a:t>
            </a:r>
            <a:r>
              <a:rPr lang="en-US" sz="2000" dirty="0">
                <a:solidFill>
                  <a:srgbClr val="C00000"/>
                </a:solidFill>
              </a:rPr>
              <a:t>the positron</a:t>
            </a:r>
            <a:r>
              <a:rPr lang="en-US" sz="2000" i="1" dirty="0">
                <a:solidFill>
                  <a:srgbClr val="C00000"/>
                </a:solidFill>
              </a:rPr>
              <a:t> </a:t>
            </a:r>
            <a:r>
              <a:rPr lang="en-US" sz="2000" dirty="0">
                <a:solidFill>
                  <a:srgbClr val="C00000"/>
                </a:solidFill>
              </a:rPr>
              <a:t>has </a:t>
            </a:r>
            <a:r>
              <a:rPr lang="en-US" sz="2000" i="1" dirty="0">
                <a:solidFill>
                  <a:srgbClr val="C00000"/>
                </a:solidFill>
              </a:rPr>
              <a:t>from the beginning </a:t>
            </a:r>
            <a:r>
              <a:rPr lang="en-US" sz="2000" dirty="0">
                <a:solidFill>
                  <a:srgbClr val="C00000"/>
                </a:solidFill>
              </a:rPr>
              <a:t>spin in the opposite direction as the electron</a:t>
            </a:r>
            <a:endParaRPr lang="en-US" dirty="0">
              <a:solidFill>
                <a:srgbClr val="C00000"/>
              </a:solidFill>
            </a:endParaRPr>
          </a:p>
          <a:p>
            <a:pPr algn="ctr"/>
            <a:r>
              <a:rPr lang="en-US" dirty="0"/>
              <a:t>--- the same reason a local realist would expect</a:t>
            </a:r>
            <a:r>
              <a:rPr lang="en-US" i="1" dirty="0"/>
              <a:t> </a:t>
            </a:r>
            <a:r>
              <a:rPr lang="en-US" dirty="0"/>
              <a:t>the particle at </a:t>
            </a:r>
            <a:r>
              <a:rPr lang="en-US" i="1" dirty="0" err="1"/>
              <a:t>x</a:t>
            </a:r>
            <a:r>
              <a:rPr lang="en-US" i="1" baseline="-25000" dirty="0" err="1"/>
              <a:t>A</a:t>
            </a:r>
            <a:r>
              <a:rPr lang="en-US" i="1" baseline="-25000" dirty="0"/>
              <a:t>  </a:t>
            </a:r>
            <a:r>
              <a:rPr lang="en-US" dirty="0"/>
              <a:t>just </a:t>
            </a:r>
            <a:r>
              <a:rPr lang="en-US" i="1" dirty="0"/>
              <a:t>before</a:t>
            </a:r>
            <a:r>
              <a:rPr lang="en-US" dirty="0"/>
              <a:t> the measurement finding it at </a:t>
            </a:r>
            <a:r>
              <a:rPr lang="en-US" i="1" dirty="0" err="1"/>
              <a:t>x</a:t>
            </a:r>
            <a:r>
              <a:rPr lang="en-US" i="1" baseline="-25000" dirty="0" err="1"/>
              <a:t>A</a:t>
            </a:r>
            <a:r>
              <a:rPr lang="en-US" sz="1600" dirty="0">
                <a:solidFill>
                  <a:schemeClr val="tx2"/>
                </a:solidFill>
              </a:rPr>
              <a:t> </a:t>
            </a:r>
          </a:p>
        </p:txBody>
      </p:sp>
      <mc:AlternateContent xmlns:mc="http://schemas.openxmlformats.org/markup-compatibility/2006" xmlns:a14="http://schemas.microsoft.com/office/drawing/2010/main">
        <mc:Choice Requires="a14">
          <p:sp>
            <p:nvSpPr>
              <p:cNvPr id="10" name="Rectangle 9"/>
              <p:cNvSpPr/>
              <p:nvPr/>
            </p:nvSpPr>
            <p:spPr>
              <a:xfrm>
                <a:off x="5744582" y="1482575"/>
                <a:ext cx="3124200" cy="6486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 </m:t>
                          </m:r>
                          <m:r>
                            <m:rPr>
                              <m:sty m:val="p"/>
                            </m:rPr>
                            <a:rPr lang="el-GR" sz="2200" i="1">
                              <a:solidFill>
                                <a:schemeClr val="tx1"/>
                              </a:solidFill>
                              <a:latin typeface="Cambria Math" panose="02040503050406030204" pitchFamily="18" charset="0"/>
                            </a:rPr>
                            <m:t>ψ</m:t>
                          </m:r>
                        </m:e>
                        <m:sub>
                          <m:r>
                            <a:rPr lang="en-US" sz="2200" i="1">
                              <a:solidFill>
                                <a:schemeClr val="tx1"/>
                              </a:solidFill>
                              <a:latin typeface="Cambria Math" panose="02040503050406030204" pitchFamily="18" charset="0"/>
                            </a:rPr>
                            <m:t>0</m:t>
                          </m:r>
                        </m:sub>
                      </m:sSub>
                      <m:r>
                        <a:rPr lang="en-US" sz="2200" i="1">
                          <a:solidFill>
                            <a:schemeClr val="tx1"/>
                          </a:solidFill>
                          <a:latin typeface="Cambria Math" panose="02040503050406030204" pitchFamily="18" charset="0"/>
                        </a:rPr>
                        <m:t>=</m:t>
                      </m:r>
                      <m:f>
                        <m:fPr>
                          <m:ctrlPr>
                            <a:rPr lang="en-US" sz="2200" i="1">
                              <a:solidFill>
                                <a:schemeClr val="tx1"/>
                              </a:solidFill>
                              <a:latin typeface="Cambria Math" panose="02040503050406030204" pitchFamily="18" charset="0"/>
                            </a:rPr>
                          </m:ctrlPr>
                        </m:fPr>
                        <m:num>
                          <m:r>
                            <a:rPr lang="en-US" sz="2200" i="1">
                              <a:solidFill>
                                <a:schemeClr val="tx1"/>
                              </a:solidFill>
                              <a:latin typeface="Cambria Math" panose="02040503050406030204" pitchFamily="18" charset="0"/>
                            </a:rPr>
                            <m:t>1</m:t>
                          </m:r>
                        </m:num>
                        <m:den>
                          <m:rad>
                            <m:radPr>
                              <m:degHide m:val="on"/>
                              <m:ctrlPr>
                                <a:rPr lang="en-US" sz="2200" i="1">
                                  <a:solidFill>
                                    <a:schemeClr val="tx1"/>
                                  </a:solidFill>
                                  <a:latin typeface="Cambria Math" panose="02040503050406030204" pitchFamily="18" charset="0"/>
                                </a:rPr>
                              </m:ctrlPr>
                            </m:radPr>
                            <m:deg/>
                            <m:e>
                              <m:r>
                                <a:rPr lang="en-US" sz="2200" i="1">
                                  <a:solidFill>
                                    <a:schemeClr val="tx1"/>
                                  </a:solidFill>
                                  <a:latin typeface="Cambria Math" panose="02040503050406030204" pitchFamily="18" charset="0"/>
                                </a:rPr>
                                <m:t>2</m:t>
                              </m:r>
                            </m:e>
                          </m:rad>
                        </m:den>
                      </m:f>
                      <m:d>
                        <m:dPr>
                          <m:ctrlPr>
                            <a:rPr lang="en-US" sz="2200" i="1">
                              <a:solidFill>
                                <a:schemeClr val="tx1"/>
                              </a:solidFill>
                              <a:latin typeface="Cambria Math" panose="02040503050406030204" pitchFamily="18" charset="0"/>
                            </a:rPr>
                          </m:ctrlPr>
                        </m:dPr>
                        <m:e>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rPr>
                                <m:t>−</m:t>
                              </m:r>
                            </m:sup>
                          </m:sSubSup>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rPr>
                                <m:t>+</m:t>
                              </m:r>
                            </m:sup>
                          </m:sSubSup>
                          <m:r>
                            <a:rPr lang="en-US" sz="2200" i="1">
                              <a:solidFill>
                                <a:schemeClr val="tx1"/>
                              </a:solidFill>
                              <a:latin typeface="Cambria Math" panose="02040503050406030204" pitchFamily="18" charset="0"/>
                            </a:rPr>
                            <m:t>−</m:t>
                          </m:r>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ea typeface="Cambria Math" panose="02040503050406030204" pitchFamily="18" charset="0"/>
                                </a:rPr>
                                <m:t>−</m:t>
                              </m:r>
                            </m:sup>
                          </m:sSubSup>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ea typeface="Cambria Math" panose="02040503050406030204" pitchFamily="18" charset="0"/>
                                </a:rPr>
                                <m:t>+</m:t>
                              </m:r>
                            </m:sup>
                          </m:sSubSup>
                        </m:e>
                      </m:d>
                    </m:oMath>
                  </m:oMathPara>
                </a14:m>
                <a:endParaRPr lang="en-US" sz="2200"/>
              </a:p>
            </p:txBody>
          </p:sp>
        </mc:Choice>
        <mc:Fallback xmlns="">
          <p:sp>
            <p:nvSpPr>
              <p:cNvPr id="10" name="Rectangle 9"/>
              <p:cNvSpPr>
                <a:spLocks noRot="1" noChangeAspect="1" noMove="1" noResize="1" noEditPoints="1" noAdjustHandles="1" noChangeArrowheads="1" noChangeShapeType="1" noTextEdit="1"/>
              </p:cNvSpPr>
              <p:nvPr/>
            </p:nvSpPr>
            <p:spPr>
              <a:xfrm>
                <a:off x="5744582" y="1482575"/>
                <a:ext cx="3124200" cy="648642"/>
              </a:xfrm>
              <a:prstGeom prst="rect">
                <a:avLst/>
              </a:prstGeom>
              <a:blipFill>
                <a:blip r:embed="rId8"/>
                <a:stretch>
                  <a:fillRect b="-2804"/>
                </a:stretch>
              </a:blipFill>
              <a:ln>
                <a:noFill/>
              </a:ln>
            </p:spPr>
            <p:txBody>
              <a:bodyPr/>
              <a:lstStyle/>
              <a:p>
                <a:r>
                  <a:rPr lang="en-US">
                    <a:noFill/>
                  </a:rPr>
                  <a:t> </a:t>
                </a:r>
              </a:p>
            </p:txBody>
          </p:sp>
        </mc:Fallback>
      </mc:AlternateContent>
      <p:sp>
        <p:nvSpPr>
          <p:cNvPr id="29" name="TextBox 28"/>
          <p:cNvSpPr txBox="1"/>
          <p:nvPr/>
        </p:nvSpPr>
        <p:spPr>
          <a:xfrm>
            <a:off x="1439282" y="4301975"/>
            <a:ext cx="3009900" cy="1569660"/>
          </a:xfrm>
          <a:prstGeom prst="rect">
            <a:avLst/>
          </a:prstGeom>
          <a:noFill/>
        </p:spPr>
        <p:txBody>
          <a:bodyPr wrap="square" rtlCol="0">
            <a:spAutoFit/>
          </a:bodyPr>
          <a:lstStyle/>
          <a:p>
            <a:pPr algn="ctr"/>
            <a:r>
              <a:rPr lang="en-US" sz="1600"/>
              <a:t>After they departed from each other, Chris opens his box finding a silver coin. It does not matter how far he had travelled, he knows immediately that Alex has the gold one. </a:t>
            </a:r>
          </a:p>
        </p:txBody>
      </p:sp>
    </p:spTree>
    <p:extLst>
      <p:ext uri="{BB962C8B-B14F-4D97-AF65-F5344CB8AC3E}">
        <p14:creationId xmlns:p14="http://schemas.microsoft.com/office/powerpoint/2010/main" val="186289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par>
                                <p:cTn id="31" presetID="16" presetClass="entr" presetSubtype="21"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8" fill="hold" nodeType="clickEffect">
                                  <p:stCondLst>
                                    <p:cond delay="0"/>
                                  </p:stCondLst>
                                  <p:childTnLst>
                                    <p:anim calcmode="lin" valueType="num">
                                      <p:cBhvr additive="base">
                                        <p:cTn id="37" dur="500"/>
                                        <p:tgtEl>
                                          <p:spTgt spid="14"/>
                                        </p:tgtEl>
                                        <p:attrNameLst>
                                          <p:attrName>ppt_x</p:attrName>
                                        </p:attrNameLst>
                                      </p:cBhvr>
                                      <p:tavLst>
                                        <p:tav tm="0">
                                          <p:val>
                                            <p:strVal val="ppt_x"/>
                                          </p:val>
                                        </p:tav>
                                        <p:tav tm="100000">
                                          <p:val>
                                            <p:strVal val="0-ppt_w/2"/>
                                          </p:val>
                                        </p:tav>
                                      </p:tavLst>
                                    </p:anim>
                                    <p:anim calcmode="lin" valueType="num">
                                      <p:cBhvr additive="base">
                                        <p:cTn id="38" dur="500"/>
                                        <p:tgtEl>
                                          <p:spTgt spid="14"/>
                                        </p:tgtEl>
                                        <p:attrNameLst>
                                          <p:attrName>ppt_y</p:attrName>
                                        </p:attrNameLst>
                                      </p:cBhvr>
                                      <p:tavLst>
                                        <p:tav tm="0">
                                          <p:val>
                                            <p:strVal val="ppt_y"/>
                                          </p:val>
                                        </p:tav>
                                        <p:tav tm="100000">
                                          <p:val>
                                            <p:strVal val="ppt_y"/>
                                          </p:val>
                                        </p:tav>
                                      </p:tavLst>
                                    </p:anim>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7"/>
                                        </p:tgtEl>
                                        <p:attrNameLst>
                                          <p:attrName>style.visibility</p:attrName>
                                        </p:attrNameLst>
                                      </p:cBhvr>
                                      <p:to>
                                        <p:strVal val="hidden"/>
                                      </p:to>
                                    </p:set>
                                  </p:childTnLst>
                                </p:cTn>
                              </p:par>
                              <p:par>
                                <p:cTn id="44" presetID="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1" grpId="0" animBg="1"/>
      <p:bldP spid="33"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14</a:t>
            </a:fld>
            <a:endParaRPr lang="en-US">
              <a:solidFill>
                <a:srgbClr val="04617B">
                  <a:shade val="90000"/>
                </a:srgbClr>
              </a:solidFill>
            </a:endParaRPr>
          </a:p>
        </p:txBody>
      </p:sp>
      <p:sp>
        <p:nvSpPr>
          <p:cNvPr id="4" name="Title 1"/>
          <p:cNvSpPr>
            <a:spLocks noGrp="1"/>
          </p:cNvSpPr>
          <p:nvPr>
            <p:ph type="title"/>
          </p:nvPr>
        </p:nvSpPr>
        <p:spPr>
          <a:xfrm>
            <a:off x="8872" y="622921"/>
            <a:ext cx="6826928" cy="704088"/>
          </a:xfrm>
          <a:solidFill>
            <a:schemeClr val="tx2"/>
          </a:solidFill>
        </p:spPr>
        <p:txBody>
          <a:bodyPr>
            <a:normAutofit fontScale="90000"/>
          </a:bodyPr>
          <a:lstStyle/>
          <a:p>
            <a:pPr algn="ctr"/>
            <a:r>
              <a:rPr lang="en-US">
                <a:solidFill>
                  <a:srgbClr val="FFFF00"/>
                </a:solidFill>
              </a:rPr>
              <a:t>Entanglement &amp; nonlocality</a:t>
            </a:r>
          </a:p>
        </p:txBody>
      </p:sp>
      <p:sp>
        <p:nvSpPr>
          <p:cNvPr id="5" name="TextBox 4"/>
          <p:cNvSpPr txBox="1"/>
          <p:nvPr/>
        </p:nvSpPr>
        <p:spPr>
          <a:xfrm>
            <a:off x="0" y="1353111"/>
            <a:ext cx="5883812" cy="461665"/>
          </a:xfrm>
          <a:prstGeom prst="rect">
            <a:avLst/>
          </a:prstGeom>
          <a:solidFill>
            <a:srgbClr val="FFFF00"/>
          </a:solidFill>
        </p:spPr>
        <p:txBody>
          <a:bodyPr wrap="square" rtlCol="0">
            <a:spAutoFit/>
          </a:bodyPr>
          <a:lstStyle/>
          <a:p>
            <a:pPr algn="ctr"/>
            <a:r>
              <a:rPr lang="en-US" sz="2400" b="1"/>
              <a:t>Copenhagen</a:t>
            </a:r>
            <a:r>
              <a:rPr lang="en-US" sz="2000" b="1"/>
              <a:t> interpretation of entanglement</a:t>
            </a:r>
          </a:p>
        </p:txBody>
      </p:sp>
      <p:sp>
        <p:nvSpPr>
          <p:cNvPr id="6" name="TextBox 5"/>
          <p:cNvSpPr txBox="1"/>
          <p:nvPr/>
        </p:nvSpPr>
        <p:spPr>
          <a:xfrm>
            <a:off x="152400" y="1842121"/>
            <a:ext cx="4876800" cy="2554545"/>
          </a:xfrm>
          <a:prstGeom prst="rect">
            <a:avLst/>
          </a:prstGeom>
          <a:solidFill>
            <a:schemeClr val="bg2">
              <a:lumMod val="90000"/>
            </a:schemeClr>
          </a:solidFill>
        </p:spPr>
        <p:txBody>
          <a:bodyPr wrap="square" rtlCol="0">
            <a:spAutoFit/>
          </a:bodyPr>
          <a:lstStyle/>
          <a:p>
            <a:pPr algn="ctr"/>
            <a:r>
              <a:rPr lang="en-US" u="sng"/>
              <a:t>The orthodox view</a:t>
            </a:r>
            <a:r>
              <a:rPr lang="en-US"/>
              <a:t>:  </a:t>
            </a:r>
            <a:r>
              <a:rPr lang="en-US" sz="2000"/>
              <a:t>before the measurement, the electron and positron were </a:t>
            </a:r>
            <a:r>
              <a:rPr lang="en-US" sz="2000" i="1"/>
              <a:t>not in definite spin states</a:t>
            </a:r>
            <a:r>
              <a:rPr lang="en-US" sz="2000"/>
              <a:t>. Their spin state is not just one or the other, but a </a:t>
            </a:r>
            <a:r>
              <a:rPr lang="en-US" sz="2000" i="1"/>
              <a:t>superposition</a:t>
            </a:r>
            <a:r>
              <a:rPr lang="en-US" sz="2000"/>
              <a:t> of these two possibilities: </a:t>
            </a:r>
          </a:p>
          <a:p>
            <a:pPr algn="ctr"/>
            <a:r>
              <a:rPr lang="en-US" sz="2000"/>
              <a:t>the electron is in a state with spin </a:t>
            </a:r>
          </a:p>
          <a:p>
            <a:pPr algn="ctr"/>
            <a:r>
              <a:rPr lang="en-US" sz="2000" i="1"/>
              <a:t>both</a:t>
            </a:r>
            <a:r>
              <a:rPr lang="en-US" sz="2000"/>
              <a:t> up and down, while the positron </a:t>
            </a:r>
          </a:p>
          <a:p>
            <a:pPr algn="ctr"/>
            <a:r>
              <a:rPr lang="en-US" sz="2000"/>
              <a:t>also does not have definite spin. </a:t>
            </a:r>
          </a:p>
        </p:txBody>
      </p:sp>
      <p:sp>
        <p:nvSpPr>
          <p:cNvPr id="8" name="TextBox 7"/>
          <p:cNvSpPr txBox="1"/>
          <p:nvPr/>
        </p:nvSpPr>
        <p:spPr>
          <a:xfrm>
            <a:off x="5081588" y="3289921"/>
            <a:ext cx="3833812" cy="3046988"/>
          </a:xfrm>
          <a:prstGeom prst="rect">
            <a:avLst/>
          </a:prstGeom>
          <a:solidFill>
            <a:srgbClr val="92D050"/>
          </a:solidFill>
        </p:spPr>
        <p:txBody>
          <a:bodyPr wrap="square" rtlCol="0">
            <a:spAutoFit/>
          </a:bodyPr>
          <a:lstStyle/>
          <a:p>
            <a:pPr algn="ctr"/>
            <a:r>
              <a:rPr lang="en-US" sz="2400" dirty="0"/>
              <a:t>The claim is that </a:t>
            </a:r>
            <a:r>
              <a:rPr lang="en-US" sz="2400" b="1" dirty="0"/>
              <a:t>the states do not have any definite attributes </a:t>
            </a:r>
            <a:r>
              <a:rPr lang="en-US" sz="2400" b="1" i="1" dirty="0"/>
              <a:t>until</a:t>
            </a:r>
            <a:r>
              <a:rPr lang="en-US" sz="2400" b="1" dirty="0"/>
              <a:t> they have been measured</a:t>
            </a:r>
            <a:r>
              <a:rPr lang="en-US" sz="2400" dirty="0"/>
              <a:t>. </a:t>
            </a:r>
          </a:p>
          <a:p>
            <a:pPr algn="ctr"/>
            <a:r>
              <a:rPr lang="en-US" sz="2400" dirty="0">
                <a:solidFill>
                  <a:srgbClr val="C00000"/>
                </a:solidFill>
              </a:rPr>
              <a:t>It’s the </a:t>
            </a:r>
            <a:r>
              <a:rPr lang="en-US" sz="2400" i="1" dirty="0">
                <a:solidFill>
                  <a:srgbClr val="C00000"/>
                </a:solidFill>
              </a:rPr>
              <a:t>measurement</a:t>
            </a:r>
            <a:r>
              <a:rPr lang="en-US" sz="2400" b="1" i="1" dirty="0">
                <a:solidFill>
                  <a:srgbClr val="C00000"/>
                </a:solidFill>
              </a:rPr>
              <a:t> here </a:t>
            </a:r>
            <a:r>
              <a:rPr lang="en-US" sz="2400" dirty="0">
                <a:solidFill>
                  <a:srgbClr val="C00000"/>
                </a:solidFill>
              </a:rPr>
              <a:t>that compels the positron to jump into its spin state </a:t>
            </a:r>
            <a:r>
              <a:rPr lang="en-US" sz="2400" b="1" i="1" dirty="0">
                <a:solidFill>
                  <a:srgbClr val="C00000"/>
                </a:solidFill>
              </a:rPr>
              <a:t>over there</a:t>
            </a:r>
            <a:r>
              <a:rPr lang="en-US" sz="2400" dirty="0">
                <a:solidFill>
                  <a:srgbClr val="C00000"/>
                </a:solidFill>
              </a:rPr>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595" b="6081"/>
          <a:stretch/>
        </p:blipFill>
        <p:spPr>
          <a:xfrm>
            <a:off x="5372100" y="2070721"/>
            <a:ext cx="3314700" cy="1200151"/>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52400" y="4395952"/>
                <a:ext cx="4876800" cy="2246769"/>
              </a:xfrm>
              <a:prstGeom prst="rect">
                <a:avLst/>
              </a:prstGeom>
              <a:solidFill>
                <a:srgbClr val="FF99CC"/>
              </a:solidFill>
            </p:spPr>
            <p:txBody>
              <a:bodyPr wrap="square" rtlCol="0">
                <a:spAutoFit/>
              </a:bodyPr>
              <a:lstStyle/>
              <a:p>
                <a:pPr algn="ctr"/>
                <a:r>
                  <a:rPr lang="en-US" sz="2000"/>
                  <a:t>Because </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𝑒</m:t>
                        </m:r>
                      </m:e>
                      <m:sup>
                        <m:r>
                          <a:rPr lang="en-US" sz="2000" i="1">
                            <a:latin typeface="Cambria Math"/>
                          </a:rPr>
                          <m:t>−</m:t>
                        </m:r>
                      </m:sup>
                    </m:sSup>
                    <m:r>
                      <a:rPr lang="en-US" sz="2000" b="0" i="1">
                        <a:latin typeface="Cambria Math" panose="02040503050406030204" pitchFamily="18" charset="0"/>
                      </a:rPr>
                      <m:t> </m:t>
                    </m:r>
                    <m:r>
                      <m:rPr>
                        <m:sty m:val="p"/>
                      </m:rPr>
                      <a:rPr lang="en-US" sz="2000" b="0" i="0" smtClean="0">
                        <a:latin typeface="Cambria Math" panose="02040503050406030204" pitchFamily="18" charset="0"/>
                      </a:rPr>
                      <m:t>and</m:t>
                    </m:r>
                    <m:r>
                      <a:rPr lang="en-US" sz="2000" i="1">
                        <a:latin typeface="Cambria Math"/>
                      </a:rPr>
                      <m:t> </m:t>
                    </m:r>
                    <m:sSup>
                      <m:sSupPr>
                        <m:ctrlPr>
                          <a:rPr lang="en-US" sz="2000" i="1">
                            <a:latin typeface="Cambria Math" panose="02040503050406030204" pitchFamily="18" charset="0"/>
                          </a:rPr>
                        </m:ctrlPr>
                      </m:sSupPr>
                      <m:e>
                        <m:r>
                          <a:rPr lang="en-US" sz="2000" i="1">
                            <a:latin typeface="Cambria Math"/>
                          </a:rPr>
                          <m:t>𝑒</m:t>
                        </m:r>
                      </m:e>
                      <m:sup>
                        <m:r>
                          <a:rPr lang="en-US" sz="2000" b="0" i="1" smtClean="0">
                            <a:latin typeface="Cambria Math"/>
                          </a:rPr>
                          <m:t>+</m:t>
                        </m:r>
                      </m:sup>
                    </m:sSup>
                    <m:r>
                      <a:rPr lang="en-US" sz="2000" i="1">
                        <a:latin typeface="Cambria Math"/>
                      </a:rPr>
                      <m:t> </m:t>
                    </m:r>
                  </m:oMath>
                </a14:m>
                <a:r>
                  <a:rPr lang="en-US" sz="2000"/>
                  <a:t> are entangled, </a:t>
                </a:r>
              </a:p>
              <a:p>
                <a:pPr algn="ctr"/>
                <a:r>
                  <a:rPr lang="en-US" sz="2000"/>
                  <a:t>according to the orthodox interpretation, </a:t>
                </a:r>
              </a:p>
              <a:p>
                <a:pPr algn="ctr"/>
                <a:r>
                  <a:rPr lang="en-US" sz="2000"/>
                  <a:t>a measurement of the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m:t>
                        </m:r>
                      </m:sup>
                    </m:sSup>
                  </m:oMath>
                </a14:m>
                <a:r>
                  <a:rPr lang="en-US" sz="2000"/>
                  <a:t> spin here </a:t>
                </a:r>
              </a:p>
              <a:p>
                <a:pPr algn="ctr"/>
                <a:r>
                  <a:rPr lang="en-US" sz="2000"/>
                  <a:t>(collapsing the wave function) </a:t>
                </a:r>
                <a:r>
                  <a:rPr lang="en-US" sz="2000" i="1"/>
                  <a:t>compels</a:t>
                </a:r>
                <a:r>
                  <a:rPr lang="en-US" sz="2000"/>
                  <a:t> </a:t>
                </a:r>
              </a:p>
              <a:p>
                <a:pPr algn="ctr"/>
                <a:r>
                  <a:rPr lang="en-US" sz="2000"/>
                  <a:t>the </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𝑒</m:t>
                        </m:r>
                      </m:e>
                      <m:sup>
                        <m:r>
                          <a:rPr lang="en-US" sz="2000" b="0" i="1" smtClean="0">
                            <a:latin typeface="Cambria Math"/>
                          </a:rPr>
                          <m:t>+</m:t>
                        </m:r>
                      </m:sup>
                    </m:sSup>
                  </m:oMath>
                </a14:m>
                <a:r>
                  <a:rPr lang="en-US" sz="2000"/>
                  <a:t>, </a:t>
                </a:r>
                <a:r>
                  <a:rPr lang="en-US"/>
                  <a:t>no matter how far away it had traveled</a:t>
                </a:r>
                <a:r>
                  <a:rPr lang="en-US" sz="2000"/>
                  <a:t>, </a:t>
                </a:r>
              </a:p>
              <a:p>
                <a:pPr algn="ctr"/>
                <a:r>
                  <a:rPr lang="en-US" sz="2000"/>
                  <a:t>to jump into some definite spin state </a:t>
                </a:r>
              </a:p>
              <a:p>
                <a:pPr algn="ctr"/>
                <a:r>
                  <a:rPr lang="en-US" sz="2000"/>
                  <a:t>(opposite to that of the measured electron)</a:t>
                </a:r>
              </a:p>
            </p:txBody>
          </p:sp>
        </mc:Choice>
        <mc:Fallback xmlns="">
          <p:sp>
            <p:nvSpPr>
              <p:cNvPr id="9" name="TextBox 8"/>
              <p:cNvSpPr txBox="1">
                <a:spLocks noRot="1" noChangeAspect="1" noMove="1" noResize="1" noEditPoints="1" noAdjustHandles="1" noChangeArrowheads="1" noChangeShapeType="1" noTextEdit="1"/>
              </p:cNvSpPr>
              <p:nvPr/>
            </p:nvSpPr>
            <p:spPr>
              <a:xfrm>
                <a:off x="152400" y="4395952"/>
                <a:ext cx="4876800" cy="2246769"/>
              </a:xfrm>
              <a:prstGeom prst="rect">
                <a:avLst/>
              </a:prstGeom>
              <a:blipFill>
                <a:blip r:embed="rId3"/>
                <a:stretch>
                  <a:fillRect l="-1250" t="-1355" r="-2000" b="-37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883812" y="1384921"/>
                <a:ext cx="3183988" cy="6669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 </m:t>
                          </m:r>
                          <m:r>
                            <m:rPr>
                              <m:sty m:val="p"/>
                            </m:rPr>
                            <a:rPr lang="el-GR" sz="2200" i="1">
                              <a:solidFill>
                                <a:schemeClr val="tx1"/>
                              </a:solidFill>
                              <a:latin typeface="Cambria Math" panose="02040503050406030204" pitchFamily="18" charset="0"/>
                            </a:rPr>
                            <m:t>ψ</m:t>
                          </m:r>
                        </m:e>
                        <m:sub>
                          <m:r>
                            <a:rPr lang="en-US" sz="2200" i="1">
                              <a:solidFill>
                                <a:schemeClr val="tx1"/>
                              </a:solidFill>
                              <a:latin typeface="Cambria Math" panose="02040503050406030204" pitchFamily="18" charset="0"/>
                            </a:rPr>
                            <m:t>0</m:t>
                          </m:r>
                        </m:sub>
                      </m:sSub>
                      <m:r>
                        <a:rPr lang="en-US" sz="2200" i="1">
                          <a:solidFill>
                            <a:schemeClr val="tx1"/>
                          </a:solidFill>
                          <a:latin typeface="Cambria Math" panose="02040503050406030204" pitchFamily="18" charset="0"/>
                        </a:rPr>
                        <m:t>=</m:t>
                      </m:r>
                      <m:f>
                        <m:fPr>
                          <m:ctrlPr>
                            <a:rPr lang="en-US" sz="2200" i="1">
                              <a:solidFill>
                                <a:schemeClr val="tx1"/>
                              </a:solidFill>
                              <a:latin typeface="Cambria Math" panose="02040503050406030204" pitchFamily="18" charset="0"/>
                            </a:rPr>
                          </m:ctrlPr>
                        </m:fPr>
                        <m:num>
                          <m:r>
                            <a:rPr lang="en-US" sz="2200" i="1">
                              <a:solidFill>
                                <a:schemeClr val="tx1"/>
                              </a:solidFill>
                              <a:latin typeface="Cambria Math" panose="02040503050406030204" pitchFamily="18" charset="0"/>
                            </a:rPr>
                            <m:t>1</m:t>
                          </m:r>
                        </m:num>
                        <m:den>
                          <m:rad>
                            <m:radPr>
                              <m:degHide m:val="on"/>
                              <m:ctrlPr>
                                <a:rPr lang="en-US" sz="2200" i="1">
                                  <a:solidFill>
                                    <a:schemeClr val="tx1"/>
                                  </a:solidFill>
                                  <a:latin typeface="Cambria Math" panose="02040503050406030204" pitchFamily="18" charset="0"/>
                                </a:rPr>
                              </m:ctrlPr>
                            </m:radPr>
                            <m:deg/>
                            <m:e>
                              <m:r>
                                <a:rPr lang="en-US" sz="2200" i="1">
                                  <a:solidFill>
                                    <a:schemeClr val="tx1"/>
                                  </a:solidFill>
                                  <a:latin typeface="Cambria Math" panose="02040503050406030204" pitchFamily="18" charset="0"/>
                                </a:rPr>
                                <m:t>2</m:t>
                              </m:r>
                            </m:e>
                          </m:rad>
                        </m:den>
                      </m:f>
                      <m:d>
                        <m:dPr>
                          <m:ctrlPr>
                            <a:rPr lang="en-US" sz="2200" i="1">
                              <a:solidFill>
                                <a:schemeClr val="tx1"/>
                              </a:solidFill>
                              <a:latin typeface="Cambria Math" panose="02040503050406030204" pitchFamily="18" charset="0"/>
                            </a:rPr>
                          </m:ctrlPr>
                        </m:dPr>
                        <m:e>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rPr>
                                <m:t>−</m:t>
                              </m:r>
                            </m:sup>
                          </m:sSubSup>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rPr>
                                <m:t>+</m:t>
                              </m:r>
                            </m:sup>
                          </m:sSubSup>
                          <m:r>
                            <a:rPr lang="en-US" sz="2200" i="1">
                              <a:solidFill>
                                <a:schemeClr val="tx1"/>
                              </a:solidFill>
                              <a:latin typeface="Cambria Math" panose="02040503050406030204" pitchFamily="18" charset="0"/>
                            </a:rPr>
                            <m:t>−</m:t>
                          </m:r>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ea typeface="Cambria Math" panose="02040503050406030204" pitchFamily="18" charset="0"/>
                                </a:rPr>
                                <m:t>−</m:t>
                              </m:r>
                            </m:sup>
                          </m:sSubSup>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ea typeface="Cambria Math" panose="02040503050406030204" pitchFamily="18" charset="0"/>
                                </a:rPr>
                                <m:t>+</m:t>
                              </m:r>
                            </m:sup>
                          </m:sSubSup>
                        </m:e>
                      </m:d>
                    </m:oMath>
                  </m:oMathPara>
                </a14:m>
                <a:endParaRPr lang="en-US" sz="2200"/>
              </a:p>
            </p:txBody>
          </p:sp>
        </mc:Choice>
        <mc:Fallback xmlns="">
          <p:sp>
            <p:nvSpPr>
              <p:cNvPr id="16" name="Rectangle 15"/>
              <p:cNvSpPr>
                <a:spLocks noRot="1" noChangeAspect="1" noMove="1" noResize="1" noEditPoints="1" noAdjustHandles="1" noChangeArrowheads="1" noChangeShapeType="1" noTextEdit="1"/>
              </p:cNvSpPr>
              <p:nvPr/>
            </p:nvSpPr>
            <p:spPr>
              <a:xfrm>
                <a:off x="5883812" y="1384921"/>
                <a:ext cx="3183988" cy="666929"/>
              </a:xfrm>
              <a:prstGeom prst="rect">
                <a:avLst/>
              </a:prstGeom>
              <a:blipFill>
                <a:blip r:embed="rId4"/>
                <a:stretch>
                  <a:fillRect b="-90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7535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15</a:t>
            </a:fld>
            <a:endParaRPr lang="en-US">
              <a:solidFill>
                <a:srgbClr val="04617B">
                  <a:shade val="90000"/>
                </a:srgbClr>
              </a:solidFill>
            </a:endParaRPr>
          </a:p>
        </p:txBody>
      </p:sp>
      <p:sp>
        <p:nvSpPr>
          <p:cNvPr id="4" name="Title 1"/>
          <p:cNvSpPr>
            <a:spLocks noGrp="1"/>
          </p:cNvSpPr>
          <p:nvPr>
            <p:ph type="title"/>
          </p:nvPr>
        </p:nvSpPr>
        <p:spPr>
          <a:xfrm>
            <a:off x="-1" y="821198"/>
            <a:ext cx="6667130" cy="704088"/>
          </a:xfrm>
          <a:solidFill>
            <a:schemeClr val="tx2"/>
          </a:solidFill>
        </p:spPr>
        <p:txBody>
          <a:bodyPr>
            <a:noAutofit/>
          </a:bodyPr>
          <a:lstStyle/>
          <a:p>
            <a:pPr algn="ctr"/>
            <a:r>
              <a:rPr lang="en-US" sz="4400">
                <a:solidFill>
                  <a:srgbClr val="FFFF00"/>
                </a:solidFill>
              </a:rPr>
              <a:t>Entanglement &amp; nonlocality</a:t>
            </a:r>
          </a:p>
        </p:txBody>
      </p:sp>
      <p:pic>
        <p:nvPicPr>
          <p:cNvPr id="1027" name="Picture 3" descr="C:\Users\chengt\AppData\Local\Microsoft\Windows\Temporary Internet Files\Content.IE5\R9BLMI54\333251_bobiethe11th_spooky-ghos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400" t="13447" r="26043" b="9566"/>
          <a:stretch/>
        </p:blipFill>
        <p:spPr bwMode="auto">
          <a:xfrm>
            <a:off x="7879080" y="4402598"/>
            <a:ext cx="1152144" cy="178635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10000" y="3792998"/>
            <a:ext cx="5181600" cy="523220"/>
          </a:xfrm>
          <a:prstGeom prst="rect">
            <a:avLst/>
          </a:prstGeom>
          <a:solidFill>
            <a:srgbClr val="FFFF00"/>
          </a:solidFill>
        </p:spPr>
        <p:txBody>
          <a:bodyPr wrap="square" rtlCol="0">
            <a:spAutoFit/>
          </a:bodyPr>
          <a:lstStyle/>
          <a:p>
            <a:pPr algn="r"/>
            <a:r>
              <a:rPr lang="en-US" sz="2800">
                <a:solidFill>
                  <a:srgbClr val="FF0000"/>
                </a:solidFill>
              </a:rPr>
              <a:t>"</a:t>
            </a:r>
            <a:r>
              <a:rPr lang="en-US" sz="2800" b="1" i="1">
                <a:solidFill>
                  <a:srgbClr val="FF0000"/>
                </a:solidFill>
              </a:rPr>
              <a:t>spooky action-at-a-distance</a:t>
            </a:r>
            <a:r>
              <a:rPr lang="en-US" sz="2800">
                <a:solidFill>
                  <a:srgbClr val="FF0000"/>
                </a:solidFill>
              </a:rPr>
              <a:t>" </a:t>
            </a:r>
          </a:p>
        </p:txBody>
      </p:sp>
      <p:pic>
        <p:nvPicPr>
          <p:cNvPr id="15" name="Picture 2" descr="C:\Users\chengt\AppData\Local\Microsoft\Windows\Temporary Internet Files\Content.IE5\95R03I7K\scary-halloween-fa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378693"/>
            <a:ext cx="1676400" cy="11857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89560" y="2562428"/>
            <a:ext cx="3429000" cy="1754326"/>
          </a:xfrm>
          <a:prstGeom prst="rect">
            <a:avLst/>
          </a:prstGeom>
          <a:solidFill>
            <a:srgbClr val="FFC000"/>
          </a:solidFill>
        </p:spPr>
        <p:txBody>
          <a:bodyPr wrap="square" rtlCol="0">
            <a:spAutoFit/>
          </a:bodyPr>
          <a:lstStyle/>
          <a:p>
            <a:pPr algn="ctr"/>
            <a:endParaRPr lang="en-US" sz="1200" dirty="0"/>
          </a:p>
          <a:p>
            <a:pPr algn="ctr"/>
            <a:r>
              <a:rPr lang="en-US" sz="2400" dirty="0"/>
              <a:t>Einstein found such an instantaneous effect so </a:t>
            </a:r>
          </a:p>
          <a:p>
            <a:pPr algn="ctr"/>
            <a:r>
              <a:rPr lang="en-US" sz="2400" dirty="0"/>
              <a:t>strange that he called it</a:t>
            </a:r>
          </a:p>
          <a:p>
            <a:pPr algn="ctr"/>
            <a:r>
              <a:rPr lang="en-US" sz="2400" dirty="0"/>
              <a:t> </a:t>
            </a:r>
          </a:p>
        </p:txBody>
      </p:sp>
      <p:sp>
        <p:nvSpPr>
          <p:cNvPr id="10" name="TextBox 9"/>
          <p:cNvSpPr txBox="1"/>
          <p:nvPr/>
        </p:nvSpPr>
        <p:spPr>
          <a:xfrm>
            <a:off x="0" y="1678269"/>
            <a:ext cx="5883812" cy="461665"/>
          </a:xfrm>
          <a:prstGeom prst="rect">
            <a:avLst/>
          </a:prstGeom>
          <a:solidFill>
            <a:srgbClr val="FFFF00"/>
          </a:solidFill>
        </p:spPr>
        <p:txBody>
          <a:bodyPr wrap="square" rtlCol="0">
            <a:spAutoFit/>
          </a:bodyPr>
          <a:lstStyle/>
          <a:p>
            <a:pPr algn="ctr"/>
            <a:r>
              <a:rPr lang="en-US" sz="2400" b="1"/>
              <a:t>Copenhagen</a:t>
            </a:r>
            <a:r>
              <a:rPr lang="en-US" sz="2000" b="1"/>
              <a:t> interpretation of entanglement</a:t>
            </a:r>
          </a:p>
        </p:txBody>
      </p:sp>
      <mc:AlternateContent xmlns:mc="http://schemas.openxmlformats.org/markup-compatibility/2006" xmlns:a14="http://schemas.microsoft.com/office/drawing/2010/main">
        <mc:Choice Requires="a14">
          <p:sp>
            <p:nvSpPr>
              <p:cNvPr id="11" name="Rectangle 10"/>
              <p:cNvSpPr/>
              <p:nvPr/>
            </p:nvSpPr>
            <p:spPr>
              <a:xfrm>
                <a:off x="5883812" y="1583198"/>
                <a:ext cx="3183988" cy="6669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 </m:t>
                          </m:r>
                          <m:r>
                            <m:rPr>
                              <m:sty m:val="p"/>
                            </m:rPr>
                            <a:rPr lang="el-GR" sz="2200" i="1">
                              <a:solidFill>
                                <a:schemeClr val="tx1"/>
                              </a:solidFill>
                              <a:latin typeface="Cambria Math" panose="02040503050406030204" pitchFamily="18" charset="0"/>
                            </a:rPr>
                            <m:t>ψ</m:t>
                          </m:r>
                        </m:e>
                        <m:sub>
                          <m:r>
                            <a:rPr lang="en-US" sz="2200" i="1">
                              <a:solidFill>
                                <a:schemeClr val="tx1"/>
                              </a:solidFill>
                              <a:latin typeface="Cambria Math" panose="02040503050406030204" pitchFamily="18" charset="0"/>
                            </a:rPr>
                            <m:t>0</m:t>
                          </m:r>
                        </m:sub>
                      </m:sSub>
                      <m:r>
                        <a:rPr lang="en-US" sz="2200" i="1">
                          <a:solidFill>
                            <a:schemeClr val="tx1"/>
                          </a:solidFill>
                          <a:latin typeface="Cambria Math" panose="02040503050406030204" pitchFamily="18" charset="0"/>
                        </a:rPr>
                        <m:t>=</m:t>
                      </m:r>
                      <m:f>
                        <m:fPr>
                          <m:ctrlPr>
                            <a:rPr lang="en-US" sz="2200" i="1">
                              <a:solidFill>
                                <a:schemeClr val="tx1"/>
                              </a:solidFill>
                              <a:latin typeface="Cambria Math" panose="02040503050406030204" pitchFamily="18" charset="0"/>
                            </a:rPr>
                          </m:ctrlPr>
                        </m:fPr>
                        <m:num>
                          <m:r>
                            <a:rPr lang="en-US" sz="2200" i="1">
                              <a:solidFill>
                                <a:schemeClr val="tx1"/>
                              </a:solidFill>
                              <a:latin typeface="Cambria Math" panose="02040503050406030204" pitchFamily="18" charset="0"/>
                            </a:rPr>
                            <m:t>1</m:t>
                          </m:r>
                        </m:num>
                        <m:den>
                          <m:rad>
                            <m:radPr>
                              <m:degHide m:val="on"/>
                              <m:ctrlPr>
                                <a:rPr lang="en-US" sz="2200" i="1">
                                  <a:solidFill>
                                    <a:schemeClr val="tx1"/>
                                  </a:solidFill>
                                  <a:latin typeface="Cambria Math" panose="02040503050406030204" pitchFamily="18" charset="0"/>
                                </a:rPr>
                              </m:ctrlPr>
                            </m:radPr>
                            <m:deg/>
                            <m:e>
                              <m:r>
                                <a:rPr lang="en-US" sz="2200" i="1">
                                  <a:solidFill>
                                    <a:schemeClr val="tx1"/>
                                  </a:solidFill>
                                  <a:latin typeface="Cambria Math" panose="02040503050406030204" pitchFamily="18" charset="0"/>
                                </a:rPr>
                                <m:t>2</m:t>
                              </m:r>
                            </m:e>
                          </m:rad>
                        </m:den>
                      </m:f>
                      <m:d>
                        <m:dPr>
                          <m:ctrlPr>
                            <a:rPr lang="en-US" sz="2200" i="1">
                              <a:solidFill>
                                <a:schemeClr val="tx1"/>
                              </a:solidFill>
                              <a:latin typeface="Cambria Math" panose="02040503050406030204" pitchFamily="18" charset="0"/>
                            </a:rPr>
                          </m:ctrlPr>
                        </m:dPr>
                        <m:e>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rPr>
                                <m:t>−</m:t>
                              </m:r>
                            </m:sup>
                          </m:sSubSup>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rPr>
                                <m:t>+</m:t>
                              </m:r>
                            </m:sup>
                          </m:sSubSup>
                          <m:r>
                            <a:rPr lang="en-US" sz="2200" i="1">
                              <a:solidFill>
                                <a:schemeClr val="tx1"/>
                              </a:solidFill>
                              <a:latin typeface="Cambria Math" panose="02040503050406030204" pitchFamily="18" charset="0"/>
                            </a:rPr>
                            <m:t>−</m:t>
                          </m:r>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ea typeface="Cambria Math" panose="02040503050406030204" pitchFamily="18" charset="0"/>
                                </a:rPr>
                                <m:t>−</m:t>
                              </m:r>
                            </m:sup>
                          </m:sSubSup>
                          <m:sSubSup>
                            <m:sSubSupPr>
                              <m:ctrlPr>
                                <a:rPr lang="en-US" sz="2200" i="1">
                                  <a:solidFill>
                                    <a:schemeClr val="tx1"/>
                                  </a:solidFill>
                                  <a:latin typeface="Cambria Math" panose="02040503050406030204" pitchFamily="18" charset="0"/>
                                </a:rPr>
                              </m:ctrlPr>
                            </m:sSubSupPr>
                            <m:e>
                              <m:r>
                                <a:rPr lang="en-US" sz="2200" i="1">
                                  <a:solidFill>
                                    <a:schemeClr val="tx1"/>
                                  </a:solidFill>
                                  <a:latin typeface="Cambria Math" panose="02040503050406030204" pitchFamily="18" charset="0"/>
                                </a:rPr>
                                <m:t>𝑒</m:t>
                              </m:r>
                            </m:e>
                            <m:sub>
                              <m:r>
                                <a:rPr lang="en-US" sz="2200" i="1">
                                  <a:solidFill>
                                    <a:schemeClr val="tx1"/>
                                  </a:solidFill>
                                  <a:latin typeface="Cambria Math" panose="02040503050406030204" pitchFamily="18" charset="0"/>
                                  <a:ea typeface="Cambria Math" panose="02040503050406030204" pitchFamily="18" charset="0"/>
                                </a:rPr>
                                <m:t>↑</m:t>
                              </m:r>
                            </m:sub>
                            <m:sup>
                              <m:r>
                                <a:rPr lang="en-US" sz="2200" i="1">
                                  <a:solidFill>
                                    <a:schemeClr val="tx1"/>
                                  </a:solidFill>
                                  <a:latin typeface="Cambria Math" panose="02040503050406030204" pitchFamily="18" charset="0"/>
                                  <a:ea typeface="Cambria Math" panose="02040503050406030204" pitchFamily="18" charset="0"/>
                                </a:rPr>
                                <m:t>+</m:t>
                              </m:r>
                            </m:sup>
                          </m:sSubSup>
                        </m:e>
                      </m:d>
                    </m:oMath>
                  </m:oMathPara>
                </a14:m>
                <a:endParaRPr lang="en-US" sz="2200"/>
              </a:p>
            </p:txBody>
          </p:sp>
        </mc:Choice>
        <mc:Fallback xmlns="">
          <p:sp>
            <p:nvSpPr>
              <p:cNvPr id="11" name="Rectangle 10"/>
              <p:cNvSpPr>
                <a:spLocks noRot="1" noChangeAspect="1" noMove="1" noResize="1" noEditPoints="1" noAdjustHandles="1" noChangeArrowheads="1" noChangeShapeType="1" noTextEdit="1"/>
              </p:cNvSpPr>
              <p:nvPr/>
            </p:nvSpPr>
            <p:spPr>
              <a:xfrm>
                <a:off x="5883812" y="1583198"/>
                <a:ext cx="3183988" cy="666929"/>
              </a:xfrm>
              <a:prstGeom prst="rect">
                <a:avLst/>
              </a:prstGeom>
              <a:blipFill>
                <a:blip r:embed="rId4"/>
                <a:stretch>
                  <a:fillRect b="-1835"/>
                </a:stretch>
              </a:blipFill>
              <a:ln>
                <a:no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62A029AD-C7B7-48F9-BE84-BF7BAD22DF18}"/>
              </a:ext>
            </a:extLst>
          </p:cNvPr>
          <p:cNvSpPr txBox="1"/>
          <p:nvPr/>
        </p:nvSpPr>
        <p:spPr>
          <a:xfrm>
            <a:off x="2379221" y="4878848"/>
            <a:ext cx="4514851" cy="830997"/>
          </a:xfrm>
          <a:prstGeom prst="rect">
            <a:avLst/>
          </a:prstGeom>
          <a:solidFill>
            <a:srgbClr val="FFCCFF"/>
          </a:solidFill>
        </p:spPr>
        <p:txBody>
          <a:bodyPr wrap="square" rtlCol="0">
            <a:spAutoFit/>
          </a:bodyPr>
          <a:lstStyle/>
          <a:p>
            <a:pPr algn="ctr"/>
            <a:r>
              <a:rPr lang="en-US" sz="2400" dirty="0"/>
              <a:t>QM  </a:t>
            </a:r>
            <a:r>
              <a:rPr lang="en-US" sz="2400" dirty="0">
                <a:sym typeface="Wingdings" panose="05000000000000000000" pitchFamily="2" charset="2"/>
              </a:rPr>
              <a:t>   give up the cherished </a:t>
            </a:r>
            <a:r>
              <a:rPr lang="en-US" sz="2400" i="1" dirty="0">
                <a:sym typeface="Wingdings" panose="05000000000000000000" pitchFamily="2" charset="2"/>
              </a:rPr>
              <a:t>principle of locality</a:t>
            </a:r>
            <a:r>
              <a:rPr lang="en-US" sz="2400" dirty="0">
                <a:sym typeface="Wingdings" panose="05000000000000000000" pitchFamily="2" charset="2"/>
              </a:rPr>
              <a:t>???</a:t>
            </a:r>
            <a:endParaRPr lang="en-US" sz="2400" dirty="0"/>
          </a:p>
        </p:txBody>
      </p:sp>
    </p:spTree>
    <p:extLst>
      <p:ext uri="{BB962C8B-B14F-4D97-AF65-F5344CB8AC3E}">
        <p14:creationId xmlns:p14="http://schemas.microsoft.com/office/powerpoint/2010/main" val="11321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ppt_x"/>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16</a:t>
            </a:fld>
            <a:endParaRPr lang="en-US">
              <a:solidFill>
                <a:srgbClr val="04617B">
                  <a:shade val="90000"/>
                </a:srgbClr>
              </a:solidFill>
            </a:endParaRPr>
          </a:p>
        </p:txBody>
      </p:sp>
      <p:sp>
        <p:nvSpPr>
          <p:cNvPr id="4" name="Title 1"/>
          <p:cNvSpPr>
            <a:spLocks noGrp="1"/>
          </p:cNvSpPr>
          <p:nvPr>
            <p:ph type="title"/>
          </p:nvPr>
        </p:nvSpPr>
        <p:spPr>
          <a:xfrm>
            <a:off x="1449777" y="4716224"/>
            <a:ext cx="6324600" cy="1106031"/>
          </a:xfrm>
          <a:solidFill>
            <a:schemeClr val="tx2"/>
          </a:solidFill>
        </p:spPr>
        <p:txBody>
          <a:bodyPr>
            <a:noAutofit/>
          </a:bodyPr>
          <a:lstStyle/>
          <a:p>
            <a:pPr algn="ctr"/>
            <a:r>
              <a:rPr lang="en-US" sz="3200" dirty="0">
                <a:solidFill>
                  <a:srgbClr val="FFFF00"/>
                </a:solidFill>
                <a:latin typeface="Times New Roman" panose="02020603050405020304" pitchFamily="18" charset="0"/>
                <a:cs typeface="Times New Roman" panose="02020603050405020304" pitchFamily="18" charset="0"/>
              </a:rPr>
              <a:t> Merely “philosophy”,</a:t>
            </a:r>
            <a:br>
              <a:rPr lang="en-US" sz="3200" dirty="0">
                <a:solidFill>
                  <a:srgbClr val="FFFF00"/>
                </a:solidFill>
                <a:latin typeface="Times New Roman" panose="02020603050405020304" pitchFamily="18" charset="0"/>
                <a:cs typeface="Times New Roman" panose="02020603050405020304" pitchFamily="18" charset="0"/>
              </a:rPr>
            </a:br>
            <a:r>
              <a:rPr lang="en-US" sz="3200" dirty="0">
                <a:solidFill>
                  <a:srgbClr val="FFFF00"/>
                </a:solidFill>
                <a:latin typeface="Times New Roman" panose="02020603050405020304" pitchFamily="18" charset="0"/>
                <a:cs typeface="Times New Roman" panose="02020603050405020304" pitchFamily="18" charset="0"/>
              </a:rPr>
              <a:t>one can “shut up and calculate”</a:t>
            </a:r>
          </a:p>
        </p:txBody>
      </p:sp>
      <p:sp>
        <p:nvSpPr>
          <p:cNvPr id="5" name="TextBox 4"/>
          <p:cNvSpPr txBox="1"/>
          <p:nvPr/>
        </p:nvSpPr>
        <p:spPr>
          <a:xfrm>
            <a:off x="477868" y="1233310"/>
            <a:ext cx="5265979" cy="3477875"/>
          </a:xfrm>
          <a:prstGeom prst="rect">
            <a:avLst/>
          </a:prstGeom>
          <a:solidFill>
            <a:srgbClr val="FFC000"/>
          </a:solidFill>
        </p:spPr>
        <p:txBody>
          <a:bodyPr wrap="square" rtlCol="0">
            <a:spAutoFit/>
          </a:bodyPr>
          <a:lstStyle/>
          <a:p>
            <a:pPr algn="ctr"/>
            <a:r>
              <a:rPr lang="en-US" sz="2200" dirty="0"/>
              <a:t>Since these issues concern the interpretation of the situation </a:t>
            </a:r>
          </a:p>
          <a:p>
            <a:pPr algn="ctr"/>
            <a:r>
              <a:rPr lang="en-US" sz="2200" i="1" dirty="0"/>
              <a:t>before measurements</a:t>
            </a:r>
            <a:r>
              <a:rPr lang="en-US" sz="2200" dirty="0"/>
              <a:t>, </a:t>
            </a:r>
          </a:p>
          <a:p>
            <a:pPr algn="ctr"/>
            <a:r>
              <a:rPr lang="en-US" sz="2200" dirty="0"/>
              <a:t>many (most?) working physicists </a:t>
            </a:r>
          </a:p>
          <a:p>
            <a:pPr algn="ctr"/>
            <a:r>
              <a:rPr lang="en-US" sz="2200" dirty="0"/>
              <a:t>took an agonistic viewpoint </a:t>
            </a:r>
          </a:p>
          <a:p>
            <a:pPr algn="ctr"/>
            <a:r>
              <a:rPr lang="en-US" sz="2200" dirty="0"/>
              <a:t>and just "shut-up-and-calculate“:       </a:t>
            </a:r>
          </a:p>
          <a:p>
            <a:pPr algn="ctr"/>
            <a:r>
              <a:rPr lang="en-US" sz="2200" dirty="0"/>
              <a:t>using the Schrödinger equation </a:t>
            </a:r>
          </a:p>
          <a:p>
            <a:pPr algn="ctr"/>
            <a:r>
              <a:rPr lang="en-US" sz="2200" dirty="0"/>
              <a:t>to compute quantities of interest </a:t>
            </a:r>
          </a:p>
          <a:p>
            <a:pPr algn="ctr"/>
            <a:r>
              <a:rPr lang="en-US" sz="2200" dirty="0"/>
              <a:t>(Cat.1 problems) and ignore the “philosophical puzzles” (Cat.2 problems)</a:t>
            </a:r>
          </a:p>
        </p:txBody>
      </p:sp>
      <p:pic>
        <p:nvPicPr>
          <p:cNvPr id="1026" name="Picture 2" descr="C:\Users\chengt\AppData\Local\Microsoft\Windows\Temporary Internet Files\Content.IE5\E2LOTHQ9\Animated_Woman_Working_Desk-2sm[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49147" y="1751143"/>
            <a:ext cx="2714625" cy="29430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7C02F2-D687-41E7-A623-427C23D32DA8}"/>
              </a:ext>
            </a:extLst>
          </p:cNvPr>
          <p:cNvSpPr txBox="1"/>
          <p:nvPr/>
        </p:nvSpPr>
        <p:spPr>
          <a:xfrm>
            <a:off x="5743847" y="1054156"/>
            <a:ext cx="3399054" cy="830997"/>
          </a:xfrm>
          <a:prstGeom prst="rect">
            <a:avLst/>
          </a:prstGeom>
          <a:noFill/>
        </p:spPr>
        <p:txBody>
          <a:bodyPr wrap="square" rtlCol="0">
            <a:spAutoFit/>
          </a:bodyPr>
          <a:lstStyle/>
          <a:p>
            <a:r>
              <a:rPr lang="en-US" sz="2400" dirty="0"/>
              <a:t>Then …   the modern era came in the 1960’s</a:t>
            </a:r>
          </a:p>
        </p:txBody>
      </p:sp>
      <p:sp>
        <p:nvSpPr>
          <p:cNvPr id="7" name="TextBox 6">
            <a:extLst>
              <a:ext uri="{FF2B5EF4-FFF2-40B4-BE49-F238E27FC236}">
                <a16:creationId xmlns:a16="http://schemas.microsoft.com/office/drawing/2014/main" id="{306E1002-766C-0DCF-092F-75CEDCA0EC1D}"/>
              </a:ext>
            </a:extLst>
          </p:cNvPr>
          <p:cNvSpPr txBox="1"/>
          <p:nvPr/>
        </p:nvSpPr>
        <p:spPr>
          <a:xfrm>
            <a:off x="230814" y="6400813"/>
            <a:ext cx="639192" cy="276999"/>
          </a:xfrm>
          <a:prstGeom prst="rect">
            <a:avLst/>
          </a:prstGeom>
          <a:noFill/>
        </p:spPr>
        <p:txBody>
          <a:bodyPr wrap="square" rtlCol="0">
            <a:spAutoFit/>
          </a:bodyPr>
          <a:lstStyle/>
          <a:p>
            <a:r>
              <a:rPr lang="en-US" sz="1200" dirty="0"/>
              <a:t>3-55</a:t>
            </a:r>
          </a:p>
        </p:txBody>
      </p:sp>
    </p:spTree>
    <p:extLst>
      <p:ext uri="{BB962C8B-B14F-4D97-AF65-F5344CB8AC3E}">
        <p14:creationId xmlns:p14="http://schemas.microsoft.com/office/powerpoint/2010/main" val="9339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17</a:t>
            </a:fld>
            <a:endParaRPr lang="en-US">
              <a:solidFill>
                <a:srgbClr val="04617B">
                  <a:shade val="90000"/>
                </a:srgbClr>
              </a:solidFill>
            </a:endParaRPr>
          </a:p>
        </p:txBody>
      </p:sp>
      <p:sp>
        <p:nvSpPr>
          <p:cNvPr id="6" name="TextBox 5"/>
          <p:cNvSpPr txBox="1"/>
          <p:nvPr/>
        </p:nvSpPr>
        <p:spPr>
          <a:xfrm>
            <a:off x="4724400" y="1093719"/>
            <a:ext cx="4419600" cy="2308324"/>
          </a:xfrm>
          <a:prstGeom prst="rect">
            <a:avLst/>
          </a:prstGeom>
          <a:solidFill>
            <a:schemeClr val="accent2">
              <a:lumMod val="20000"/>
              <a:lumOff val="80000"/>
            </a:schemeClr>
          </a:solidFill>
        </p:spPr>
        <p:txBody>
          <a:bodyPr wrap="square" rtlCol="0">
            <a:spAutoFit/>
          </a:bodyPr>
          <a:lstStyle/>
          <a:p>
            <a:r>
              <a:rPr lang="en-US" i="1" dirty="0"/>
              <a:t>The surprise</a:t>
            </a:r>
            <a:r>
              <a:rPr lang="en-US" dirty="0"/>
              <a:t>: </a:t>
            </a:r>
          </a:p>
          <a:p>
            <a:pPr algn="ctr"/>
            <a:r>
              <a:rPr lang="en-US" dirty="0"/>
              <a:t> </a:t>
            </a:r>
            <a:r>
              <a:rPr lang="en-US" b="1" dirty="0"/>
              <a:t>John S. Bell </a:t>
            </a:r>
            <a:r>
              <a:rPr lang="en-US" dirty="0"/>
              <a:t>showed in 1964 that </a:t>
            </a:r>
          </a:p>
          <a:p>
            <a:pPr algn="ctr"/>
            <a:r>
              <a:rPr lang="en-US" b="1" i="1" dirty="0"/>
              <a:t>what situations were assumed</a:t>
            </a:r>
            <a:r>
              <a:rPr lang="en-US" i="1" dirty="0"/>
              <a:t> </a:t>
            </a:r>
          </a:p>
          <a:p>
            <a:pPr algn="ctr"/>
            <a:r>
              <a:rPr lang="en-US" i="1" dirty="0"/>
              <a:t>"</a:t>
            </a:r>
            <a:r>
              <a:rPr lang="en-US" b="1" i="1" dirty="0"/>
              <a:t>before the measurement</a:t>
            </a:r>
            <a:r>
              <a:rPr lang="en-US" i="1" dirty="0"/>
              <a:t>" </a:t>
            </a:r>
          </a:p>
          <a:p>
            <a:pPr algn="ctr"/>
            <a:r>
              <a:rPr lang="en-US" dirty="0"/>
              <a:t>(</a:t>
            </a:r>
            <a:r>
              <a:rPr lang="en-US" i="1" dirty="0"/>
              <a:t>e.g</a:t>
            </a:r>
            <a:r>
              <a:rPr lang="en-US" dirty="0"/>
              <a:t>., whether </a:t>
            </a:r>
            <a:r>
              <a:rPr lang="en-US" i="1" dirty="0" err="1"/>
              <a:t>e⁺e</a:t>
            </a:r>
            <a:r>
              <a:rPr lang="en-US" dirty="0"/>
              <a:t>⁻ spins were </a:t>
            </a:r>
          </a:p>
          <a:p>
            <a:pPr algn="ctr"/>
            <a:r>
              <a:rPr lang="en-US" dirty="0"/>
              <a:t>already correlated) actually </a:t>
            </a:r>
            <a:r>
              <a:rPr lang="en-US" b="1" i="1" dirty="0"/>
              <a:t>have</a:t>
            </a:r>
            <a:r>
              <a:rPr lang="en-US" i="1" dirty="0"/>
              <a:t> </a:t>
            </a:r>
          </a:p>
          <a:p>
            <a:pPr algn="ctr"/>
            <a:r>
              <a:rPr lang="en-US" b="1" i="1" dirty="0"/>
              <a:t>experimentally observable consequences  </a:t>
            </a:r>
            <a:r>
              <a:rPr lang="en-US" dirty="0"/>
              <a:t>(</a:t>
            </a:r>
            <a:r>
              <a:rPr lang="en-US" i="1" dirty="0"/>
              <a:t>Bell’s inequality</a:t>
            </a:r>
            <a:r>
              <a:rPr lang="en-US" dirty="0"/>
              <a:t>)</a:t>
            </a:r>
            <a:endParaRPr lang="en-US" i="1" dirty="0"/>
          </a:p>
        </p:txBody>
      </p:sp>
      <p:sp>
        <p:nvSpPr>
          <p:cNvPr id="7" name="TextBox 6"/>
          <p:cNvSpPr txBox="1"/>
          <p:nvPr/>
        </p:nvSpPr>
        <p:spPr>
          <a:xfrm>
            <a:off x="381000" y="5218586"/>
            <a:ext cx="8305800" cy="1323439"/>
          </a:xfrm>
          <a:prstGeom prst="rect">
            <a:avLst/>
          </a:prstGeom>
          <a:solidFill>
            <a:srgbClr val="FFCCFF"/>
          </a:solidFill>
        </p:spPr>
        <p:txBody>
          <a:bodyPr wrap="square" rtlCol="0">
            <a:spAutoFit/>
          </a:bodyPr>
          <a:lstStyle/>
          <a:p>
            <a:r>
              <a:rPr lang="en-US" sz="2000" u="sng" dirty="0">
                <a:solidFill>
                  <a:srgbClr val="FF0000"/>
                </a:solidFill>
              </a:rPr>
              <a:t>It’s interesting to note</a:t>
            </a:r>
            <a:r>
              <a:rPr lang="en-US" sz="2000" dirty="0">
                <a:solidFill>
                  <a:srgbClr val="FF0000"/>
                </a:solidFill>
              </a:rPr>
              <a:t>:    </a:t>
            </a:r>
            <a:r>
              <a:rPr lang="en-US" sz="2000" dirty="0"/>
              <a:t>Currently, the researchers whose work has more bearing on these "philosophical issues" are in fact the ones pursuing the very practical ends of constructing </a:t>
            </a:r>
            <a:r>
              <a:rPr lang="en-US" sz="2000" b="1" dirty="0"/>
              <a:t>quantum computers</a:t>
            </a:r>
            <a:r>
              <a:rPr lang="en-US" sz="2000" dirty="0"/>
              <a:t>, for which </a:t>
            </a:r>
          </a:p>
          <a:p>
            <a:r>
              <a:rPr lang="en-US" sz="2000" dirty="0"/>
              <a:t>QM superposition and entanglement are of paramount importance. </a:t>
            </a:r>
          </a:p>
        </p:txBody>
      </p:sp>
      <p:grpSp>
        <p:nvGrpSpPr>
          <p:cNvPr id="13" name="Group 12"/>
          <p:cNvGrpSpPr/>
          <p:nvPr/>
        </p:nvGrpSpPr>
        <p:grpSpPr>
          <a:xfrm>
            <a:off x="0" y="0"/>
            <a:ext cx="4648200" cy="4649807"/>
            <a:chOff x="2247900" y="1103293"/>
            <a:chExt cx="4648200" cy="464980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104900"/>
              <a:ext cx="4648200" cy="4648200"/>
            </a:xfrm>
            <a:prstGeom prst="rect">
              <a:avLst/>
            </a:prstGeom>
          </p:spPr>
        </p:pic>
        <p:sp>
          <p:nvSpPr>
            <p:cNvPr id="12" name="TextBox 11"/>
            <p:cNvSpPr txBox="1"/>
            <p:nvPr/>
          </p:nvSpPr>
          <p:spPr>
            <a:xfrm>
              <a:off x="2286000" y="1103293"/>
              <a:ext cx="3069084" cy="584775"/>
            </a:xfrm>
            <a:prstGeom prst="rect">
              <a:avLst/>
            </a:prstGeom>
            <a:solidFill>
              <a:schemeClr val="tx1"/>
            </a:solidFill>
          </p:spPr>
          <p:txBody>
            <a:bodyPr wrap="square" rtlCol="0">
              <a:spAutoFit/>
            </a:bodyPr>
            <a:lstStyle/>
            <a:p>
              <a:pPr algn="ctr"/>
              <a:r>
                <a:rPr lang="en-US" sz="3200" b="1" dirty="0">
                  <a:solidFill>
                    <a:schemeClr val="bg1"/>
                  </a:solidFill>
                </a:rPr>
                <a:t>Bell’s theorem</a:t>
              </a:r>
            </a:p>
          </p:txBody>
        </p:sp>
      </p:grpSp>
      <p:sp>
        <p:nvSpPr>
          <p:cNvPr id="11" name="TextBox 10"/>
          <p:cNvSpPr txBox="1"/>
          <p:nvPr/>
        </p:nvSpPr>
        <p:spPr>
          <a:xfrm>
            <a:off x="0" y="3880279"/>
            <a:ext cx="4648200" cy="1323439"/>
          </a:xfrm>
          <a:prstGeom prst="rect">
            <a:avLst/>
          </a:prstGeom>
          <a:solidFill>
            <a:srgbClr val="FFFF00"/>
          </a:solidFill>
        </p:spPr>
        <p:txBody>
          <a:bodyPr wrap="square" rtlCol="0">
            <a:spAutoFit/>
          </a:bodyPr>
          <a:lstStyle/>
          <a:p>
            <a:r>
              <a:rPr lang="en-US" dirty="0"/>
              <a:t>One way or another, …</a:t>
            </a:r>
          </a:p>
          <a:p>
            <a:pPr algn="ctr"/>
            <a:r>
              <a:rPr lang="en-US" sz="2000" dirty="0"/>
              <a:t>Einstein's thought on the deep meanings of quantum mechanics still exerts an influence on current investigations</a:t>
            </a:r>
            <a:r>
              <a:rPr lang="en-US" dirty="0"/>
              <a:t>.</a:t>
            </a:r>
          </a:p>
        </p:txBody>
      </p:sp>
      <p:grpSp>
        <p:nvGrpSpPr>
          <p:cNvPr id="5" name="Group 4">
            <a:extLst>
              <a:ext uri="{FF2B5EF4-FFF2-40B4-BE49-F238E27FC236}">
                <a16:creationId xmlns:a16="http://schemas.microsoft.com/office/drawing/2014/main" id="{15CC0A5D-3200-4023-B556-04F5970C6BE8}"/>
              </a:ext>
            </a:extLst>
          </p:cNvPr>
          <p:cNvGrpSpPr/>
          <p:nvPr/>
        </p:nvGrpSpPr>
        <p:grpSpPr>
          <a:xfrm>
            <a:off x="4724400" y="3422647"/>
            <a:ext cx="4419600" cy="1785104"/>
            <a:chOff x="4724400" y="2893874"/>
            <a:chExt cx="4419600" cy="1785104"/>
          </a:xfrm>
        </p:grpSpPr>
        <p:sp>
          <p:nvSpPr>
            <p:cNvPr id="10" name="TextBox 9"/>
            <p:cNvSpPr txBox="1"/>
            <p:nvPr/>
          </p:nvSpPr>
          <p:spPr>
            <a:xfrm>
              <a:off x="4724400" y="2893874"/>
              <a:ext cx="4419600" cy="1785104"/>
            </a:xfrm>
            <a:prstGeom prst="rect">
              <a:avLst/>
            </a:prstGeom>
            <a:solidFill>
              <a:srgbClr val="92D050"/>
            </a:solidFill>
          </p:spPr>
          <p:txBody>
            <a:bodyPr wrap="square" rtlCol="0">
              <a:spAutoFit/>
            </a:bodyPr>
            <a:lstStyle/>
            <a:p>
              <a:pPr algn="ctr"/>
              <a:r>
                <a:rPr lang="en-US" dirty="0"/>
                <a:t>Since the 1970’s, 80’s a whole series of experimental results have demonstrated</a:t>
              </a:r>
            </a:p>
            <a:p>
              <a:pPr algn="ctr"/>
              <a:r>
                <a:rPr lang="en-US" b="1" dirty="0"/>
                <a:t>the local realist viewpoint is not supported by observation </a:t>
              </a:r>
              <a:r>
                <a:rPr lang="en-US" dirty="0"/>
                <a:t>(</a:t>
              </a:r>
              <a:r>
                <a:rPr lang="en-US" dirty="0" err="1"/>
                <a:t>Expt</a:t>
              </a:r>
              <a:r>
                <a:rPr lang="en-US" dirty="0"/>
                <a:t> =&gt; Bell) </a:t>
              </a:r>
            </a:p>
            <a:p>
              <a:pPr algn="ctr"/>
              <a:r>
                <a:rPr lang="en-US" dirty="0"/>
                <a:t>The orthodox way of interpreting entanglement has gained ground</a:t>
              </a:r>
              <a:r>
                <a:rPr lang="en-US" sz="2000" dirty="0"/>
                <a:t>.</a:t>
              </a:r>
            </a:p>
          </p:txBody>
        </p:sp>
        <p:sp>
          <p:nvSpPr>
            <p:cNvPr id="4" name="TextBox 3">
              <a:extLst>
                <a:ext uri="{FF2B5EF4-FFF2-40B4-BE49-F238E27FC236}">
                  <a16:creationId xmlns:a16="http://schemas.microsoft.com/office/drawing/2014/main" id="{FF48AC46-B3D6-4A67-B980-0A8200FF1CAE}"/>
                </a:ext>
              </a:extLst>
            </p:cNvPr>
            <p:cNvSpPr txBox="1"/>
            <p:nvPr/>
          </p:nvSpPr>
          <p:spPr>
            <a:xfrm>
              <a:off x="8171876" y="3737505"/>
              <a:ext cx="306280" cy="369332"/>
            </a:xfrm>
            <a:prstGeom prst="rect">
              <a:avLst/>
            </a:prstGeom>
            <a:noFill/>
          </p:spPr>
          <p:txBody>
            <a:bodyPr wrap="square" rtlCol="0">
              <a:spAutoFit/>
            </a:bodyPr>
            <a:lstStyle/>
            <a:p>
              <a:r>
                <a:rPr lang="en-US" dirty="0"/>
                <a:t>/</a:t>
              </a:r>
            </a:p>
          </p:txBody>
        </p:sp>
      </p:grpSp>
    </p:spTree>
    <p:extLst>
      <p:ext uri="{BB962C8B-B14F-4D97-AF65-F5344CB8AC3E}">
        <p14:creationId xmlns:p14="http://schemas.microsoft.com/office/powerpoint/2010/main" val="42231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377" y="2907174"/>
            <a:ext cx="4334245" cy="646331"/>
          </a:xfrm>
          <a:solidFill>
            <a:schemeClr val="tx2"/>
          </a:solidFill>
        </p:spPr>
        <p:txBody>
          <a:bodyPr>
            <a:noAutofit/>
          </a:bodyPr>
          <a:lstStyle/>
          <a:p>
            <a:pPr algn="ctr"/>
            <a:r>
              <a:rPr lang="en-US" sz="4000" b="1" dirty="0">
                <a:solidFill>
                  <a:srgbClr val="FFFF00"/>
                </a:solidFill>
              </a:rPr>
              <a:t>  </a:t>
            </a:r>
            <a:r>
              <a:rPr lang="en-US" sz="4000" b="1" dirty="0">
                <a:solidFill>
                  <a:schemeClr val="bg2"/>
                </a:solidFill>
              </a:rPr>
              <a:t>Bell’s theorem</a:t>
            </a:r>
          </a:p>
        </p:txBody>
      </p:sp>
      <p:sp>
        <p:nvSpPr>
          <p:cNvPr id="3" name="Slide Number Placeholder 2"/>
          <p:cNvSpPr>
            <a:spLocks noGrp="1"/>
          </p:cNvSpPr>
          <p:nvPr>
            <p:ph type="sldNum" sz="quarter" idx="12"/>
          </p:nvPr>
        </p:nvSpPr>
        <p:spPr>
          <a:xfrm>
            <a:off x="7960311" y="6090009"/>
            <a:ext cx="775317" cy="365125"/>
          </a:xfrm>
        </p:spPr>
        <p:txBody>
          <a:bodyPr/>
          <a:lstStyle/>
          <a:p>
            <a:fld id="{B00B69C2-561E-416A-AC2F-359745B406AE}" type="slidenum">
              <a:rPr lang="en-US" smtClean="0">
                <a:solidFill>
                  <a:srgbClr val="04617B">
                    <a:shade val="90000"/>
                  </a:srgbClr>
                </a:solidFill>
              </a:rPr>
              <a:pPr/>
              <a:t>18</a:t>
            </a:fld>
            <a:endParaRPr lang="en-US" dirty="0">
              <a:solidFill>
                <a:srgbClr val="04617B">
                  <a:shade val="90000"/>
                </a:srgbClr>
              </a:solidFill>
            </a:endParaRPr>
          </a:p>
        </p:txBody>
      </p:sp>
      <p:sp>
        <p:nvSpPr>
          <p:cNvPr id="13" name="TextBox 12">
            <a:extLst>
              <a:ext uri="{FF2B5EF4-FFF2-40B4-BE49-F238E27FC236}">
                <a16:creationId xmlns:a16="http://schemas.microsoft.com/office/drawing/2014/main" id="{D7C940BB-4840-44FC-82E5-A680639E349B}"/>
              </a:ext>
            </a:extLst>
          </p:cNvPr>
          <p:cNvSpPr txBox="1"/>
          <p:nvPr/>
        </p:nvSpPr>
        <p:spPr>
          <a:xfrm>
            <a:off x="79899" y="1145220"/>
            <a:ext cx="7634797" cy="1046440"/>
          </a:xfrm>
          <a:prstGeom prst="rect">
            <a:avLst/>
          </a:prstGeom>
          <a:solidFill>
            <a:srgbClr val="FFCCFF"/>
          </a:solidFill>
        </p:spPr>
        <p:txBody>
          <a:bodyPr wrap="square" rtlCol="0">
            <a:spAutoFit/>
          </a:bodyPr>
          <a:lstStyle/>
          <a:p>
            <a:pPr algn="ctr"/>
            <a:r>
              <a:rPr lang="en-US" sz="1600" dirty="0"/>
              <a:t>The paradox of Einstein, Podolsky and Rosen was advanced as an argument that QM could not be a complete theory, it should be supplemented by additional variables. These additional variables were to restore to the theory causality and locality</a:t>
            </a:r>
            <a:r>
              <a:rPr lang="en-US" sz="1200" dirty="0"/>
              <a:t>.           </a:t>
            </a:r>
            <a:r>
              <a:rPr lang="en-US" sz="1400" dirty="0"/>
              <a:t>Referred to as “</a:t>
            </a:r>
            <a:r>
              <a:rPr lang="en-US" sz="1400" i="1" dirty="0"/>
              <a:t>hidden variable theory</a:t>
            </a:r>
            <a:r>
              <a:rPr lang="en-US" sz="1400" dirty="0"/>
              <a:t>”</a:t>
            </a:r>
            <a:endParaRPr lang="en-US" sz="1600" dirty="0"/>
          </a:p>
        </p:txBody>
      </p:sp>
      <p:sp>
        <p:nvSpPr>
          <p:cNvPr id="14" name="TextBox 13">
            <a:extLst>
              <a:ext uri="{FF2B5EF4-FFF2-40B4-BE49-F238E27FC236}">
                <a16:creationId xmlns:a16="http://schemas.microsoft.com/office/drawing/2014/main" id="{1723FF9A-E101-4C9C-802A-775B90434512}"/>
              </a:ext>
            </a:extLst>
          </p:cNvPr>
          <p:cNvSpPr txBox="1"/>
          <p:nvPr/>
        </p:nvSpPr>
        <p:spPr>
          <a:xfrm>
            <a:off x="785660" y="2192791"/>
            <a:ext cx="6951216" cy="646331"/>
          </a:xfrm>
          <a:prstGeom prst="rect">
            <a:avLst/>
          </a:prstGeom>
          <a:solidFill>
            <a:schemeClr val="accent6">
              <a:lumMod val="20000"/>
              <a:lumOff val="80000"/>
            </a:schemeClr>
          </a:solidFill>
        </p:spPr>
        <p:txBody>
          <a:bodyPr wrap="square" rtlCol="0">
            <a:spAutoFit/>
          </a:bodyPr>
          <a:lstStyle/>
          <a:p>
            <a:pPr algn="ctr"/>
            <a:r>
              <a:rPr lang="en-US" dirty="0"/>
              <a:t>What Bell showed is that the idea can be formulated mathematically </a:t>
            </a:r>
          </a:p>
          <a:p>
            <a:pPr algn="ctr"/>
            <a:r>
              <a:rPr lang="en-US" dirty="0"/>
              <a:t>– it leads to results that can be tested by experiment.</a:t>
            </a:r>
          </a:p>
        </p:txBody>
      </p:sp>
      <p:grpSp>
        <p:nvGrpSpPr>
          <p:cNvPr id="7" name="Group 6">
            <a:extLst>
              <a:ext uri="{FF2B5EF4-FFF2-40B4-BE49-F238E27FC236}">
                <a16:creationId xmlns:a16="http://schemas.microsoft.com/office/drawing/2014/main" id="{74B06EC7-B48A-04C4-F063-3B0C6125E31A}"/>
              </a:ext>
            </a:extLst>
          </p:cNvPr>
          <p:cNvGrpSpPr/>
          <p:nvPr/>
        </p:nvGrpSpPr>
        <p:grpSpPr>
          <a:xfrm>
            <a:off x="275209" y="2982916"/>
            <a:ext cx="7876983" cy="3132848"/>
            <a:chOff x="275209" y="2982916"/>
            <a:chExt cx="7876983" cy="3132848"/>
          </a:xfrm>
        </p:grpSpPr>
        <p:sp>
          <p:nvSpPr>
            <p:cNvPr id="5" name="TextBox 4"/>
            <p:cNvSpPr txBox="1"/>
            <p:nvPr/>
          </p:nvSpPr>
          <p:spPr>
            <a:xfrm>
              <a:off x="868425" y="5156521"/>
              <a:ext cx="4334246" cy="941708"/>
            </a:xfrm>
            <a:prstGeom prst="rect">
              <a:avLst/>
            </a:prstGeom>
            <a:solidFill>
              <a:srgbClr val="FFC000"/>
            </a:solidFill>
          </p:spPr>
          <p:txBody>
            <a:bodyPr wrap="square" rtlCol="0">
              <a:spAutoFit/>
            </a:bodyPr>
            <a:lstStyle/>
            <a:p>
              <a:pPr algn="ctr"/>
              <a:r>
                <a:rPr lang="en-US" dirty="0"/>
                <a:t>Bell considered a richer system,     </a:t>
              </a:r>
            </a:p>
            <a:p>
              <a:r>
                <a:rPr lang="en-US" dirty="0"/>
                <a:t>        electron spin &amp; positron spin are   </a:t>
              </a:r>
            </a:p>
            <a:p>
              <a:r>
                <a:rPr lang="en-US" dirty="0"/>
                <a:t>    measured in </a:t>
              </a:r>
              <a:r>
                <a:rPr lang="en-US" i="1" dirty="0"/>
                <a:t>three</a:t>
              </a:r>
              <a:r>
                <a:rPr lang="en-US" dirty="0"/>
                <a:t> directions </a:t>
              </a:r>
            </a:p>
          </p:txBody>
        </p:sp>
        <mc:AlternateContent xmlns:mc="http://schemas.openxmlformats.org/markup-compatibility/2006" xmlns:a14="http://schemas.microsoft.com/office/drawing/2010/main">
          <mc:Choice Requires="a14">
            <p:sp>
              <p:nvSpPr>
                <p:cNvPr id="15" name="TextBox 14"/>
                <p:cNvSpPr txBox="1"/>
                <p:nvPr/>
              </p:nvSpPr>
              <p:spPr>
                <a:xfrm>
                  <a:off x="3976899" y="5744807"/>
                  <a:ext cx="1111040" cy="320508"/>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d>
                          <m:dPr>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𝒂</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1" i="1" smtClean="0">
                                    <a:latin typeface="Cambria Math" panose="02040503050406030204" pitchFamily="18" charset="0"/>
                                  </a:rPr>
                                  <m:t>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1" i="1" smtClean="0">
                                    <a:latin typeface="Cambria Math" panose="02040503050406030204" pitchFamily="18" charset="0"/>
                                  </a:rPr>
                                  <m:t>𝒄</m:t>
                                </m:r>
                              </m:e>
                            </m:acc>
                          </m:e>
                        </m:d>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976899" y="5744807"/>
                  <a:ext cx="1111040" cy="320508"/>
                </a:xfrm>
                <a:prstGeom prst="rect">
                  <a:avLst/>
                </a:prstGeom>
                <a:blipFill>
                  <a:blip r:embed="rId3"/>
                  <a:stretch>
                    <a:fillRect t="-13208" r="-8743"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819388" y="2982916"/>
                  <a:ext cx="2602247" cy="408371"/>
                </a:xfrm>
                <a:prstGeom prst="rect">
                  <a:avLst/>
                </a:prstGeom>
                <a:solidFill>
                  <a:schemeClr val="accent4"/>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ea typeface="Cambria Math" panose="02040503050406030204" pitchFamily="18" charset="0"/>
                              </a:rPr>
                              <m:t>0</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sup>
                        </m:sSup>
                      </m:oMath>
                    </m:oMathPara>
                  </a14:m>
                  <a:endParaRPr lang="en-US"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819388" y="2982916"/>
                  <a:ext cx="2602247" cy="408371"/>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44F6138-E0B9-4B81-AEF5-0C667E5C9E70}"/>
                </a:ext>
              </a:extLst>
            </p:cNvPr>
            <p:cNvSpPr txBox="1"/>
            <p:nvPr/>
          </p:nvSpPr>
          <p:spPr>
            <a:xfrm>
              <a:off x="275209" y="3005170"/>
              <a:ext cx="1427184" cy="307776"/>
            </a:xfrm>
            <a:prstGeom prst="rect">
              <a:avLst/>
            </a:prstGeom>
            <a:noFill/>
          </p:spPr>
          <p:txBody>
            <a:bodyPr wrap="square" rtlCol="0">
              <a:spAutoFit/>
            </a:bodyPr>
            <a:lstStyle/>
            <a:p>
              <a:r>
                <a:rPr lang="en-US" sz="1400" dirty="0"/>
                <a:t>EPR/Bohm </a:t>
              </a:r>
              <a:r>
                <a:rPr lang="en-US" sz="1400" dirty="0" err="1"/>
                <a:t>expt</a:t>
              </a:r>
              <a:endParaRPr lang="en-US" sz="1400" dirty="0"/>
            </a:p>
          </p:txBody>
        </p:sp>
        <mc:AlternateContent xmlns:mc="http://schemas.openxmlformats.org/markup-compatibility/2006" xmlns:a14="http://schemas.microsoft.com/office/drawing/2010/main">
          <mc:Choice Requires="a14">
            <p:graphicFrame>
              <p:nvGraphicFramePr>
                <p:cNvPr id="25" name="Object 24">
                  <a:extLst>
                    <a:ext uri="{FF2B5EF4-FFF2-40B4-BE49-F238E27FC236}">
                      <a16:creationId xmlns:a16="http://schemas.microsoft.com/office/drawing/2014/main" id="{FADA6BDB-D628-CB02-2D3C-D83DE4B12DEE}"/>
                    </a:ext>
                  </a:extLst>
                </p:cNvPr>
                <p:cNvGraphicFramePr>
                  <a:graphicFrameLocks noChangeAspect="1"/>
                </p:cNvGraphicFramePr>
                <p:nvPr>
                  <p:extLst>
                    <p:ext uri="{D42A27DB-BD31-4B8C-83A1-F6EECF244321}">
                      <p14:modId xmlns:p14="http://schemas.microsoft.com/office/powerpoint/2010/main" val="2396103665"/>
                    </p:ext>
                  </p:extLst>
                </p:nvPr>
              </p:nvGraphicFramePr>
              <p:xfrm>
                <a:off x="1242869" y="3589074"/>
                <a:ext cx="6909323" cy="1577745"/>
              </p:xfrm>
              <a:graphic>
                <a:graphicData uri="http://schemas.openxmlformats.org/presentationml/2006/ole">
                  <mc:AlternateContent>
                    <mc:Choice xmlns:v="urn:schemas-microsoft-com:vml" Requires="v">
                      <p:oleObj name="Acrobat Document" r:id="rId5" imgW="3838339" imgH="904705" progId="Acrobat.Document.DC">
                        <p:embed/>
                      </p:oleObj>
                    </mc:Choice>
                    <mc:Fallback>
                      <p:oleObj name="Acrobat Document" r:id="rId5" imgW="3838339" imgH="904705" progId="Acrobat.Document.DC">
                        <p:embed/>
                        <p:pic>
                          <p:nvPicPr>
                            <p:cNvPr id="25" name="Object 24">
                              <a:extLst>
                                <a:ext uri="{FF2B5EF4-FFF2-40B4-BE49-F238E27FC236}">
                                  <a16:creationId xmlns:a16="http://schemas.microsoft.com/office/drawing/2014/main" id="{FADA6BDB-D628-CB02-2D3C-D83DE4B12DEE}"/>
                                </a:ext>
                              </a:extLst>
                            </p:cNvPr>
                            <p:cNvPicPr/>
                            <p:nvPr/>
                          </p:nvPicPr>
                          <p:blipFill>
                            <a:blip r:embed="rId6"/>
                            <a:stretch>
                              <a:fillRect/>
                            </a:stretch>
                          </p:blipFill>
                          <p:spPr>
                            <a:xfrm>
                              <a:off x="1242869" y="3589074"/>
                              <a:ext cx="6909323" cy="1577745"/>
                            </a:xfrm>
                            <a:prstGeom prst="rect">
                              <a:avLst/>
                            </a:prstGeom>
                          </p:spPr>
                        </p:pic>
                      </p:oleObj>
                    </mc:Fallback>
                  </mc:AlternateContent>
                </a:graphicData>
              </a:graphic>
            </p:graphicFrame>
          </mc:Choice>
          <mc:Fallback xmlns="">
            <p:graphicFrame>
              <p:nvGraphicFramePr>
                <p:cNvPr id="25" name="Object 24">
                  <a:extLst>
                    <a:ext uri="{FF2B5EF4-FFF2-40B4-BE49-F238E27FC236}">
                      <a16:creationId xmlns:a16="http://schemas.microsoft.com/office/drawing/2014/main" id="{FADA6BDB-D628-CB02-2D3C-D83DE4B12DEE}"/>
                    </a:ext>
                  </a:extLst>
                </p:cNvPr>
                <p:cNvGraphicFramePr>
                  <a:graphicFrameLocks noChangeAspect="1"/>
                </p:cNvGraphicFramePr>
                <p:nvPr>
                  <p:extLst>
                    <p:ext uri="{D42A27DB-BD31-4B8C-83A1-F6EECF244321}">
                      <p14:modId xmlns:p14="http://schemas.microsoft.com/office/powerpoint/2010/main" val="2396103665"/>
                    </p:ext>
                  </p:extLst>
                </p:nvPr>
              </p:nvGraphicFramePr>
              <p:xfrm>
                <a:off x="1242869" y="3589074"/>
                <a:ext cx="6909323" cy="1577745"/>
              </p:xfrm>
              <a:graphic>
                <a:graphicData uri="http://schemas.openxmlformats.org/presentationml/2006/ole">
                  <mc:AlternateContent>
                    <mc:Choice xmlns:v="urn:schemas-microsoft-com:vml" Requires="v">
                      <p:oleObj name="Acrobat Document" r:id="rId7" imgW="3838339" imgH="904705" progId="Acrobat.Document.DC">
                        <p:embed/>
                      </p:oleObj>
                    </mc:Choice>
                    <mc:Fallback>
                      <p:oleObj name="Acrobat Document" r:id="rId7" imgW="3838339" imgH="904705" progId="Acrobat.Document.DC">
                        <p:embed/>
                        <p:pic>
                          <p:nvPicPr>
                            <p:cNvPr id="25" name="Object 24">
                              <a:extLst>
                                <a:ext uri="{FF2B5EF4-FFF2-40B4-BE49-F238E27FC236}">
                                  <a16:creationId xmlns:a16="http://schemas.microsoft.com/office/drawing/2014/main" id="{FADA6BDB-D628-CB02-2D3C-D83DE4B12DEE}"/>
                                </a:ext>
                              </a:extLst>
                            </p:cNvPr>
                            <p:cNvPicPr/>
                            <p:nvPr/>
                          </p:nvPicPr>
                          <p:blipFill>
                            <a:blip r:embed="rId8"/>
                            <a:stretch>
                              <a:fillRect/>
                            </a:stretch>
                          </p:blipFill>
                          <p:spPr>
                            <a:xfrm>
                              <a:off x="1242869" y="3589074"/>
                              <a:ext cx="6909323" cy="1577745"/>
                            </a:xfrm>
                            <a:prstGeom prst="rect">
                              <a:avLst/>
                            </a:prstGeom>
                          </p:spPr>
                        </p:pic>
                      </p:oleObj>
                    </mc:Fallback>
                  </mc:AlternateContent>
                </a:graphicData>
              </a:graphic>
            </p:graphicFrame>
          </mc:Fallback>
        </mc:AlternateContent>
        <p:pic>
          <p:nvPicPr>
            <p:cNvPr id="6" name="Picture 5">
              <a:extLst>
                <a:ext uri="{FF2B5EF4-FFF2-40B4-BE49-F238E27FC236}">
                  <a16:creationId xmlns:a16="http://schemas.microsoft.com/office/drawing/2014/main" id="{069C428C-FE61-14EA-4F91-A2E0717361E4}"/>
                </a:ext>
              </a:extLst>
            </p:cNvPr>
            <p:cNvPicPr>
              <a:picLocks noChangeAspect="1"/>
            </p:cNvPicPr>
            <p:nvPr/>
          </p:nvPicPr>
          <p:blipFill>
            <a:blip r:embed="rId9"/>
            <a:stretch>
              <a:fillRect/>
            </a:stretch>
          </p:blipFill>
          <p:spPr>
            <a:xfrm>
              <a:off x="5552808" y="4914748"/>
              <a:ext cx="2177278" cy="1201016"/>
            </a:xfrm>
            <a:prstGeom prst="rect">
              <a:avLst/>
            </a:prstGeom>
          </p:spPr>
        </p:pic>
      </p:grpSp>
    </p:spTree>
    <p:extLst>
      <p:ext uri="{BB962C8B-B14F-4D97-AF65-F5344CB8AC3E}">
        <p14:creationId xmlns:p14="http://schemas.microsoft.com/office/powerpoint/2010/main" val="14342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377" y="1184844"/>
            <a:ext cx="4259799" cy="646331"/>
          </a:xfrm>
          <a:solidFill>
            <a:schemeClr val="tx2"/>
          </a:solidFill>
        </p:spPr>
        <p:txBody>
          <a:bodyPr>
            <a:noAutofit/>
          </a:bodyPr>
          <a:lstStyle/>
          <a:p>
            <a:pPr algn="ctr"/>
            <a:r>
              <a:rPr lang="en-US" sz="4000" b="1" dirty="0">
                <a:solidFill>
                  <a:srgbClr val="FFFF00"/>
                </a:solidFill>
              </a:rPr>
              <a:t>  </a:t>
            </a:r>
            <a:r>
              <a:rPr lang="en-US" sz="4000" b="1" dirty="0">
                <a:solidFill>
                  <a:schemeClr val="bg2"/>
                </a:solidFill>
              </a:rPr>
              <a:t>Bell’s theorem</a:t>
            </a:r>
          </a:p>
        </p:txBody>
      </p:sp>
      <p:sp>
        <p:nvSpPr>
          <p:cNvPr id="3" name="Slide Number Placeholder 2"/>
          <p:cNvSpPr>
            <a:spLocks noGrp="1"/>
          </p:cNvSpPr>
          <p:nvPr>
            <p:ph type="sldNum" sz="quarter" idx="12"/>
          </p:nvPr>
        </p:nvSpPr>
        <p:spPr>
          <a:xfrm>
            <a:off x="7924800" y="5832502"/>
            <a:ext cx="762000" cy="365125"/>
          </a:xfrm>
        </p:spPr>
        <p:txBody>
          <a:bodyPr/>
          <a:lstStyle/>
          <a:p>
            <a:fld id="{B00B69C2-561E-416A-AC2F-359745B406AE}" type="slidenum">
              <a:rPr lang="en-US" smtClean="0">
                <a:solidFill>
                  <a:srgbClr val="04617B">
                    <a:shade val="90000"/>
                  </a:srgbClr>
                </a:solidFill>
              </a:rPr>
              <a:pPr/>
              <a:t>19</a:t>
            </a:fld>
            <a:endParaRPr lang="en-US">
              <a:solidFill>
                <a:srgbClr val="04617B">
                  <a:shade val="90000"/>
                </a:srgbClr>
              </a:solidFill>
            </a:endParaRPr>
          </a:p>
        </p:txBody>
      </p:sp>
      <p:grpSp>
        <p:nvGrpSpPr>
          <p:cNvPr id="14" name="Group 13">
            <a:extLst>
              <a:ext uri="{FF2B5EF4-FFF2-40B4-BE49-F238E27FC236}">
                <a16:creationId xmlns:a16="http://schemas.microsoft.com/office/drawing/2014/main" id="{C4C622AB-4BF0-4D7E-2511-85D1A3729D17}"/>
              </a:ext>
            </a:extLst>
          </p:cNvPr>
          <p:cNvGrpSpPr/>
          <p:nvPr/>
        </p:nvGrpSpPr>
        <p:grpSpPr>
          <a:xfrm>
            <a:off x="19121" y="1683905"/>
            <a:ext cx="4138454" cy="941708"/>
            <a:chOff x="167216" y="1673959"/>
            <a:chExt cx="4138454" cy="941708"/>
          </a:xfrm>
        </p:grpSpPr>
        <p:sp>
          <p:nvSpPr>
            <p:cNvPr id="5" name="TextBox 4"/>
            <p:cNvSpPr txBox="1"/>
            <p:nvPr/>
          </p:nvSpPr>
          <p:spPr>
            <a:xfrm>
              <a:off x="167216" y="1673959"/>
              <a:ext cx="4064627" cy="941708"/>
            </a:xfrm>
            <a:prstGeom prst="rect">
              <a:avLst/>
            </a:prstGeom>
            <a:solidFill>
              <a:srgbClr val="FFC000"/>
            </a:solidFill>
          </p:spPr>
          <p:txBody>
            <a:bodyPr wrap="square" rtlCol="0">
              <a:spAutoFit/>
            </a:bodyPr>
            <a:lstStyle/>
            <a:p>
              <a:pPr algn="ctr"/>
              <a:r>
                <a:rPr lang="en-US" dirty="0"/>
                <a:t>Bell considered a richer system,     </a:t>
              </a:r>
            </a:p>
            <a:p>
              <a:r>
                <a:rPr lang="en-US" dirty="0"/>
                <a:t>        electron spin &amp; positron spin are   </a:t>
              </a:r>
            </a:p>
            <a:p>
              <a:r>
                <a:rPr lang="en-US" dirty="0"/>
                <a:t>    measured in </a:t>
              </a:r>
              <a:r>
                <a:rPr lang="en-US" i="1" dirty="0"/>
                <a:t>three</a:t>
              </a:r>
              <a:r>
                <a:rPr lang="en-US" dirty="0"/>
                <a:t> directions </a:t>
              </a:r>
            </a:p>
          </p:txBody>
        </p:sp>
        <mc:AlternateContent xmlns:mc="http://schemas.openxmlformats.org/markup-compatibility/2006" xmlns:a14="http://schemas.microsoft.com/office/drawing/2010/main">
          <mc:Choice Requires="a14">
            <p:sp>
              <p:nvSpPr>
                <p:cNvPr id="15" name="TextBox 14"/>
                <p:cNvSpPr txBox="1"/>
                <p:nvPr/>
              </p:nvSpPr>
              <p:spPr>
                <a:xfrm>
                  <a:off x="3222298" y="2262245"/>
                  <a:ext cx="1083372" cy="320508"/>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d>
                          <m:dPr>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𝒂</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1" i="1" smtClean="0">
                                    <a:latin typeface="Cambria Math" panose="02040503050406030204" pitchFamily="18" charset="0"/>
                                  </a:rPr>
                                  <m:t>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1" i="1" smtClean="0">
                                    <a:latin typeface="Cambria Math" panose="02040503050406030204" pitchFamily="18" charset="0"/>
                                  </a:rPr>
                                  <m:t>𝒄</m:t>
                                </m:r>
                              </m:e>
                            </m:acc>
                          </m:e>
                        </m:d>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222298" y="2262245"/>
                  <a:ext cx="1083372" cy="320508"/>
                </a:xfrm>
                <a:prstGeom prst="rect">
                  <a:avLst/>
                </a:prstGeom>
                <a:blipFill>
                  <a:blip r:embed="rId3"/>
                  <a:stretch>
                    <a:fillRect t="-15385" r="-10674" b="-1923"/>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16D93D63-48DC-43DD-A5CD-39C990383AC6}"/>
              </a:ext>
            </a:extLst>
          </p:cNvPr>
          <p:cNvGrpSpPr/>
          <p:nvPr/>
        </p:nvGrpSpPr>
        <p:grpSpPr>
          <a:xfrm>
            <a:off x="397031" y="1160462"/>
            <a:ext cx="4006769" cy="376683"/>
            <a:chOff x="5883718" y="786248"/>
            <a:chExt cx="4006769" cy="369332"/>
          </a:xfrm>
        </p:grpSpPr>
        <mc:AlternateContent xmlns:mc="http://schemas.openxmlformats.org/markup-compatibility/2006" xmlns:a14="http://schemas.microsoft.com/office/drawing/2010/main">
          <mc:Choice Requires="a14">
            <p:sp>
              <p:nvSpPr>
                <p:cNvPr id="44" name="TextBox 43"/>
                <p:cNvSpPr txBox="1"/>
                <p:nvPr/>
              </p:nvSpPr>
              <p:spPr>
                <a:xfrm>
                  <a:off x="7375887" y="786248"/>
                  <a:ext cx="2514600" cy="369332"/>
                </a:xfrm>
                <a:prstGeom prst="rect">
                  <a:avLst/>
                </a:prstGeom>
                <a:solidFill>
                  <a:schemeClr val="accent4"/>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ea typeface="Cambria Math" panose="02040503050406030204" pitchFamily="18" charset="0"/>
                              </a:rPr>
                              <m:t>0</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sup>
                        </m:sSup>
                      </m:oMath>
                    </m:oMathPara>
                  </a14:m>
                  <a:endParaRPr lang="en-US"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375887" y="786248"/>
                  <a:ext cx="2514600" cy="369332"/>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44F6138-E0B9-4B81-AEF5-0C667E5C9E70}"/>
                </a:ext>
              </a:extLst>
            </p:cNvPr>
            <p:cNvSpPr txBox="1"/>
            <p:nvPr/>
          </p:nvSpPr>
          <p:spPr>
            <a:xfrm>
              <a:off x="5883718" y="806375"/>
              <a:ext cx="1240640" cy="276999"/>
            </a:xfrm>
            <a:prstGeom prst="rect">
              <a:avLst/>
            </a:prstGeom>
            <a:noFill/>
          </p:spPr>
          <p:txBody>
            <a:bodyPr wrap="square" rtlCol="0">
              <a:spAutoFit/>
            </a:bodyPr>
            <a:lstStyle/>
            <a:p>
              <a:r>
                <a:rPr lang="en-US" sz="1200" dirty="0"/>
                <a:t>EPR/Bohm </a:t>
              </a:r>
              <a:r>
                <a:rPr lang="en-US" sz="1200" dirty="0" err="1"/>
                <a:t>expt</a:t>
              </a:r>
              <a:endParaRPr lang="en-US" sz="1200" dirty="0"/>
            </a:p>
          </p:txBody>
        </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CADD5E9-F640-4A14-B357-0A7EEACA57FD}"/>
                  </a:ext>
                </a:extLst>
              </p:cNvPr>
              <p:cNvSpPr txBox="1"/>
              <p:nvPr/>
            </p:nvSpPr>
            <p:spPr>
              <a:xfrm>
                <a:off x="130106" y="3153154"/>
                <a:ext cx="4052362" cy="615553"/>
              </a:xfrm>
              <a:prstGeom prst="rect">
                <a:avLst/>
              </a:prstGeom>
              <a:solidFill>
                <a:schemeClr val="tx2">
                  <a:lumMod val="20000"/>
                  <a:lumOff val="80000"/>
                </a:schemeClr>
              </a:solidFill>
            </p:spPr>
            <p:txBody>
              <a:bodyPr wrap="square" rtlCol="0">
                <a:spAutoFit/>
              </a:bodyPr>
              <a:lstStyle/>
              <a:p>
                <a:pPr algn="ctr"/>
                <a:r>
                  <a:rPr lang="en-US" sz="1600" dirty="0"/>
                  <a:t>Let </a:t>
                </a:r>
                <a14:m>
                  <m:oMath xmlns:m="http://schemas.openxmlformats.org/officeDocument/2006/math">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𝑎</m:t>
                        </m:r>
                        <m:r>
                          <a:rPr lang="en-US" sz="1600" i="1">
                            <a:latin typeface="Cambria Math" panose="02040503050406030204" pitchFamily="18" charset="0"/>
                          </a:rPr>
                          <m:t>,</m:t>
                        </m:r>
                        <m:r>
                          <a:rPr lang="en-US" sz="1600" i="1">
                            <a:latin typeface="Cambria Math" panose="02040503050406030204" pitchFamily="18" charset="0"/>
                          </a:rPr>
                          <m:t>𝑏</m:t>
                        </m:r>
                      </m:e>
                    </m:d>
                  </m:oMath>
                </a14:m>
                <a:r>
                  <a:rPr lang="en-US" sz="1600" dirty="0"/>
                  <a:t> be </a:t>
                </a:r>
              </a:p>
              <a:p>
                <a:pPr algn="ctr"/>
                <a:r>
                  <a:rPr lang="en-US" sz="1600" dirty="0"/>
                  <a:t>the average value of spin-product (</a:t>
                </a:r>
                <a:r>
                  <a:rPr lang="en-US" sz="1600" i="1" dirty="0" err="1"/>
                  <a:t>E</a:t>
                </a:r>
                <a:r>
                  <a:rPr lang="en-US" sz="1600" i="1" baseline="-25000" dirty="0" err="1"/>
                  <a:t>a</a:t>
                </a:r>
                <a:r>
                  <a:rPr lang="en-US" dirty="0"/>
                  <a:t> </a:t>
                </a:r>
                <a:r>
                  <a:rPr lang="en-US" sz="1600" i="1" dirty="0"/>
                  <a:t>P</a:t>
                </a:r>
                <a:r>
                  <a:rPr lang="en-US" sz="1600" i="1" baseline="-25000" dirty="0"/>
                  <a:t>b</a:t>
                </a:r>
                <a:r>
                  <a:rPr lang="en-US" sz="1600" dirty="0"/>
                  <a:t>)</a:t>
                </a:r>
              </a:p>
            </p:txBody>
          </p:sp>
        </mc:Choice>
        <mc:Fallback xmlns="">
          <p:sp>
            <p:nvSpPr>
              <p:cNvPr id="59" name="TextBox 58">
                <a:extLst>
                  <a:ext uri="{FF2B5EF4-FFF2-40B4-BE49-F238E27FC236}">
                    <a16:creationId xmlns:a16="http://schemas.microsoft.com/office/drawing/2014/main" id="{9CADD5E9-F640-4A14-B357-0A7EEACA57FD}"/>
                  </a:ext>
                </a:extLst>
              </p:cNvPr>
              <p:cNvSpPr txBox="1">
                <a:spLocks noRot="1" noChangeAspect="1" noMove="1" noResize="1" noEditPoints="1" noAdjustHandles="1" noChangeArrowheads="1" noChangeShapeType="1" noTextEdit="1"/>
              </p:cNvSpPr>
              <p:nvPr/>
            </p:nvSpPr>
            <p:spPr>
              <a:xfrm>
                <a:off x="130106" y="3153154"/>
                <a:ext cx="4052362" cy="615553"/>
              </a:xfrm>
              <a:prstGeom prst="rect">
                <a:avLst/>
              </a:prstGeom>
              <a:blipFill>
                <a:blip r:embed="rId5"/>
                <a:stretch>
                  <a:fillRect t="-2970" b="-10891"/>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A83C1A10-DE25-41DF-A3F9-D49D2D677867}"/>
              </a:ext>
            </a:extLst>
          </p:cNvPr>
          <p:cNvGrpSpPr/>
          <p:nvPr/>
        </p:nvGrpSpPr>
        <p:grpSpPr>
          <a:xfrm>
            <a:off x="2311314" y="3995190"/>
            <a:ext cx="3692522" cy="1394994"/>
            <a:chOff x="4994278" y="5292632"/>
            <a:chExt cx="3692522" cy="1394994"/>
          </a:xfrm>
        </p:grpSpPr>
        <p:sp>
          <p:nvSpPr>
            <p:cNvPr id="53" name="TextBox 52">
              <a:extLst>
                <a:ext uri="{FF2B5EF4-FFF2-40B4-BE49-F238E27FC236}">
                  <a16:creationId xmlns:a16="http://schemas.microsoft.com/office/drawing/2014/main" id="{C374C7A6-ABB6-400C-A119-69883E2FCC58}"/>
                </a:ext>
              </a:extLst>
            </p:cNvPr>
            <p:cNvSpPr txBox="1"/>
            <p:nvPr/>
          </p:nvSpPr>
          <p:spPr>
            <a:xfrm>
              <a:off x="4994278" y="5292632"/>
              <a:ext cx="3692522" cy="1015663"/>
            </a:xfrm>
            <a:prstGeom prst="rect">
              <a:avLst/>
            </a:prstGeom>
            <a:solidFill>
              <a:srgbClr val="FF99CC"/>
            </a:solidFill>
          </p:spPr>
          <p:txBody>
            <a:bodyPr wrap="square" rtlCol="0">
              <a:spAutoFit/>
            </a:bodyPr>
            <a:lstStyle/>
            <a:p>
              <a:pPr algn="ctr"/>
              <a:r>
                <a:rPr lang="en-US" sz="2000" b="1" dirty="0"/>
                <a:t>Bell’s inequality</a:t>
              </a:r>
            </a:p>
            <a:p>
              <a:pPr algn="ctr"/>
              <a:endParaRPr lang="en-US" sz="2000" b="1" dirty="0"/>
            </a:p>
            <a:p>
              <a:pPr algn="ctr"/>
              <a:endParaRPr lang="en-US" sz="2000" b="1" dirty="0"/>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8376282-B2DB-4F06-A836-70F2E4F0C4A7}"/>
                    </a:ext>
                  </a:extLst>
                </p:cNvPr>
                <p:cNvSpPr txBox="1"/>
                <p:nvPr/>
              </p:nvSpPr>
              <p:spPr>
                <a:xfrm>
                  <a:off x="5047664" y="5775049"/>
                  <a:ext cx="3543028" cy="338554"/>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d>
                          <m:dPr>
                            <m:begChr m:val="|"/>
                            <m:endChr m:val="|"/>
                            <m:ctrlPr>
                              <a:rPr lang="en-US" sz="2200" i="1" smtClean="0">
                                <a:latin typeface="Cambria Math" panose="02040503050406030204" pitchFamily="18" charset="0"/>
                              </a:rPr>
                            </m:ctrlPr>
                          </m:dPr>
                          <m:e>
                            <m:d>
                              <m:dPr>
                                <m:begChr m:val="⟨"/>
                                <m:endChr m:val="⟩"/>
                                <m:ctrlPr>
                                  <a:rPr lang="en-US" sz="2200" i="1" smtClean="0">
                                    <a:latin typeface="Cambria Math" panose="02040503050406030204" pitchFamily="18" charset="0"/>
                                  </a:rPr>
                                </m:ctrlPr>
                              </m:dPr>
                              <m:e>
                                <m:r>
                                  <a:rPr lang="en-US" sz="2200" b="0" i="1" smtClean="0">
                                    <a:latin typeface="Cambria Math" panose="02040503050406030204" pitchFamily="18" charset="0"/>
                                  </a:rPr>
                                  <m:t>𝑎</m:t>
                                </m:r>
                                <m:r>
                                  <a:rPr lang="en-US" sz="2200" b="0" i="1" smtClean="0">
                                    <a:latin typeface="Cambria Math" panose="02040503050406030204" pitchFamily="18" charset="0"/>
                                  </a:rPr>
                                  <m:t>,</m:t>
                                </m:r>
                                <m:r>
                                  <a:rPr lang="en-US" sz="2200" b="0" i="1" smtClean="0">
                                    <a:latin typeface="Cambria Math" panose="02040503050406030204" pitchFamily="18" charset="0"/>
                                  </a:rPr>
                                  <m:t>𝑏</m:t>
                                </m:r>
                              </m:e>
                            </m:d>
                            <m:r>
                              <a:rPr lang="en-US" sz="2200" b="0" i="1" smtClean="0">
                                <a:latin typeface="Cambria Math" panose="02040503050406030204" pitchFamily="18" charset="0"/>
                              </a:rPr>
                              <m:t>−</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𝑎</m:t>
                                </m:r>
                                <m:r>
                                  <a:rPr lang="en-US" sz="2200" i="1">
                                    <a:latin typeface="Cambria Math" panose="02040503050406030204" pitchFamily="18" charset="0"/>
                                  </a:rPr>
                                  <m:t>,</m:t>
                                </m:r>
                                <m:r>
                                  <a:rPr lang="en-US" sz="2200" b="0" i="1" smtClean="0">
                                    <a:latin typeface="Cambria Math" panose="02040503050406030204" pitchFamily="18" charset="0"/>
                                  </a:rPr>
                                  <m:t>𝑐</m:t>
                                </m:r>
                              </m:e>
                            </m:d>
                          </m:e>
                        </m:d>
                        <m:r>
                          <a:rPr lang="en-US" sz="2200" i="1" smtClean="0">
                            <a:latin typeface="Cambria Math" panose="02040503050406030204" pitchFamily="18" charset="0"/>
                            <a:ea typeface="Cambria Math" panose="02040503050406030204" pitchFamily="18" charset="0"/>
                          </a:rPr>
                          <m:t>≤</m:t>
                        </m:r>
                        <m:d>
                          <m:dPr>
                            <m:begChr m:val="["/>
                            <m:endChr m:val="]"/>
                            <m:ctrlPr>
                              <a:rPr lang="en-US" sz="220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1+</m:t>
                            </m:r>
                            <m:d>
                              <m:dPr>
                                <m:begChr m:val="⟨"/>
                                <m:endChr m:val="⟩"/>
                                <m:ctrlPr>
                                  <a:rPr lang="en-US" sz="2200" i="1">
                                    <a:latin typeface="Cambria Math" panose="02040503050406030204" pitchFamily="18" charset="0"/>
                                  </a:rPr>
                                </m:ctrlPr>
                              </m:dPr>
                              <m:e>
                                <m:r>
                                  <a:rPr lang="en-US" sz="2200" b="0" i="1" smtClean="0">
                                    <a:latin typeface="Cambria Math" panose="02040503050406030204" pitchFamily="18" charset="0"/>
                                  </a:rPr>
                                  <m:t>𝑏</m:t>
                                </m:r>
                                <m:r>
                                  <a:rPr lang="en-US" sz="2200" b="0" i="1" smtClean="0">
                                    <a:latin typeface="Cambria Math" panose="02040503050406030204" pitchFamily="18" charset="0"/>
                                  </a:rPr>
                                  <m:t>,</m:t>
                                </m:r>
                                <m:r>
                                  <a:rPr lang="en-US" sz="2200" b="0" i="1" smtClean="0">
                                    <a:latin typeface="Cambria Math" panose="02040503050406030204" pitchFamily="18" charset="0"/>
                                  </a:rPr>
                                  <m:t>𝑐</m:t>
                                </m:r>
                              </m:e>
                            </m:d>
                          </m:e>
                        </m:d>
                      </m:oMath>
                    </m:oMathPara>
                  </a14:m>
                  <a:endParaRPr lang="en-US" sz="2200" dirty="0"/>
                </a:p>
              </p:txBody>
            </p:sp>
          </mc:Choice>
          <mc:Fallback xmlns="">
            <p:sp>
              <p:nvSpPr>
                <p:cNvPr id="55" name="TextBox 54">
                  <a:extLst>
                    <a:ext uri="{FF2B5EF4-FFF2-40B4-BE49-F238E27FC236}">
                      <a16:creationId xmlns:a16="http://schemas.microsoft.com/office/drawing/2014/main" id="{58376282-B2DB-4F06-A836-70F2E4F0C4A7}"/>
                    </a:ext>
                  </a:extLst>
                </p:cNvPr>
                <p:cNvSpPr txBox="1">
                  <a:spLocks noRot="1" noChangeAspect="1" noMove="1" noResize="1" noEditPoints="1" noAdjustHandles="1" noChangeArrowheads="1" noChangeShapeType="1" noTextEdit="1"/>
                </p:cNvSpPr>
                <p:nvPr/>
              </p:nvSpPr>
              <p:spPr>
                <a:xfrm>
                  <a:off x="5047664" y="5775049"/>
                  <a:ext cx="3543028" cy="338554"/>
                </a:xfrm>
                <a:prstGeom prst="rect">
                  <a:avLst/>
                </a:prstGeom>
                <a:blipFill>
                  <a:blip r:embed="rId8"/>
                  <a:stretch>
                    <a:fillRect b="-7143"/>
                  </a:stretch>
                </a:blipFill>
              </p:spPr>
              <p:txBody>
                <a:bodyPr/>
                <a:lstStyle/>
                <a:p>
                  <a:r>
                    <a:rPr lang="en-US">
                      <a:noFill/>
                    </a:rPr>
                    <a:t> </a:t>
                  </a:r>
                </a:p>
              </p:txBody>
            </p:sp>
          </mc:Fallback>
        </mc:AlternateContent>
        <p:sp>
          <p:nvSpPr>
            <p:cNvPr id="56" name="Rectangle 55">
              <a:extLst>
                <a:ext uri="{FF2B5EF4-FFF2-40B4-BE49-F238E27FC236}">
                  <a16:creationId xmlns:a16="http://schemas.microsoft.com/office/drawing/2014/main" id="{AB892F98-EE6B-41D1-8D96-3CC616246F2F}"/>
                </a:ext>
              </a:extLst>
            </p:cNvPr>
            <p:cNvSpPr/>
            <p:nvPr/>
          </p:nvSpPr>
          <p:spPr>
            <a:xfrm>
              <a:off x="5047673" y="5695176"/>
              <a:ext cx="3543028" cy="61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6DE61E3-F6A0-4217-8481-B95D266BA662}"/>
                </a:ext>
              </a:extLst>
            </p:cNvPr>
            <p:cNvSpPr txBox="1"/>
            <p:nvPr/>
          </p:nvSpPr>
          <p:spPr>
            <a:xfrm>
              <a:off x="5125368" y="6349072"/>
              <a:ext cx="3397195" cy="338554"/>
            </a:xfrm>
            <a:prstGeom prst="rect">
              <a:avLst/>
            </a:prstGeom>
            <a:noFill/>
          </p:spPr>
          <p:txBody>
            <a:bodyPr wrap="square" rtlCol="0">
              <a:spAutoFit/>
            </a:bodyPr>
            <a:lstStyle/>
            <a:p>
              <a:r>
                <a:rPr lang="en-US" sz="1600" i="1" baseline="-25000" dirty="0">
                  <a:sym typeface="Wingdings" panose="05000000000000000000" pitchFamily="2" charset="2"/>
                </a:rPr>
                <a:t> </a:t>
              </a:r>
              <a:r>
                <a:rPr lang="en-US" sz="1600" b="1" dirty="0">
                  <a:solidFill>
                    <a:schemeClr val="tx2"/>
                  </a:solidFill>
                </a:rPr>
                <a:t>Valid in any local realist theories</a:t>
              </a:r>
            </a:p>
          </p:txBody>
        </p:sp>
      </p:grpSp>
      <p:grpSp>
        <p:nvGrpSpPr>
          <p:cNvPr id="11" name="Group 10">
            <a:extLst>
              <a:ext uri="{FF2B5EF4-FFF2-40B4-BE49-F238E27FC236}">
                <a16:creationId xmlns:a16="http://schemas.microsoft.com/office/drawing/2014/main" id="{525B22E9-0BEA-C5AE-26AA-70CA7D40FE6F}"/>
              </a:ext>
            </a:extLst>
          </p:cNvPr>
          <p:cNvGrpSpPr/>
          <p:nvPr/>
        </p:nvGrpSpPr>
        <p:grpSpPr>
          <a:xfrm>
            <a:off x="4362291" y="1854236"/>
            <a:ext cx="4889970" cy="2033987"/>
            <a:chOff x="4362291" y="1854236"/>
            <a:chExt cx="4889970" cy="2033987"/>
          </a:xfrm>
        </p:grpSpPr>
        <p:grpSp>
          <p:nvGrpSpPr>
            <p:cNvPr id="6" name="Group 5">
              <a:extLst>
                <a:ext uri="{FF2B5EF4-FFF2-40B4-BE49-F238E27FC236}">
                  <a16:creationId xmlns:a16="http://schemas.microsoft.com/office/drawing/2014/main" id="{4F6404D4-14B2-F668-2924-91B1877BD090}"/>
                </a:ext>
              </a:extLst>
            </p:cNvPr>
            <p:cNvGrpSpPr/>
            <p:nvPr/>
          </p:nvGrpSpPr>
          <p:grpSpPr>
            <a:xfrm>
              <a:off x="4362291" y="1854236"/>
              <a:ext cx="4889970" cy="1303726"/>
              <a:chOff x="4362291" y="1854236"/>
              <a:chExt cx="4889970" cy="1303726"/>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A5547F2-EF0D-47EA-B11F-619812547B93}"/>
                      </a:ext>
                    </a:extLst>
                  </p:cNvPr>
                  <p:cNvSpPr txBox="1"/>
                  <p:nvPr/>
                </p:nvSpPr>
                <p:spPr>
                  <a:xfrm>
                    <a:off x="4362291" y="1875239"/>
                    <a:ext cx="4889970" cy="1282723"/>
                  </a:xfrm>
                  <a:prstGeom prst="rect">
                    <a:avLst/>
                  </a:prstGeom>
                  <a:solidFill>
                    <a:srgbClr val="FFFF00"/>
                  </a:solidFill>
                </p:spPr>
                <p:txBody>
                  <a:bodyPr wrap="square" rtlCol="0">
                    <a:spAutoFit/>
                  </a:bodyPr>
                  <a:lstStyle/>
                  <a:p>
                    <a:r>
                      <a:rPr lang="en-US" sz="1600" dirty="0">
                        <a:solidFill>
                          <a:srgbClr val="FF0000"/>
                        </a:solidFill>
                      </a:rPr>
                      <a:t>Denote</a:t>
                    </a:r>
                    <a:r>
                      <a:rPr lang="en-US" sz="1600" dirty="0"/>
                      <a:t> electron spin </a:t>
                    </a:r>
                    <a14:m>
                      <m:oMath xmlns:m="http://schemas.openxmlformats.org/officeDocument/2006/math">
                        <m:f>
                          <m:fPr>
                            <m:ctrlPr>
                              <a:rPr lang="en-US" sz="1600" i="1" smtClean="0">
                                <a:latin typeface="Cambria Math" panose="02040503050406030204" pitchFamily="18" charset="0"/>
                              </a:rPr>
                            </m:ctrlPr>
                          </m:fPr>
                          <m:num>
                            <m:r>
                              <m:rPr>
                                <m:sty m:val="p"/>
                              </m:rPr>
                              <a:rPr lang="en-US" sz="1600" b="0" i="0" smtClean="0">
                                <a:latin typeface="Cambria Math" panose="02040503050406030204" pitchFamily="18" charset="0"/>
                              </a:rPr>
                              <m:t>up</m:t>
                            </m:r>
                          </m:num>
                          <m:den>
                            <m:r>
                              <m:rPr>
                                <m:sty m:val="p"/>
                              </m:rPr>
                              <a:rPr lang="en-US" sz="1600" b="0" i="0" smtClean="0">
                                <a:latin typeface="Cambria Math" panose="02040503050406030204" pitchFamily="18" charset="0"/>
                              </a:rPr>
                              <m:t>down</m:t>
                            </m:r>
                          </m:den>
                        </m:f>
                        <m:r>
                          <a:rPr lang="en-US" sz="1600" b="0" i="1" smtClean="0">
                            <a:latin typeface="Cambria Math" panose="02040503050406030204" pitchFamily="18" charset="0"/>
                          </a:rPr>
                          <m:t> </m:t>
                        </m:r>
                      </m:oMath>
                    </a14:m>
                    <a:r>
                      <a:rPr lang="en-US" sz="1600" dirty="0"/>
                      <a:t>in direction        </a:t>
                    </a:r>
                    <a:r>
                      <a:rPr lang="en-US" sz="1400" dirty="0"/>
                      <a:t>by</a:t>
                    </a:r>
                    <a:r>
                      <a:rPr lang="en-US" sz="1600" dirty="0"/>
                      <a:t> </a:t>
                    </a:r>
                    <a:r>
                      <a:rPr lang="en-US" sz="1600" i="1" dirty="0" err="1">
                        <a:solidFill>
                          <a:srgbClr val="FF0000"/>
                        </a:solidFill>
                      </a:rPr>
                      <a:t>E</a:t>
                    </a:r>
                    <a:r>
                      <a:rPr lang="en-US" sz="1600" i="1" baseline="-25000" dirty="0" err="1">
                        <a:solidFill>
                          <a:srgbClr val="FF0000"/>
                        </a:solidFill>
                      </a:rPr>
                      <a:t>a</a:t>
                    </a:r>
                    <a:r>
                      <a:rPr lang="en-US" sz="1600" i="1" dirty="0">
                        <a:solidFill>
                          <a:srgbClr val="FF0000"/>
                        </a:solidFill>
                      </a:rPr>
                      <a:t> = </a:t>
                    </a:r>
                    <a14:m>
                      <m:oMath xmlns:m="http://schemas.openxmlformats.org/officeDocument/2006/math">
                        <m:r>
                          <a:rPr lang="en-US" sz="1600" i="1">
                            <a:solidFill>
                              <a:srgbClr val="FF0000"/>
                            </a:solidFill>
                            <a:latin typeface="Cambria Math"/>
                            <a:ea typeface="Cambria Math"/>
                          </a:rPr>
                          <m:t>±</m:t>
                        </m:r>
                        <m:r>
                          <a:rPr lang="en-US" sz="1600" b="0" i="1" smtClean="0">
                            <a:solidFill>
                              <a:srgbClr val="FF0000"/>
                            </a:solidFill>
                            <a:latin typeface="Cambria Math" panose="02040503050406030204" pitchFamily="18" charset="0"/>
                            <a:ea typeface="Cambria Math"/>
                          </a:rPr>
                          <m:t>1</m:t>
                        </m:r>
                      </m:oMath>
                    </a14:m>
                    <a:endParaRPr lang="en-US" sz="1600" dirty="0">
                      <a:solidFill>
                        <a:srgbClr val="FF0000"/>
                      </a:solidFill>
                    </a:endParaRPr>
                  </a:p>
                  <a:p>
                    <a:pPr algn="ctr"/>
                    <a:r>
                      <a:rPr lang="en-US" sz="1400" dirty="0"/>
                      <a:t> </a:t>
                    </a:r>
                    <a:r>
                      <a:rPr lang="en-US" sz="1600" dirty="0"/>
                      <a:t>positron spin </a:t>
                    </a:r>
                    <a14:m>
                      <m:oMath xmlns:m="http://schemas.openxmlformats.org/officeDocument/2006/math">
                        <m:f>
                          <m:fPr>
                            <m:ctrlPr>
                              <a:rPr lang="en-US" sz="1600" i="1">
                                <a:latin typeface="Cambria Math" panose="02040503050406030204" pitchFamily="18" charset="0"/>
                              </a:rPr>
                            </m:ctrlPr>
                          </m:fPr>
                          <m:num>
                            <m:r>
                              <m:rPr>
                                <m:sty m:val="p"/>
                              </m:rPr>
                              <a:rPr lang="en-US" sz="1600" i="0">
                                <a:latin typeface="Cambria Math" panose="02040503050406030204" pitchFamily="18" charset="0"/>
                              </a:rPr>
                              <m:t>up</m:t>
                            </m:r>
                          </m:num>
                          <m:den>
                            <m:r>
                              <m:rPr>
                                <m:sty m:val="p"/>
                              </m:rPr>
                              <a:rPr lang="en-US" sz="1600" i="0">
                                <a:latin typeface="Cambria Math" panose="02040503050406030204" pitchFamily="18" charset="0"/>
                              </a:rPr>
                              <m:t>down</m:t>
                            </m:r>
                          </m:den>
                        </m:f>
                        <m:r>
                          <a:rPr lang="en-US" sz="1600" i="1">
                            <a:latin typeface="Cambria Math" panose="02040503050406030204" pitchFamily="18" charset="0"/>
                          </a:rPr>
                          <m:t> </m:t>
                        </m:r>
                      </m:oMath>
                    </a14:m>
                    <a:r>
                      <a:rPr lang="en-US" sz="1600" dirty="0"/>
                      <a:t> </a:t>
                    </a:r>
                    <a:r>
                      <a:rPr lang="en-US" sz="1400" dirty="0"/>
                      <a:t>by</a:t>
                    </a:r>
                    <a:r>
                      <a:rPr lang="en-US" sz="1600" dirty="0"/>
                      <a:t> </a:t>
                    </a:r>
                    <a:r>
                      <a:rPr lang="en-US" sz="1600" i="1" dirty="0">
                        <a:solidFill>
                          <a:srgbClr val="FF0000"/>
                        </a:solidFill>
                      </a:rPr>
                      <a:t>P</a:t>
                    </a:r>
                    <a:r>
                      <a:rPr lang="en-US" sz="1600" i="1" baseline="-25000" dirty="0">
                        <a:solidFill>
                          <a:srgbClr val="FF0000"/>
                        </a:solidFill>
                      </a:rPr>
                      <a:t>a</a:t>
                    </a:r>
                    <a:r>
                      <a:rPr lang="en-US" sz="1600" i="1" dirty="0">
                        <a:solidFill>
                          <a:srgbClr val="FF0000"/>
                        </a:solidFill>
                      </a:rPr>
                      <a:t> =</a:t>
                    </a:r>
                    <a14:m>
                      <m:oMath xmlns:m="http://schemas.openxmlformats.org/officeDocument/2006/math">
                        <m:r>
                          <a:rPr lang="en-US" sz="1600" i="1">
                            <a:solidFill>
                              <a:srgbClr val="FF0000"/>
                            </a:solidFill>
                            <a:latin typeface="Cambria Math"/>
                            <a:ea typeface="Cambria Math"/>
                          </a:rPr>
                          <m:t>±</m:t>
                        </m:r>
                        <m:r>
                          <a:rPr lang="en-US" sz="1600" b="0" i="1" smtClean="0">
                            <a:solidFill>
                              <a:srgbClr val="FF0000"/>
                            </a:solidFill>
                            <a:latin typeface="Cambria Math" panose="02040503050406030204" pitchFamily="18" charset="0"/>
                            <a:ea typeface="Cambria Math"/>
                          </a:rPr>
                          <m:t>1</m:t>
                        </m:r>
                        <m:r>
                          <a:rPr lang="en-US" sz="1600" b="0" i="1" smtClean="0">
                            <a:latin typeface="Cambria Math" panose="02040503050406030204" pitchFamily="18" charset="0"/>
                            <a:ea typeface="Cambria Math"/>
                          </a:rPr>
                          <m:t>,  </m:t>
                        </m:r>
                      </m:oMath>
                    </a14:m>
                    <a:r>
                      <a:rPr lang="en-US" sz="1400" dirty="0"/>
                      <a:t>all in unit of </a:t>
                    </a:r>
                    <a14:m>
                      <m:oMath xmlns:m="http://schemas.openxmlformats.org/officeDocument/2006/math">
                        <m:d>
                          <m:dPr>
                            <m:ctrlPr>
                              <a:rPr lang="en-US" sz="1600" i="1">
                                <a:latin typeface="Cambria Math" panose="02040503050406030204" pitchFamily="18" charset="0"/>
                                <a:ea typeface="Cambria Math"/>
                              </a:rPr>
                            </m:ctrlPr>
                          </m:dPr>
                          <m:e>
                            <m:f>
                              <m:fPr>
                                <m:ctrlPr>
                                  <a:rPr lang="en-US" sz="1600" i="1">
                                    <a:latin typeface="Cambria Math" panose="02040503050406030204" pitchFamily="18" charset="0"/>
                                    <a:ea typeface="Cambria Math"/>
                                  </a:rPr>
                                </m:ctrlPr>
                              </m:fPr>
                              <m:num>
                                <m:r>
                                  <a:rPr lang="en-US" sz="1600" i="1">
                                    <a:latin typeface="Cambria Math" panose="02040503050406030204" pitchFamily="18" charset="0"/>
                                    <a:ea typeface="Cambria Math"/>
                                  </a:rPr>
                                  <m:t>h</m:t>
                                </m:r>
                              </m:num>
                              <m:den>
                                <m:r>
                                  <a:rPr lang="en-US" sz="1600" i="1">
                                    <a:latin typeface="Cambria Math" panose="02040503050406030204" pitchFamily="18" charset="0"/>
                                    <a:ea typeface="Cambria Math"/>
                                  </a:rPr>
                                  <m:t>4</m:t>
                                </m:r>
                                <m:r>
                                  <a:rPr lang="en-US" sz="1600" i="1">
                                    <a:latin typeface="Cambria Math" panose="02040503050406030204" pitchFamily="18" charset="0"/>
                                    <a:ea typeface="Cambria Math" panose="02040503050406030204" pitchFamily="18" charset="0"/>
                                  </a:rPr>
                                  <m:t>𝜋</m:t>
                                </m:r>
                              </m:den>
                            </m:f>
                          </m:e>
                        </m:d>
                      </m:oMath>
                    </a14:m>
                    <a:endParaRPr lang="en-US" sz="1600" dirty="0"/>
                  </a:p>
                  <a:p>
                    <a:pPr algn="ctr"/>
                    <a:r>
                      <a:rPr lang="en-US" sz="1600" i="1" dirty="0"/>
                      <a:t>P</a:t>
                    </a:r>
                    <a:r>
                      <a:rPr lang="en-US" sz="1600" i="1" baseline="-25000" dirty="0"/>
                      <a:t>a</a:t>
                    </a:r>
                    <a:r>
                      <a:rPr lang="en-US" sz="1600" i="1" dirty="0"/>
                      <a:t> </a:t>
                    </a:r>
                    <a14:m>
                      <m:oMath xmlns:m="http://schemas.openxmlformats.org/officeDocument/2006/math">
                        <m:r>
                          <a:rPr lang="en-US" sz="1600" i="1" dirty="0">
                            <a:latin typeface="Cambria Math"/>
                          </a:rPr>
                          <m:t>=−</m:t>
                        </m:r>
                      </m:oMath>
                    </a14:m>
                    <a:r>
                      <a:rPr lang="en-US" sz="1600" i="1" dirty="0"/>
                      <a:t> </a:t>
                    </a:r>
                    <a:r>
                      <a:rPr lang="en-US" sz="1600" i="1" dirty="0" err="1"/>
                      <a:t>E</a:t>
                    </a:r>
                    <a:r>
                      <a:rPr lang="en-US" sz="1600" i="1" baseline="-25000" dirty="0" err="1"/>
                      <a:t>a</a:t>
                    </a:r>
                    <a:r>
                      <a:rPr lang="en-US" sz="1600" i="1" baseline="-25000" dirty="0"/>
                      <a:t>  </a:t>
                    </a:r>
                    <a:r>
                      <a:rPr lang="en-US" sz="1600" dirty="0"/>
                      <a:t>in order to form a spin zero system</a:t>
                    </a:r>
                  </a:p>
                  <a:p>
                    <a:pPr algn="ctr"/>
                    <a:r>
                      <a:rPr lang="en-US" sz="1400" dirty="0"/>
                      <a:t>similarly,    </a:t>
                    </a:r>
                    <a:r>
                      <a:rPr lang="en-US" sz="1600" i="1" dirty="0"/>
                      <a:t>P</a:t>
                    </a:r>
                    <a:r>
                      <a:rPr lang="en-US" sz="1600" i="1" baseline="-25000" dirty="0"/>
                      <a:t>b</a:t>
                    </a:r>
                    <a:r>
                      <a:rPr lang="en-US" sz="1600" i="1" dirty="0"/>
                      <a:t> </a:t>
                    </a:r>
                    <a14:m>
                      <m:oMath xmlns:m="http://schemas.openxmlformats.org/officeDocument/2006/math">
                        <m:r>
                          <a:rPr lang="en-US" sz="1600" i="1" dirty="0">
                            <a:latin typeface="Cambria Math"/>
                          </a:rPr>
                          <m:t>=−</m:t>
                        </m:r>
                      </m:oMath>
                    </a14:m>
                    <a:r>
                      <a:rPr lang="en-US" sz="1600" i="1" dirty="0"/>
                      <a:t> E</a:t>
                    </a:r>
                    <a:r>
                      <a:rPr lang="en-US" sz="1600" i="1" baseline="-25000" dirty="0"/>
                      <a:t>b</a:t>
                    </a:r>
                    <a:r>
                      <a:rPr lang="en-US" sz="1600" dirty="0"/>
                      <a:t>  and  </a:t>
                    </a:r>
                    <a:r>
                      <a:rPr lang="en-US" sz="1600" i="1" dirty="0"/>
                      <a:t>P</a:t>
                    </a:r>
                    <a:r>
                      <a:rPr lang="en-US" sz="1600" i="1" baseline="-25000" dirty="0"/>
                      <a:t>c</a:t>
                    </a:r>
                    <a:r>
                      <a:rPr lang="en-US" sz="1600" i="1" dirty="0"/>
                      <a:t> </a:t>
                    </a:r>
                    <a14:m>
                      <m:oMath xmlns:m="http://schemas.openxmlformats.org/officeDocument/2006/math">
                        <m:r>
                          <a:rPr lang="en-US" sz="1600" i="1" dirty="0">
                            <a:latin typeface="Cambria Math"/>
                          </a:rPr>
                          <m:t>=−</m:t>
                        </m:r>
                      </m:oMath>
                    </a14:m>
                    <a:r>
                      <a:rPr lang="en-US" sz="1600" i="1" dirty="0"/>
                      <a:t> E</a:t>
                    </a:r>
                    <a:r>
                      <a:rPr lang="en-US" sz="1600" i="1" baseline="-25000" dirty="0"/>
                      <a:t>c </a:t>
                    </a:r>
                    <a:endParaRPr lang="en-US" sz="1600" dirty="0"/>
                  </a:p>
                </p:txBody>
              </p:sp>
            </mc:Choice>
            <mc:Fallback xmlns="">
              <p:sp>
                <p:nvSpPr>
                  <p:cNvPr id="8" name="TextBox 7">
                    <a:extLst>
                      <a:ext uri="{FF2B5EF4-FFF2-40B4-BE49-F238E27FC236}">
                        <a16:creationId xmlns:a16="http://schemas.microsoft.com/office/drawing/2014/main" id="{FA5547F2-EF0D-47EA-B11F-619812547B93}"/>
                      </a:ext>
                    </a:extLst>
                  </p:cNvPr>
                  <p:cNvSpPr txBox="1">
                    <a:spLocks noRot="1" noChangeAspect="1" noMove="1" noResize="1" noEditPoints="1" noAdjustHandles="1" noChangeArrowheads="1" noChangeShapeType="1" noTextEdit="1"/>
                  </p:cNvSpPr>
                  <p:nvPr/>
                </p:nvSpPr>
                <p:spPr>
                  <a:xfrm>
                    <a:off x="4362291" y="1875239"/>
                    <a:ext cx="4889970" cy="1282723"/>
                  </a:xfrm>
                  <a:prstGeom prst="rect">
                    <a:avLst/>
                  </a:prstGeom>
                  <a:blipFill>
                    <a:blip r:embed="rId9"/>
                    <a:stretch>
                      <a:fillRect l="-748" b="-5714"/>
                    </a:stretch>
                  </a:blipFill>
                </p:spPr>
                <p:txBody>
                  <a:bodyPr/>
                  <a:lstStyle/>
                  <a:p>
                    <a:r>
                      <a:rPr lang="en-US">
                        <a:noFill/>
                      </a:rPr>
                      <a:t> </a:t>
                    </a:r>
                  </a:p>
                </p:txBody>
              </p:sp>
            </mc:Fallback>
          </mc:AlternateContent>
          <p:pic>
            <p:nvPicPr>
              <p:cNvPr id="39" name="Picture 3">
                <a:extLst>
                  <a:ext uri="{FF2B5EF4-FFF2-40B4-BE49-F238E27FC236}">
                    <a16:creationId xmlns:a16="http://schemas.microsoft.com/office/drawing/2014/main" id="{9E4A9B77-546D-4EF1-AFEA-E4AC5D1646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6225" y="1854236"/>
                <a:ext cx="196694" cy="38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294DA8-F961-4DBF-978D-CF5F26F59AA9}"/>
                    </a:ext>
                  </a:extLst>
                </p:cNvPr>
                <p:cNvSpPr txBox="1"/>
                <p:nvPr/>
              </p:nvSpPr>
              <p:spPr>
                <a:xfrm>
                  <a:off x="4471640" y="3303448"/>
                  <a:ext cx="4483233" cy="584775"/>
                </a:xfrm>
                <a:prstGeom prst="rect">
                  <a:avLst/>
                </a:prstGeom>
                <a:solidFill>
                  <a:schemeClr val="accent6">
                    <a:lumMod val="20000"/>
                    <a:lumOff val="80000"/>
                  </a:schemeClr>
                </a:solidFill>
              </p:spPr>
              <p:txBody>
                <a:bodyPr wrap="square" rtlCol="0">
                  <a:spAutoFit/>
                </a:bodyPr>
                <a:lstStyle/>
                <a:p>
                  <a:pPr algn="ctr"/>
                  <a:r>
                    <a:rPr lang="en-US" sz="1600" i="1" dirty="0"/>
                    <a:t>E</a:t>
                  </a:r>
                  <a:r>
                    <a:rPr lang="en-US" sz="1600" i="1" baseline="-25000" dirty="0" err="1"/>
                    <a:t>a</a:t>
                  </a:r>
                  <a:r>
                    <a:rPr lang="en-US" sz="1600" i="1" dirty="0"/>
                    <a:t> = </a:t>
                  </a:r>
                  <a14:m>
                    <m:oMath xmlns:m="http://schemas.openxmlformats.org/officeDocument/2006/math">
                      <m:r>
                        <a:rPr lang="en-US" sz="1600" i="1">
                          <a:latin typeface="Cambria Math"/>
                          <a:ea typeface="Cambria Math"/>
                        </a:rPr>
                        <m:t>±</m:t>
                      </m:r>
                      <m:r>
                        <a:rPr lang="en-US" sz="1600" b="0" i="1" smtClean="0">
                          <a:latin typeface="Cambria Math" panose="02040503050406030204" pitchFamily="18" charset="0"/>
                          <a:ea typeface="Cambria Math"/>
                        </a:rPr>
                        <m:t>1,</m:t>
                      </m:r>
                      <m:r>
                        <a:rPr lang="en-US" sz="1600" i="1">
                          <a:latin typeface="Cambria Math"/>
                          <a:ea typeface="Cambria Math"/>
                        </a:rPr>
                        <m:t> </m:t>
                      </m:r>
                      <m:r>
                        <a:rPr lang="en-US" sz="1600" b="0" i="1" smtClean="0">
                          <a:latin typeface="Cambria Math" panose="02040503050406030204" pitchFamily="18" charset="0"/>
                          <a:ea typeface="Cambria Math"/>
                        </a:rPr>
                        <m:t> </m:t>
                      </m:r>
                    </m:oMath>
                  </a14:m>
                  <a:r>
                    <a:rPr lang="en-US" sz="1600" dirty="0"/>
                    <a:t>already more than any classical theory  OK, as we are testing locality ...</a:t>
                  </a:r>
                </a:p>
              </p:txBody>
            </p:sp>
          </mc:Choice>
          <mc:Fallback xmlns="">
            <p:sp>
              <p:nvSpPr>
                <p:cNvPr id="7" name="TextBox 6">
                  <a:extLst>
                    <a:ext uri="{FF2B5EF4-FFF2-40B4-BE49-F238E27FC236}">
                      <a16:creationId xmlns:a16="http://schemas.microsoft.com/office/drawing/2014/main" id="{7A294DA8-F961-4DBF-978D-CF5F26F59AA9}"/>
                    </a:ext>
                  </a:extLst>
                </p:cNvPr>
                <p:cNvSpPr txBox="1">
                  <a:spLocks noRot="1" noChangeAspect="1" noMove="1" noResize="1" noEditPoints="1" noAdjustHandles="1" noChangeArrowheads="1" noChangeShapeType="1" noTextEdit="1"/>
                </p:cNvSpPr>
                <p:nvPr/>
              </p:nvSpPr>
              <p:spPr>
                <a:xfrm>
                  <a:off x="4471640" y="3303448"/>
                  <a:ext cx="4483233" cy="584775"/>
                </a:xfrm>
                <a:prstGeom prst="rect">
                  <a:avLst/>
                </a:prstGeom>
                <a:blipFill>
                  <a:blip r:embed="rId11"/>
                  <a:stretch>
                    <a:fillRect t="-3125" r="-816" b="-12500"/>
                  </a:stretch>
                </a:blipFill>
              </p:spPr>
              <p:txBody>
                <a:bodyPr/>
                <a:lstStyle/>
                <a:p>
                  <a:r>
                    <a:rPr lang="en-US">
                      <a:noFill/>
                    </a:rPr>
                    <a:t> </a:t>
                  </a:r>
                </a:p>
              </p:txBody>
            </p:sp>
          </mc:Fallback>
        </mc:AlternateContent>
      </p:grpSp>
    </p:spTree>
    <p:extLst>
      <p:ext uri="{BB962C8B-B14F-4D97-AF65-F5344CB8AC3E}">
        <p14:creationId xmlns:p14="http://schemas.microsoft.com/office/powerpoint/2010/main" val="223098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2</a:t>
            </a:fld>
            <a:endParaRPr lang="en-US">
              <a:solidFill>
                <a:srgbClr val="04617B">
                  <a:shade val="90000"/>
                </a:srgbClr>
              </a:solidFill>
            </a:endParaRPr>
          </a:p>
        </p:txBody>
      </p:sp>
      <p:sp>
        <p:nvSpPr>
          <p:cNvPr id="4" name="Title 1"/>
          <p:cNvSpPr>
            <a:spLocks noGrp="1"/>
          </p:cNvSpPr>
          <p:nvPr>
            <p:ph type="title"/>
          </p:nvPr>
        </p:nvSpPr>
        <p:spPr>
          <a:xfrm>
            <a:off x="400052" y="407849"/>
            <a:ext cx="6560042" cy="990600"/>
          </a:xfrm>
          <a:solidFill>
            <a:schemeClr val="tx2"/>
          </a:solidFill>
        </p:spPr>
        <p:txBody>
          <a:bodyPr>
            <a:noAutofit/>
          </a:bodyPr>
          <a:lstStyle/>
          <a:p>
            <a:pPr algn="ctr"/>
            <a:br>
              <a:rPr lang="en-US" sz="3200" b="1">
                <a:solidFill>
                  <a:srgbClr val="FFFF00"/>
                </a:solidFill>
              </a:rPr>
            </a:br>
            <a:r>
              <a:rPr lang="en-US" sz="3200" b="1">
                <a:solidFill>
                  <a:srgbClr val="FFFF00"/>
                </a:solidFill>
                <a:latin typeface="Times New Roman" panose="02020603050405020304" pitchFamily="18" charset="0"/>
                <a:cs typeface="Times New Roman" panose="02020603050405020304" pitchFamily="18" charset="0"/>
              </a:rPr>
              <a:t>Founding fathers of quantum theory </a:t>
            </a:r>
            <a:br>
              <a:rPr lang="en-US" sz="3200" b="1">
                <a:solidFill>
                  <a:srgbClr val="FFFF00"/>
                </a:solidFill>
                <a:latin typeface="Times New Roman" panose="02020603050405020304" pitchFamily="18" charset="0"/>
                <a:cs typeface="Times New Roman" panose="02020603050405020304" pitchFamily="18" charset="0"/>
              </a:rPr>
            </a:br>
            <a:endParaRPr lang="en-US" sz="2800">
              <a:solidFill>
                <a:srgbClr val="FFFF00"/>
              </a:solidFill>
            </a:endParaRPr>
          </a:p>
        </p:txBody>
      </p:sp>
      <p:grpSp>
        <p:nvGrpSpPr>
          <p:cNvPr id="14" name="Group 13"/>
          <p:cNvGrpSpPr/>
          <p:nvPr/>
        </p:nvGrpSpPr>
        <p:grpSpPr>
          <a:xfrm>
            <a:off x="1097536" y="2297668"/>
            <a:ext cx="6827264" cy="2960132"/>
            <a:chOff x="1097536" y="1371600"/>
            <a:chExt cx="6827264" cy="2960132"/>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080" t="4145" r="29373" b="4661"/>
            <a:stretch/>
          </p:blipFill>
          <p:spPr>
            <a:xfrm>
              <a:off x="1097536" y="1371600"/>
              <a:ext cx="1721863" cy="257913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8159"/>
            <a:stretch/>
          </p:blipFill>
          <p:spPr>
            <a:xfrm>
              <a:off x="3429000" y="1371600"/>
              <a:ext cx="2145162" cy="25736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277" y="1588532"/>
              <a:ext cx="1622523" cy="2305693"/>
            </a:xfrm>
            <a:prstGeom prst="rect">
              <a:avLst/>
            </a:prstGeom>
          </p:spPr>
        </p:pic>
        <p:sp>
          <p:nvSpPr>
            <p:cNvPr id="8" name="TextBox 7"/>
            <p:cNvSpPr txBox="1"/>
            <p:nvPr/>
          </p:nvSpPr>
          <p:spPr>
            <a:xfrm>
              <a:off x="1143000" y="3962400"/>
              <a:ext cx="1600200" cy="369332"/>
            </a:xfrm>
            <a:prstGeom prst="rect">
              <a:avLst/>
            </a:prstGeom>
            <a:solidFill>
              <a:srgbClr val="FFC000"/>
            </a:solidFill>
          </p:spPr>
          <p:txBody>
            <a:bodyPr wrap="square" rtlCol="0">
              <a:spAutoFit/>
            </a:bodyPr>
            <a:lstStyle/>
            <a:p>
              <a:pPr algn="ctr"/>
              <a:r>
                <a:rPr lang="en-US"/>
                <a:t>Max Planck</a:t>
              </a:r>
            </a:p>
          </p:txBody>
        </p:sp>
        <p:sp>
          <p:nvSpPr>
            <p:cNvPr id="9" name="TextBox 8"/>
            <p:cNvSpPr txBox="1"/>
            <p:nvPr/>
          </p:nvSpPr>
          <p:spPr>
            <a:xfrm>
              <a:off x="3657600" y="3962400"/>
              <a:ext cx="1752600" cy="369332"/>
            </a:xfrm>
            <a:prstGeom prst="rect">
              <a:avLst/>
            </a:prstGeom>
            <a:solidFill>
              <a:srgbClr val="FFC000"/>
            </a:solidFill>
          </p:spPr>
          <p:txBody>
            <a:bodyPr wrap="square" rtlCol="0">
              <a:spAutoFit/>
            </a:bodyPr>
            <a:lstStyle/>
            <a:p>
              <a:pPr algn="ctr"/>
              <a:r>
                <a:rPr lang="en-US"/>
                <a:t>Albert Einstein</a:t>
              </a:r>
            </a:p>
          </p:txBody>
        </p:sp>
        <p:sp>
          <p:nvSpPr>
            <p:cNvPr id="10" name="TextBox 9"/>
            <p:cNvSpPr txBox="1"/>
            <p:nvPr/>
          </p:nvSpPr>
          <p:spPr>
            <a:xfrm>
              <a:off x="6324600" y="3962400"/>
              <a:ext cx="1600200" cy="369332"/>
            </a:xfrm>
            <a:prstGeom prst="rect">
              <a:avLst/>
            </a:prstGeom>
            <a:solidFill>
              <a:srgbClr val="FFC000"/>
            </a:solidFill>
          </p:spPr>
          <p:txBody>
            <a:bodyPr wrap="square" rtlCol="0">
              <a:spAutoFit/>
            </a:bodyPr>
            <a:lstStyle/>
            <a:p>
              <a:pPr algn="ctr"/>
              <a:r>
                <a:rPr lang="en-US"/>
                <a:t>Niels Bohr</a:t>
              </a:r>
            </a:p>
          </p:txBody>
        </p:sp>
      </p:grpSp>
      <p:sp>
        <p:nvSpPr>
          <p:cNvPr id="12" name="TextBox 11"/>
          <p:cNvSpPr txBox="1"/>
          <p:nvPr/>
        </p:nvSpPr>
        <p:spPr>
          <a:xfrm>
            <a:off x="3505200" y="5401270"/>
            <a:ext cx="2133600" cy="923330"/>
          </a:xfrm>
          <a:prstGeom prst="rect">
            <a:avLst/>
          </a:prstGeom>
          <a:solidFill>
            <a:srgbClr val="FFCCFF"/>
          </a:solidFill>
        </p:spPr>
        <p:txBody>
          <a:bodyPr wrap="square" rtlCol="0">
            <a:spAutoFit/>
          </a:bodyPr>
          <a:lstStyle/>
          <a:p>
            <a:pPr algn="ctr"/>
            <a:r>
              <a:rPr lang="en-US" dirty="0"/>
              <a:t>Photon &amp; photoelectric effect</a:t>
            </a:r>
          </a:p>
          <a:p>
            <a:pPr algn="ctr"/>
            <a:r>
              <a:rPr lang="en-US" dirty="0"/>
              <a:t>heat capacities, ...</a:t>
            </a: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 r="61501" b="31060"/>
          <a:stretch/>
        </p:blipFill>
        <p:spPr>
          <a:xfrm>
            <a:off x="1828800" y="5334000"/>
            <a:ext cx="1638300" cy="1066800"/>
          </a:xfrm>
          <a:prstGeom prst="rect">
            <a:avLst/>
          </a:prstGeom>
        </p:spPr>
      </p:pic>
      <p:sp>
        <p:nvSpPr>
          <p:cNvPr id="16" name="TextBox 15"/>
          <p:cNvSpPr txBox="1"/>
          <p:nvPr/>
        </p:nvSpPr>
        <p:spPr>
          <a:xfrm>
            <a:off x="6096000" y="1516559"/>
            <a:ext cx="2057402" cy="769441"/>
          </a:xfrm>
          <a:prstGeom prst="rect">
            <a:avLst/>
          </a:prstGeom>
          <a:solidFill>
            <a:schemeClr val="accent1">
              <a:lumMod val="20000"/>
              <a:lumOff val="80000"/>
            </a:schemeClr>
          </a:solidFill>
        </p:spPr>
        <p:txBody>
          <a:bodyPr wrap="square" rtlCol="0">
            <a:spAutoFit/>
          </a:bodyPr>
          <a:lstStyle/>
          <a:p>
            <a:pPr algn="ctr"/>
            <a:r>
              <a:rPr lang="en-US" sz="2200"/>
              <a:t>1913 </a:t>
            </a:r>
          </a:p>
          <a:p>
            <a:pPr algn="ctr"/>
            <a:r>
              <a:rPr lang="en-US" sz="2200"/>
              <a:t>Atomic model</a:t>
            </a:r>
          </a:p>
        </p:txBody>
      </p:sp>
      <p:sp>
        <p:nvSpPr>
          <p:cNvPr id="17" name="TextBox 16"/>
          <p:cNvSpPr txBox="1"/>
          <p:nvPr/>
        </p:nvSpPr>
        <p:spPr>
          <a:xfrm>
            <a:off x="1828800" y="838200"/>
            <a:ext cx="4876800" cy="584775"/>
          </a:xfrm>
          <a:prstGeom prst="rect">
            <a:avLst/>
          </a:prstGeom>
          <a:noFill/>
        </p:spPr>
        <p:txBody>
          <a:bodyPr wrap="square" rtlCol="0">
            <a:spAutoFit/>
          </a:bodyPr>
          <a:lstStyle/>
          <a:p>
            <a:pPr algn="ctr"/>
            <a:r>
              <a:rPr lang="en-US" sz="3200">
                <a:solidFill>
                  <a:srgbClr val="FFFF00"/>
                </a:solidFill>
                <a:latin typeface="Times New Roman" panose="02020603050405020304" pitchFamily="18" charset="0"/>
                <a:cs typeface="Times New Roman" panose="02020603050405020304" pitchFamily="18" charset="0"/>
              </a:rPr>
              <a:t>(</a:t>
            </a:r>
            <a:r>
              <a:rPr lang="en-US" sz="3200" b="1">
                <a:solidFill>
                  <a:srgbClr val="F94D66"/>
                </a:solidFill>
                <a:latin typeface="Times New Roman" panose="02020603050405020304" pitchFamily="18" charset="0"/>
                <a:cs typeface="Times New Roman" panose="02020603050405020304" pitchFamily="18" charset="0"/>
              </a:rPr>
              <a:t>old</a:t>
            </a:r>
            <a:r>
              <a:rPr lang="en-US" sz="3200">
                <a:solidFill>
                  <a:srgbClr val="FFFF00"/>
                </a:solidFill>
                <a:latin typeface="Times New Roman" panose="02020603050405020304" pitchFamily="18" charset="0"/>
                <a:cs typeface="Times New Roman" panose="02020603050405020304" pitchFamily="18" charset="0"/>
              </a:rPr>
              <a:t> quantum mechanics)</a:t>
            </a:r>
            <a:endParaRPr lang="en-US" sz="3200">
              <a:solidFill>
                <a:srgbClr val="FFFF00"/>
              </a:solidFill>
            </a:endParaRPr>
          </a:p>
        </p:txBody>
      </p:sp>
      <p:grpSp>
        <p:nvGrpSpPr>
          <p:cNvPr id="20" name="Group 19"/>
          <p:cNvGrpSpPr/>
          <p:nvPr/>
        </p:nvGrpSpPr>
        <p:grpSpPr>
          <a:xfrm>
            <a:off x="6172200" y="5257800"/>
            <a:ext cx="2286000" cy="1084040"/>
            <a:chOff x="6172200" y="5257800"/>
            <a:chExt cx="2286000" cy="1084040"/>
          </a:xfrm>
        </p:grpSpPr>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3200" t="3869" r="11600" b="19715"/>
            <a:stretch/>
          </p:blipFill>
          <p:spPr>
            <a:xfrm>
              <a:off x="6172200" y="5257800"/>
              <a:ext cx="1066802" cy="1084040"/>
            </a:xfrm>
            <a:prstGeom prst="rect">
              <a:avLst/>
            </a:prstGeom>
          </p:spPr>
        </p:pic>
        <p:sp>
          <p:nvSpPr>
            <p:cNvPr id="18" name="TextBox 17"/>
            <p:cNvSpPr txBox="1"/>
            <p:nvPr/>
          </p:nvSpPr>
          <p:spPr>
            <a:xfrm>
              <a:off x="7620002" y="5334000"/>
              <a:ext cx="838198" cy="738664"/>
            </a:xfrm>
            <a:prstGeom prst="rect">
              <a:avLst/>
            </a:prstGeom>
            <a:solidFill>
              <a:schemeClr val="accent1">
                <a:lumMod val="20000"/>
                <a:lumOff val="80000"/>
              </a:schemeClr>
            </a:solidFill>
          </p:spPr>
          <p:txBody>
            <a:bodyPr wrap="square" rtlCol="0">
              <a:spAutoFit/>
            </a:bodyPr>
            <a:lstStyle/>
            <a:p>
              <a:pPr algn="ctr"/>
              <a:r>
                <a:rPr lang="en-US" sz="1400" err="1"/>
                <a:t>Balmer</a:t>
              </a:r>
              <a:r>
                <a:rPr lang="en-US" sz="1400"/>
                <a:t>/Rydberg</a:t>
              </a:r>
            </a:p>
            <a:p>
              <a:pPr algn="ctr"/>
              <a:r>
                <a:rPr lang="en-US" sz="1400"/>
                <a:t>formula</a:t>
              </a:r>
            </a:p>
          </p:txBody>
        </p:sp>
        <p:sp>
          <p:nvSpPr>
            <p:cNvPr id="19" name="Right Arrow 18"/>
            <p:cNvSpPr/>
            <p:nvPr/>
          </p:nvSpPr>
          <p:spPr>
            <a:xfrm>
              <a:off x="7315200" y="5638800"/>
              <a:ext cx="228600"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25741" y="1432560"/>
            <a:ext cx="3390900" cy="830997"/>
            <a:chOff x="1562100" y="1432560"/>
            <a:chExt cx="3390900" cy="830997"/>
          </a:xfrm>
        </p:grpSpPr>
        <p:sp>
          <p:nvSpPr>
            <p:cNvPr id="11" name="TextBox 10"/>
            <p:cNvSpPr txBox="1"/>
            <p:nvPr/>
          </p:nvSpPr>
          <p:spPr>
            <a:xfrm>
              <a:off x="1562100" y="1432560"/>
              <a:ext cx="3390900" cy="830997"/>
            </a:xfrm>
            <a:prstGeom prst="rect">
              <a:avLst/>
            </a:prstGeom>
            <a:solidFill>
              <a:schemeClr val="tx2">
                <a:lumMod val="40000"/>
                <a:lumOff val="60000"/>
              </a:schemeClr>
            </a:solidFill>
          </p:spPr>
          <p:txBody>
            <a:bodyPr wrap="square" rtlCol="0">
              <a:spAutoFit/>
            </a:bodyPr>
            <a:lstStyle/>
            <a:p>
              <a:pPr algn="ctr"/>
              <a:r>
                <a:rPr lang="en-US" sz="2400"/>
                <a:t>1900                          1905</a:t>
              </a:r>
            </a:p>
            <a:p>
              <a:pPr algn="ctr"/>
              <a:r>
                <a:rPr lang="en-US" sz="2400"/>
                <a:t>Blackbody radiation</a:t>
              </a:r>
            </a:p>
          </p:txBody>
        </p:sp>
        <mc:AlternateContent xmlns:mc="http://schemas.openxmlformats.org/markup-compatibility/2006" xmlns:a14="http://schemas.microsoft.com/office/drawing/2010/main">
          <mc:Choice Requires="a14">
            <p:sp>
              <p:nvSpPr>
                <p:cNvPr id="22" name="TextBox 21"/>
                <p:cNvSpPr txBox="1"/>
                <p:nvPr/>
              </p:nvSpPr>
              <p:spPr>
                <a:xfrm>
                  <a:off x="2743200" y="1524000"/>
                  <a:ext cx="1096137" cy="369332"/>
                </a:xfrm>
                <a:prstGeom prst="rect">
                  <a:avLst/>
                </a:prstGeom>
                <a:noFill/>
              </p:spPr>
              <p:txBody>
                <a:bodyPr wrap="square" lIns="0" tIns="0" rIns="0" bIns="0" rtlCol="0">
                  <a:spAutoFit/>
                </a:bodyPr>
                <a:lstStyle/>
                <a:p>
                  <a:pPr algn="ctr"/>
                  <a14:m>
                    <m:oMath xmlns:m="http://schemas.openxmlformats.org/officeDocument/2006/math">
                      <m:r>
                        <a:rPr lang="en-US" sz="2400" b="0" i="1" smtClean="0">
                          <a:latin typeface="Cambria Math" panose="02040503050406030204" pitchFamily="18" charset="0"/>
                        </a:rPr>
                        <m:t>𝐸</m:t>
                      </m:r>
                      <m:r>
                        <a:rPr lang="en-US" sz="2400" i="1" smtClean="0">
                          <a:latin typeface="Cambria Math" panose="02040503050406030204" pitchFamily="18" charset="0"/>
                        </a:rPr>
                        <m:t>=</m:t>
                      </m:r>
                      <m:r>
                        <a:rPr lang="en-US" sz="2400" b="0" i="1" smtClean="0">
                          <a:latin typeface="Cambria Math" panose="02040503050406030204" pitchFamily="18" charset="0"/>
                        </a:rPr>
                        <m:t>h</m:t>
                      </m:r>
                    </m:oMath>
                  </a14:m>
                  <a:r>
                    <a:rPr lang="el-GR" sz="2400"/>
                    <a:t>ν</a:t>
                  </a:r>
                  <a:endParaRPr lang="en-US" sz="2400"/>
                </a:p>
              </p:txBody>
            </p:sp>
          </mc:Choice>
          <mc:Fallback xmlns="">
            <p:sp>
              <p:nvSpPr>
                <p:cNvPr id="22" name="TextBox 21"/>
                <p:cNvSpPr txBox="1">
                  <a:spLocks noRot="1" noChangeAspect="1" noMove="1" noResize="1" noEditPoints="1" noAdjustHandles="1" noChangeArrowheads="1" noChangeShapeType="1" noTextEdit="1"/>
                </p:cNvSpPr>
                <p:nvPr/>
              </p:nvSpPr>
              <p:spPr>
                <a:xfrm>
                  <a:off x="2743200" y="1524000"/>
                  <a:ext cx="1096137" cy="369332"/>
                </a:xfrm>
                <a:prstGeom prst="rect">
                  <a:avLst/>
                </a:prstGeom>
                <a:blipFill>
                  <a:blip r:embed="rId7"/>
                  <a:stretch>
                    <a:fillRect l="-1667" t="-24590" r="-8889" b="-47541"/>
                  </a:stretch>
                </a:blipFill>
              </p:spPr>
              <p:txBody>
                <a:bodyPr/>
                <a:lstStyle/>
                <a:p>
                  <a:r>
                    <a:rPr lang="en-US">
                      <a:noFill/>
                    </a:rPr>
                    <a:t> </a:t>
                  </a:r>
                </a:p>
              </p:txBody>
            </p:sp>
          </mc:Fallback>
        </mc:AlternateContent>
      </p:grpSp>
      <p:sp>
        <p:nvSpPr>
          <p:cNvPr id="5" name="TextBox 4">
            <a:extLst>
              <a:ext uri="{FF2B5EF4-FFF2-40B4-BE49-F238E27FC236}">
                <a16:creationId xmlns:a16="http://schemas.microsoft.com/office/drawing/2014/main" id="{C89F6B2D-CA9A-49F6-BA94-B3DD66A5E3DE}"/>
              </a:ext>
            </a:extLst>
          </p:cNvPr>
          <p:cNvSpPr txBox="1"/>
          <p:nvPr/>
        </p:nvSpPr>
        <p:spPr>
          <a:xfrm>
            <a:off x="4092606" y="1465852"/>
            <a:ext cx="1546195" cy="784830"/>
          </a:xfrm>
          <a:prstGeom prst="rect">
            <a:avLst/>
          </a:prstGeom>
          <a:noFill/>
        </p:spPr>
        <p:txBody>
          <a:bodyPr wrap="square" rtlCol="0">
            <a:spAutoFit/>
          </a:bodyPr>
          <a:lstStyle/>
          <a:p>
            <a:pPr algn="ctr"/>
            <a:r>
              <a:rPr lang="en-US" sz="1500" dirty="0"/>
              <a:t>E understood its challenge to classical physics</a:t>
            </a:r>
          </a:p>
        </p:txBody>
      </p:sp>
    </p:spTree>
    <p:extLst>
      <p:ext uri="{BB962C8B-B14F-4D97-AF65-F5344CB8AC3E}">
        <p14:creationId xmlns:p14="http://schemas.microsoft.com/office/powerpoint/2010/main" val="16734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20</a:t>
            </a:fld>
            <a:endParaRPr lang="en-US">
              <a:solidFill>
                <a:srgbClr val="04617B">
                  <a:shade val="90000"/>
                </a:srgbClr>
              </a:solidFill>
            </a:endParaRPr>
          </a:p>
        </p:txBody>
      </p:sp>
      <p:pic>
        <p:nvPicPr>
          <p:cNvPr id="4" name="Picture 3" descr="A black and white document&#10;&#10;Description automatically generated with low confidence">
            <a:extLst>
              <a:ext uri="{FF2B5EF4-FFF2-40B4-BE49-F238E27FC236}">
                <a16:creationId xmlns:a16="http://schemas.microsoft.com/office/drawing/2014/main" id="{A5BE51E7-9F90-4809-B90E-6DD97715A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25" y="100869"/>
            <a:ext cx="5391912" cy="1746504"/>
          </a:xfrm>
          <a:prstGeom prst="rect">
            <a:avLst/>
          </a:prstGeom>
          <a:solidFill>
            <a:schemeClr val="accent5">
              <a:lumMod val="20000"/>
              <a:lumOff val="80000"/>
            </a:schemeClr>
          </a:solidFill>
        </p:spPr>
      </p:pic>
      <p:sp>
        <p:nvSpPr>
          <p:cNvPr id="2" name="TextBox 1">
            <a:extLst>
              <a:ext uri="{FF2B5EF4-FFF2-40B4-BE49-F238E27FC236}">
                <a16:creationId xmlns:a16="http://schemas.microsoft.com/office/drawing/2014/main" id="{2BB7C317-D506-45D8-9384-4DB8F1DEA726}"/>
              </a:ext>
            </a:extLst>
          </p:cNvPr>
          <p:cNvSpPr txBox="1"/>
          <p:nvPr/>
        </p:nvSpPr>
        <p:spPr>
          <a:xfrm>
            <a:off x="5672833" y="1136343"/>
            <a:ext cx="3293619" cy="584775"/>
          </a:xfrm>
          <a:prstGeom prst="rect">
            <a:avLst/>
          </a:prstGeom>
          <a:solidFill>
            <a:srgbClr val="FFFF00"/>
          </a:solidFill>
          <a:ln>
            <a:solidFill>
              <a:srgbClr val="FFFF00"/>
            </a:solidFill>
          </a:ln>
        </p:spPr>
        <p:txBody>
          <a:bodyPr wrap="square" rtlCol="0">
            <a:spAutoFit/>
          </a:bodyPr>
          <a:lstStyle/>
          <a:p>
            <a:pPr algn="ctr"/>
            <a:r>
              <a:rPr lang="en-US" sz="2000" b="1" dirty="0"/>
              <a:t>Bell’s original derivation</a:t>
            </a:r>
            <a:r>
              <a:rPr lang="en-US" sz="2000" dirty="0"/>
              <a:t> </a:t>
            </a:r>
            <a:r>
              <a:rPr lang="en-US" sz="1200" dirty="0"/>
              <a:t>s as in the book by </a:t>
            </a:r>
            <a:r>
              <a:rPr lang="en-US" sz="1100" dirty="0"/>
              <a:t>D Griffiths</a:t>
            </a:r>
            <a:r>
              <a:rPr lang="en-US" sz="1200" dirty="0"/>
              <a:t> </a:t>
            </a:r>
            <a:endParaRPr lang="en-US" b="1"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87E247-7E3C-4FC9-8C33-F0C77084CFF3}"/>
                  </a:ext>
                </a:extLst>
              </p:cNvPr>
              <p:cNvSpPr txBox="1"/>
              <p:nvPr/>
            </p:nvSpPr>
            <p:spPr>
              <a:xfrm>
                <a:off x="298733" y="2689830"/>
                <a:ext cx="5161033" cy="661078"/>
              </a:xfrm>
              <a:prstGeom prst="rect">
                <a:avLst/>
              </a:prstGeom>
              <a:solidFill>
                <a:srgbClr val="FF99CC"/>
              </a:solidFill>
            </p:spPr>
            <p:txBody>
              <a:bodyPr wrap="square" rtlCol="0">
                <a:spAutoFit/>
              </a:bodyPr>
              <a:lstStyle/>
              <a:p>
                <a:pPr algn="ctr"/>
                <a14:m>
                  <m:oMath xmlns:m="http://schemas.openxmlformats.org/officeDocument/2006/math">
                    <m:d>
                      <m:dPr>
                        <m:begChr m:val="⟨"/>
                        <m:endChr m:val="⟩"/>
                        <m:ctrlPr>
                          <a:rPr lang="en-US" sz="1600" i="1" smtClean="0">
                            <a:latin typeface="Cambria Math" panose="02040503050406030204" pitchFamily="18" charset="0"/>
                          </a:rPr>
                        </m:ctrlPr>
                      </m:dPr>
                      <m:e>
                        <m:r>
                          <a:rPr lang="en-US" sz="1600" i="1">
                            <a:latin typeface="Cambria Math" panose="02040503050406030204" pitchFamily="18" charset="0"/>
                          </a:rPr>
                          <m:t>𝑎</m:t>
                        </m:r>
                        <m:r>
                          <a:rPr lang="en-US" sz="1600" i="1">
                            <a:latin typeface="Cambria Math" panose="02040503050406030204" pitchFamily="18" charset="0"/>
                          </a:rPr>
                          <m:t>,</m:t>
                        </m:r>
                        <m:r>
                          <a:rPr lang="en-US" sz="1600" i="1">
                            <a:latin typeface="Cambria Math" panose="02040503050406030204" pitchFamily="18" charset="0"/>
                          </a:rPr>
                          <m:t>𝑏</m:t>
                        </m:r>
                      </m:e>
                    </m:d>
                  </m:oMath>
                </a14:m>
                <a:r>
                  <a:rPr lang="en-US" sz="1600" dirty="0"/>
                  <a:t> = the average value of the spin-product (</a:t>
                </a:r>
                <a:r>
                  <a:rPr lang="en-US" sz="1600" i="1" dirty="0" err="1"/>
                  <a:t>E</a:t>
                </a:r>
                <a:r>
                  <a:rPr lang="en-US" sz="1600" i="1" baseline="-25000" dirty="0" err="1"/>
                  <a:t>a</a:t>
                </a:r>
                <a:r>
                  <a:rPr lang="en-US" dirty="0"/>
                  <a:t> </a:t>
                </a:r>
                <a:r>
                  <a:rPr lang="en-US" sz="1600" i="1" dirty="0"/>
                  <a:t>P</a:t>
                </a:r>
                <a:r>
                  <a:rPr lang="en-US" sz="1600" i="1" baseline="-25000" dirty="0"/>
                  <a:t>b</a:t>
                </a:r>
                <a:r>
                  <a:rPr lang="en-US" sz="1600" dirty="0"/>
                  <a:t>)</a:t>
                </a:r>
              </a:p>
              <a:p>
                <a:pPr algn="ctr"/>
                <a:r>
                  <a:rPr lang="en-US" sz="1600" dirty="0"/>
                  <a:t>= </a:t>
                </a:r>
                <a14:m>
                  <m:oMath xmlns:m="http://schemas.openxmlformats.org/officeDocument/2006/math">
                    <m:nary>
                      <m:naryPr>
                        <m:limLoc m:val="undOvr"/>
                        <m:subHide m:val="on"/>
                        <m:supHide m:val="on"/>
                        <m:ctrlPr>
                          <a:rPr lang="en-US" sz="1600" i="1" smtClean="0">
                            <a:latin typeface="Cambria Math" panose="02040503050406030204" pitchFamily="18" charset="0"/>
                          </a:rPr>
                        </m:ctrlPr>
                      </m:naryPr>
                      <m:sub/>
                      <m:sup/>
                      <m:e>
                        <m:r>
                          <a:rPr lang="en-US" sz="1600" b="0" i="1" smtClean="0">
                            <a:latin typeface="Cambria Math" panose="02040503050406030204" pitchFamily="18" charset="0"/>
                          </a:rPr>
                          <m:t>𝑑</m:t>
                        </m:r>
                        <m:r>
                          <m:rPr>
                            <m:nor/>
                          </m:rPr>
                          <a:rPr lang="el-GR" dirty="0"/>
                          <m:t>λ</m:t>
                        </m:r>
                        <m:r>
                          <m:rPr>
                            <m:nor/>
                          </m:rPr>
                          <a:rPr lang="en-US" b="0" i="0" dirty="0" smtClean="0"/>
                          <m:t> </m:t>
                        </m:r>
                        <m:r>
                          <a:rPr lang="el-GR" i="1" dirty="0" smtClean="0">
                            <a:latin typeface="Cambria Math" panose="02040503050406030204" pitchFamily="18" charset="0"/>
                            <a:ea typeface="Cambria Math" panose="02040503050406030204" pitchFamily="18" charset="0"/>
                          </a:rPr>
                          <m:t>𝜌</m:t>
                        </m:r>
                        <m:r>
                          <a:rPr lang="en-US" b="0" i="1" dirty="0" smtClean="0">
                            <a:latin typeface="Cambria Math" panose="02040503050406030204" pitchFamily="18" charset="0"/>
                            <a:ea typeface="Cambria Math" panose="02040503050406030204" pitchFamily="18" charset="0"/>
                          </a:rPr>
                          <m:t>(</m:t>
                        </m:r>
                        <m:r>
                          <m:rPr>
                            <m:nor/>
                          </m:rPr>
                          <a:rPr lang="el-GR" dirty="0"/>
                          <m:t>λ</m:t>
                        </m:r>
                        <m:r>
                          <m:rPr>
                            <m:nor/>
                          </m:rPr>
                          <a:rPr lang="en-US" b="0" i="0" dirty="0" smtClean="0"/>
                          <m:t>)</m:t>
                        </m:r>
                      </m:e>
                    </m:nary>
                  </m:oMath>
                </a14:m>
                <a:r>
                  <a:rPr lang="en-US" i="1" dirty="0">
                    <a:sym typeface="Wingdings" panose="05000000000000000000" pitchFamily="2" charset="2"/>
                  </a:rPr>
                  <a:t> E(a,</a:t>
                </a:r>
                <a:r>
                  <a:rPr lang="el-GR" dirty="0"/>
                  <a:t> λ</a:t>
                </a:r>
                <a:r>
                  <a:rPr lang="en-US" i="1" dirty="0">
                    <a:sym typeface="Wingdings" panose="05000000000000000000" pitchFamily="2" charset="2"/>
                  </a:rPr>
                  <a:t>)P(b,</a:t>
                </a:r>
                <a:r>
                  <a:rPr lang="el-GR" dirty="0"/>
                  <a:t> λ</a:t>
                </a:r>
                <a:r>
                  <a:rPr lang="en-US" i="1" dirty="0">
                    <a:sym typeface="Wingdings" panose="05000000000000000000" pitchFamily="2" charset="2"/>
                  </a:rPr>
                  <a:t>) = </a:t>
                </a:r>
                <a14:m>
                  <m:oMath xmlns:m="http://schemas.openxmlformats.org/officeDocument/2006/math">
                    <m:r>
                      <a:rPr lang="en-US" sz="1600" i="1">
                        <a:latin typeface="Cambria Math" panose="02040503050406030204" pitchFamily="18" charset="0"/>
                      </a:rPr>
                      <m:t>− </m:t>
                    </m:r>
                    <m:nary>
                      <m:naryPr>
                        <m:limLoc m:val="undOvr"/>
                        <m:subHide m:val="on"/>
                        <m:supHide m:val="on"/>
                        <m:ctrlPr>
                          <a:rPr lang="en-US" sz="1600" i="1">
                            <a:latin typeface="Cambria Math" panose="02040503050406030204" pitchFamily="18" charset="0"/>
                          </a:rPr>
                        </m:ctrlPr>
                      </m:naryPr>
                      <m:sub/>
                      <m:sup/>
                      <m:e>
                        <m:r>
                          <a:rPr lang="en-US" sz="1600" i="1">
                            <a:latin typeface="Cambria Math" panose="02040503050406030204" pitchFamily="18" charset="0"/>
                          </a:rPr>
                          <m:t>𝑑</m:t>
                        </m:r>
                        <m:r>
                          <m:rPr>
                            <m:nor/>
                          </m:rPr>
                          <a:rPr lang="el-GR" sz="1600" dirty="0"/>
                          <m:t>λ</m:t>
                        </m:r>
                        <m:r>
                          <a:rPr lang="en-US" sz="1600" b="0" i="1" dirty="0" smtClean="0">
                            <a:latin typeface="Cambria Math" panose="02040503050406030204" pitchFamily="18" charset="0"/>
                          </a:rPr>
                          <m:t> </m:t>
                        </m:r>
                        <m:r>
                          <a:rPr lang="el-GR" sz="1600" i="1" dirty="0">
                            <a:latin typeface="Cambria Math" panose="02040503050406030204" pitchFamily="18" charset="0"/>
                            <a:ea typeface="Cambria Math" panose="02040503050406030204" pitchFamily="18" charset="0"/>
                          </a:rPr>
                          <m:t>𝜌</m:t>
                        </m:r>
                        <m:r>
                          <a:rPr lang="en-US" sz="1600" i="1" dirty="0">
                            <a:latin typeface="Cambria Math" panose="02040503050406030204" pitchFamily="18" charset="0"/>
                            <a:ea typeface="Cambria Math" panose="02040503050406030204" pitchFamily="18" charset="0"/>
                          </a:rPr>
                          <m:t>(</m:t>
                        </m:r>
                        <m:r>
                          <m:rPr>
                            <m:nor/>
                          </m:rPr>
                          <a:rPr lang="el-GR" sz="1600" dirty="0"/>
                          <m:t>λ</m:t>
                        </m:r>
                        <m:r>
                          <m:rPr>
                            <m:nor/>
                          </m:rPr>
                          <a:rPr lang="en-US" sz="1600" dirty="0"/>
                          <m:t>)</m:t>
                        </m:r>
                      </m:e>
                    </m:nary>
                  </m:oMath>
                </a14:m>
                <a:r>
                  <a:rPr lang="en-US" sz="1600" i="1" dirty="0">
                    <a:sym typeface="Wingdings" panose="05000000000000000000" pitchFamily="2" charset="2"/>
                  </a:rPr>
                  <a:t> E(a,</a:t>
                </a:r>
                <a:r>
                  <a:rPr lang="el-GR" sz="1600" dirty="0"/>
                  <a:t> λ</a:t>
                </a:r>
                <a:r>
                  <a:rPr lang="en-US" sz="1600" i="1" dirty="0">
                    <a:sym typeface="Wingdings" panose="05000000000000000000" pitchFamily="2" charset="2"/>
                  </a:rPr>
                  <a:t>)E(b,</a:t>
                </a:r>
                <a:r>
                  <a:rPr lang="el-GR" sz="1600" dirty="0"/>
                  <a:t> λ</a:t>
                </a:r>
                <a:r>
                  <a:rPr lang="en-US" sz="1600" i="1" dirty="0">
                    <a:sym typeface="Wingdings" panose="05000000000000000000" pitchFamily="2" charset="2"/>
                  </a:rPr>
                  <a:t>) </a:t>
                </a:r>
                <a:endParaRPr lang="en-US" sz="1600" dirty="0"/>
              </a:p>
            </p:txBody>
          </p:sp>
        </mc:Choice>
        <mc:Fallback xmlns="">
          <p:sp>
            <p:nvSpPr>
              <p:cNvPr id="7" name="TextBox 6">
                <a:extLst>
                  <a:ext uri="{FF2B5EF4-FFF2-40B4-BE49-F238E27FC236}">
                    <a16:creationId xmlns:a16="http://schemas.microsoft.com/office/drawing/2014/main" id="{A987E247-7E3C-4FC9-8C33-F0C77084CFF3}"/>
                  </a:ext>
                </a:extLst>
              </p:cNvPr>
              <p:cNvSpPr txBox="1">
                <a:spLocks noRot="1" noChangeAspect="1" noMove="1" noResize="1" noEditPoints="1" noAdjustHandles="1" noChangeArrowheads="1" noChangeShapeType="1" noTextEdit="1"/>
              </p:cNvSpPr>
              <p:nvPr/>
            </p:nvSpPr>
            <p:spPr>
              <a:xfrm>
                <a:off x="298733" y="2689830"/>
                <a:ext cx="5161033" cy="661078"/>
              </a:xfrm>
              <a:prstGeom prst="rect">
                <a:avLst/>
              </a:prstGeom>
              <a:blipFill>
                <a:blip r:embed="rId3"/>
                <a:stretch>
                  <a:fillRect l="-2479" t="-28440" r="-472" b="-1036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5AD974-0E3B-4C86-9F46-43046580DAF2}"/>
                  </a:ext>
                </a:extLst>
              </p:cNvPr>
              <p:cNvSpPr txBox="1"/>
              <p:nvPr/>
            </p:nvSpPr>
            <p:spPr>
              <a:xfrm>
                <a:off x="878899" y="3391282"/>
                <a:ext cx="5939161" cy="535275"/>
              </a:xfrm>
              <a:prstGeom prst="rect">
                <a:avLst/>
              </a:prstGeom>
              <a:solidFill>
                <a:srgbClr val="FFCCFF"/>
              </a:solidFill>
            </p:spPr>
            <p:txBody>
              <a:bodyPr wrap="square" rtlCol="0">
                <a:spAutoFit/>
              </a:bodyPr>
              <a:lstStyle/>
              <a:p>
                <a:endParaRPr lang="en-US" sz="800" i="1" dirty="0">
                  <a:latin typeface="Cambria Math" panose="02040503050406030204" pitchFamily="18" charset="0"/>
                </a:endParaRPr>
              </a:p>
              <a:p>
                <a14:m>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𝑎</m:t>
                        </m:r>
                        <m:r>
                          <a:rPr lang="en-US" sz="1800" i="1">
                            <a:latin typeface="Cambria Math" panose="02040503050406030204" pitchFamily="18" charset="0"/>
                          </a:rPr>
                          <m:t>,</m:t>
                        </m:r>
                        <m:r>
                          <a:rPr lang="en-US" sz="1800" i="1">
                            <a:latin typeface="Cambria Math" panose="02040503050406030204" pitchFamily="18" charset="0"/>
                          </a:rPr>
                          <m:t>𝑏</m:t>
                        </m:r>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𝑐</m:t>
                        </m:r>
                      </m:e>
                    </m:d>
                  </m:oMath>
                </a14:m>
                <a:r>
                  <a:rPr lang="en-US" dirty="0"/>
                  <a:t> =</a:t>
                </a:r>
                <a:r>
                  <a:rPr lang="en-US" i="1" dirty="0">
                    <a:sym typeface="Wingdings" panose="05000000000000000000" pitchFamily="2" charset="2"/>
                  </a:rPr>
                  <a:t> </a:t>
                </a:r>
                <a14:m>
                  <m:oMath xmlns:m="http://schemas.openxmlformats.org/officeDocument/2006/math">
                    <m:r>
                      <a:rPr lang="en-US" i="1">
                        <a:latin typeface="Cambria Math" panose="02040503050406030204" pitchFamily="18" charset="0"/>
                      </a:rPr>
                      <m:t>− </m:t>
                    </m:r>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𝑑</m:t>
                        </m:r>
                        <m:r>
                          <m:rPr>
                            <m:nor/>
                          </m:rPr>
                          <a:rPr lang="el-GR" dirty="0"/>
                          <m:t>λ</m:t>
                        </m:r>
                        <m:r>
                          <a:rPr lang="en-US" b="0" i="1" dirty="0" smtClean="0">
                            <a:latin typeface="Cambria Math" panose="02040503050406030204" pitchFamily="18" charset="0"/>
                          </a:rPr>
                          <m:t> </m:t>
                        </m:r>
                        <m:r>
                          <a:rPr lang="el-GR" i="1" dirty="0">
                            <a:latin typeface="Cambria Math" panose="02040503050406030204" pitchFamily="18" charset="0"/>
                            <a:ea typeface="Cambria Math" panose="02040503050406030204" pitchFamily="18" charset="0"/>
                          </a:rPr>
                          <m:t>𝜌</m:t>
                        </m:r>
                        <m:r>
                          <a:rPr lang="en-US" i="1" dirty="0">
                            <a:latin typeface="Cambria Math" panose="02040503050406030204" pitchFamily="18" charset="0"/>
                            <a:ea typeface="Cambria Math" panose="02040503050406030204" pitchFamily="18" charset="0"/>
                          </a:rPr>
                          <m:t>(</m:t>
                        </m:r>
                        <m:r>
                          <m:rPr>
                            <m:nor/>
                          </m:rPr>
                          <a:rPr lang="el-GR" dirty="0"/>
                          <m:t>λ</m:t>
                        </m:r>
                        <m:r>
                          <m:rPr>
                            <m:nor/>
                          </m:rPr>
                          <a:rPr lang="en-US" dirty="0"/>
                          <m:t>)</m:t>
                        </m:r>
                      </m:e>
                    </m:nary>
                  </m:oMath>
                </a14:m>
                <a:r>
                  <a:rPr lang="en-US" dirty="0">
                    <a:sym typeface="Wingdings" panose="05000000000000000000" pitchFamily="2" charset="2"/>
                  </a:rPr>
                  <a:t>[</a:t>
                </a:r>
                <a:r>
                  <a:rPr lang="en-US" i="1" dirty="0">
                    <a:sym typeface="Wingdings" panose="05000000000000000000" pitchFamily="2" charset="2"/>
                  </a:rPr>
                  <a:t>E(a,</a:t>
                </a:r>
                <a:r>
                  <a:rPr lang="el-GR" dirty="0"/>
                  <a:t> λ</a:t>
                </a:r>
                <a:r>
                  <a:rPr lang="en-US" i="1" dirty="0">
                    <a:sym typeface="Wingdings" panose="05000000000000000000" pitchFamily="2" charset="2"/>
                  </a:rPr>
                  <a:t>)E(b,</a:t>
                </a:r>
                <a:r>
                  <a:rPr lang="el-GR" dirty="0"/>
                  <a:t> λ</a:t>
                </a:r>
                <a:r>
                  <a:rPr lang="en-US" i="1" dirty="0">
                    <a:sym typeface="Wingdings" panose="05000000000000000000" pitchFamily="2" charset="2"/>
                  </a:rPr>
                  <a:t>) </a:t>
                </a:r>
                <a14:m>
                  <m:oMath xmlns:m="http://schemas.openxmlformats.org/officeDocument/2006/math">
                    <m:r>
                      <a:rPr lang="en-US" i="1">
                        <a:latin typeface="Cambria Math" panose="02040503050406030204" pitchFamily="18" charset="0"/>
                      </a:rPr>
                      <m:t>−</m:t>
                    </m:r>
                  </m:oMath>
                </a14:m>
                <a:r>
                  <a:rPr lang="en-US" i="1" dirty="0">
                    <a:sym typeface="Wingdings" panose="05000000000000000000" pitchFamily="2" charset="2"/>
                  </a:rPr>
                  <a:t> E(a,</a:t>
                </a:r>
                <a:r>
                  <a:rPr lang="el-GR" dirty="0"/>
                  <a:t> λ</a:t>
                </a:r>
                <a:r>
                  <a:rPr lang="en-US" i="1" dirty="0">
                    <a:sym typeface="Wingdings" panose="05000000000000000000" pitchFamily="2" charset="2"/>
                  </a:rPr>
                  <a:t>)E(c,</a:t>
                </a:r>
                <a:r>
                  <a:rPr lang="el-GR" dirty="0"/>
                  <a:t> λ</a:t>
                </a:r>
                <a:r>
                  <a:rPr lang="en-US" i="1" dirty="0">
                    <a:sym typeface="Wingdings" panose="05000000000000000000" pitchFamily="2" charset="2"/>
                  </a:rPr>
                  <a:t>)</a:t>
                </a:r>
                <a:r>
                  <a:rPr lang="en-US" dirty="0"/>
                  <a:t>]</a:t>
                </a:r>
                <a:endParaRPr lang="en-US" sz="800" dirty="0"/>
              </a:p>
            </p:txBody>
          </p:sp>
        </mc:Choice>
        <mc:Fallback xmlns="">
          <p:sp>
            <p:nvSpPr>
              <p:cNvPr id="8" name="TextBox 7">
                <a:extLst>
                  <a:ext uri="{FF2B5EF4-FFF2-40B4-BE49-F238E27FC236}">
                    <a16:creationId xmlns:a16="http://schemas.microsoft.com/office/drawing/2014/main" id="{2D5AD974-0E3B-4C86-9F46-43046580DAF2}"/>
                  </a:ext>
                </a:extLst>
              </p:cNvPr>
              <p:cNvSpPr txBox="1">
                <a:spLocks noRot="1" noChangeAspect="1" noMove="1" noResize="1" noEditPoints="1" noAdjustHandles="1" noChangeArrowheads="1" noChangeShapeType="1" noTextEdit="1"/>
              </p:cNvSpPr>
              <p:nvPr/>
            </p:nvSpPr>
            <p:spPr>
              <a:xfrm>
                <a:off x="878899" y="3391282"/>
                <a:ext cx="5939161" cy="535275"/>
              </a:xfrm>
              <a:prstGeom prst="rect">
                <a:avLst/>
              </a:prstGeom>
              <a:blipFill>
                <a:blip r:embed="rId4"/>
                <a:stretch>
                  <a:fillRect t="-79545" b="-147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01E271B-630E-4D4E-ABBC-5125875C23DD}"/>
                  </a:ext>
                </a:extLst>
              </p:cNvPr>
              <p:cNvSpPr txBox="1"/>
              <p:nvPr/>
            </p:nvSpPr>
            <p:spPr>
              <a:xfrm>
                <a:off x="1975276" y="3955092"/>
                <a:ext cx="6041241" cy="412164"/>
              </a:xfrm>
              <a:prstGeom prst="rect">
                <a:avLst/>
              </a:prstGeom>
              <a:solidFill>
                <a:schemeClr val="tx2">
                  <a:lumMod val="20000"/>
                  <a:lumOff val="80000"/>
                </a:schemeClr>
              </a:solidFill>
            </p:spPr>
            <p:txBody>
              <a:bodyPr wrap="square" rtlCol="0">
                <a:spAutoFit/>
              </a:bodyPr>
              <a:lstStyle/>
              <a:p>
                <a:r>
                  <a:rPr lang="en-US" dirty="0"/>
                  <a:t>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𝑐</m:t>
                            </m:r>
                          </m:e>
                        </m:d>
                      </m:e>
                    </m:d>
                  </m:oMath>
                </a14:m>
                <a:r>
                  <a:rPr lang="en-US" dirty="0"/>
                  <a:t>= </a:t>
                </a:r>
                <a14:m>
                  <m:oMath xmlns:m="http://schemas.openxmlformats.org/officeDocument/2006/math">
                    <m:nary>
                      <m:naryPr>
                        <m:limLoc m:val="undOvr"/>
                        <m:subHide m:val="on"/>
                        <m:supHide m:val="on"/>
                        <m:ctrlPr>
                          <a:rPr lang="en-US" i="1" smtClean="0">
                            <a:latin typeface="Cambria Math" panose="02040503050406030204" pitchFamily="18" charset="0"/>
                          </a:rPr>
                        </m:ctrlPr>
                      </m:naryPr>
                      <m:sub/>
                      <m:sup/>
                      <m:e>
                        <m:r>
                          <a:rPr lang="en-US" i="1">
                            <a:latin typeface="Cambria Math" panose="02040503050406030204" pitchFamily="18" charset="0"/>
                          </a:rPr>
                          <m:t>𝑑</m:t>
                        </m:r>
                        <m:r>
                          <m:rPr>
                            <m:nor/>
                          </m:rPr>
                          <a:rPr lang="el-GR" dirty="0"/>
                          <m:t>λ</m:t>
                        </m:r>
                        <m:r>
                          <m:rPr>
                            <m:nor/>
                          </m:rPr>
                          <a:rPr lang="en-US" b="0" i="0" dirty="0" smtClean="0"/>
                          <m:t> </m:t>
                        </m:r>
                        <m:r>
                          <a:rPr lang="el-GR" i="1" dirty="0">
                            <a:latin typeface="Cambria Math" panose="02040503050406030204" pitchFamily="18" charset="0"/>
                            <a:ea typeface="Cambria Math" panose="02040503050406030204" pitchFamily="18" charset="0"/>
                          </a:rPr>
                          <m:t>𝜌</m:t>
                        </m:r>
                        <m:r>
                          <a:rPr lang="en-US" i="1" dirty="0">
                            <a:latin typeface="Cambria Math" panose="02040503050406030204" pitchFamily="18" charset="0"/>
                            <a:ea typeface="Cambria Math" panose="02040503050406030204" pitchFamily="18" charset="0"/>
                          </a:rPr>
                          <m:t>(</m:t>
                        </m:r>
                        <m:r>
                          <m:rPr>
                            <m:nor/>
                          </m:rPr>
                          <a:rPr lang="el-GR" dirty="0"/>
                          <m:t>λ</m:t>
                        </m:r>
                        <m:r>
                          <m:rPr>
                            <m:nor/>
                          </m:rPr>
                          <a:rPr lang="en-US" dirty="0"/>
                          <m:t>)</m:t>
                        </m:r>
                      </m:e>
                    </m:nary>
                  </m:oMath>
                </a14:m>
                <a:r>
                  <a:rPr lang="en-US" dirty="0">
                    <a:sym typeface="Wingdings" panose="05000000000000000000" pitchFamily="2" charset="2"/>
                  </a:rPr>
                  <a:t>[</a:t>
                </a:r>
                <a14:m>
                  <m:oMath xmlns:m="http://schemas.openxmlformats.org/officeDocument/2006/math">
                    <m:r>
                      <a:rPr lang="en-US" i="1">
                        <a:latin typeface="Cambria Math" panose="02040503050406030204" pitchFamily="18" charset="0"/>
                      </a:rPr>
                      <m:t>1</m:t>
                    </m:r>
                  </m:oMath>
                </a14:m>
                <a:r>
                  <a:rPr lang="en-US" dirty="0">
                    <a:sym typeface="Wingdings" panose="05000000000000000000" pitchFamily="2" charset="2"/>
                  </a:rPr>
                  <a:t> </a:t>
                </a:r>
                <a14:m>
                  <m:oMath xmlns:m="http://schemas.openxmlformats.org/officeDocument/2006/math">
                    <m:r>
                      <a:rPr lang="en-US" i="1">
                        <a:latin typeface="Cambria Math" panose="02040503050406030204" pitchFamily="18" charset="0"/>
                      </a:rPr>
                      <m:t>−</m:t>
                    </m:r>
                  </m:oMath>
                </a14:m>
                <a:r>
                  <a:rPr lang="en-US" i="1" dirty="0">
                    <a:sym typeface="Wingdings" panose="05000000000000000000" pitchFamily="2" charset="2"/>
                  </a:rPr>
                  <a:t> E(b,</a:t>
                </a:r>
                <a:r>
                  <a:rPr lang="el-GR" dirty="0"/>
                  <a:t> λ</a:t>
                </a:r>
                <a:r>
                  <a:rPr lang="en-US" i="1" dirty="0">
                    <a:sym typeface="Wingdings" panose="05000000000000000000" pitchFamily="2" charset="2"/>
                  </a:rPr>
                  <a:t>)E(c,</a:t>
                </a:r>
                <a:r>
                  <a:rPr lang="el-GR" dirty="0"/>
                  <a:t> λ</a:t>
                </a:r>
                <a:r>
                  <a:rPr lang="en-US" i="1" dirty="0">
                    <a:sym typeface="Wingdings" panose="05000000000000000000" pitchFamily="2" charset="2"/>
                  </a:rPr>
                  <a:t>)</a:t>
                </a:r>
                <a:r>
                  <a:rPr lang="en-US" dirty="0"/>
                  <a:t>]</a:t>
                </a:r>
                <a:r>
                  <a:rPr lang="en-US" i="1" dirty="0">
                    <a:sym typeface="Wingdings" panose="05000000000000000000" pitchFamily="2" charset="2"/>
                  </a:rPr>
                  <a:t> E(a,</a:t>
                </a:r>
                <a:r>
                  <a:rPr lang="el-GR" dirty="0"/>
                  <a:t> λ</a:t>
                </a:r>
                <a:r>
                  <a:rPr lang="en-US" i="1" dirty="0">
                    <a:sym typeface="Wingdings" panose="05000000000000000000" pitchFamily="2" charset="2"/>
                  </a:rPr>
                  <a:t>)E(b,</a:t>
                </a:r>
                <a:r>
                  <a:rPr lang="el-GR" dirty="0"/>
                  <a:t> λ</a:t>
                </a:r>
                <a:r>
                  <a:rPr lang="en-US" i="1" dirty="0">
                    <a:sym typeface="Wingdings" panose="05000000000000000000" pitchFamily="2" charset="2"/>
                  </a:rPr>
                  <a:t>) </a:t>
                </a:r>
                <a:endParaRPr lang="en-US" dirty="0"/>
              </a:p>
            </p:txBody>
          </p:sp>
        </mc:Choice>
        <mc:Fallback xmlns="">
          <p:sp>
            <p:nvSpPr>
              <p:cNvPr id="20" name="TextBox 19">
                <a:extLst>
                  <a:ext uri="{FF2B5EF4-FFF2-40B4-BE49-F238E27FC236}">
                    <a16:creationId xmlns:a16="http://schemas.microsoft.com/office/drawing/2014/main" id="{701E271B-630E-4D4E-ABBC-5125875C23DD}"/>
                  </a:ext>
                </a:extLst>
              </p:cNvPr>
              <p:cNvSpPr txBox="1">
                <a:spLocks noRot="1" noChangeAspect="1" noMove="1" noResize="1" noEditPoints="1" noAdjustHandles="1" noChangeArrowheads="1" noChangeShapeType="1" noTextEdit="1"/>
              </p:cNvSpPr>
              <p:nvPr/>
            </p:nvSpPr>
            <p:spPr>
              <a:xfrm>
                <a:off x="1975276" y="3955092"/>
                <a:ext cx="6041241" cy="412164"/>
              </a:xfrm>
              <a:prstGeom prst="rect">
                <a:avLst/>
              </a:prstGeom>
              <a:blipFill>
                <a:blip r:embed="rId5"/>
                <a:stretch>
                  <a:fillRect t="-134328" r="-404" b="-195522"/>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F6D3335B-2A54-470B-9C62-63E6C0B7BBF4}"/>
              </a:ext>
            </a:extLst>
          </p:cNvPr>
          <p:cNvGrpSpPr/>
          <p:nvPr/>
        </p:nvGrpSpPr>
        <p:grpSpPr>
          <a:xfrm>
            <a:off x="5481818" y="2539047"/>
            <a:ext cx="3401879" cy="1069805"/>
            <a:chOff x="5481818" y="1855442"/>
            <a:chExt cx="3401879" cy="1069805"/>
          </a:xfrm>
        </p:grpSpPr>
        <p:sp>
          <p:nvSpPr>
            <p:cNvPr id="6" name="Arrow: Down 5">
              <a:extLst>
                <a:ext uri="{FF2B5EF4-FFF2-40B4-BE49-F238E27FC236}">
                  <a16:creationId xmlns:a16="http://schemas.microsoft.com/office/drawing/2014/main" id="{2A44B15B-219A-496B-AFA8-6965B1A3624F}"/>
                </a:ext>
              </a:extLst>
            </p:cNvPr>
            <p:cNvSpPr/>
            <p:nvPr/>
          </p:nvSpPr>
          <p:spPr>
            <a:xfrm>
              <a:off x="5868145" y="2521444"/>
              <a:ext cx="186429" cy="4038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14E6250-D83B-449B-B12E-6F8EAF16D58E}"/>
                </a:ext>
              </a:extLst>
            </p:cNvPr>
            <p:cNvSpPr txBox="1"/>
            <p:nvPr/>
          </p:nvSpPr>
          <p:spPr>
            <a:xfrm>
              <a:off x="6569476" y="1855442"/>
              <a:ext cx="2314221" cy="523220"/>
            </a:xfrm>
            <a:prstGeom prst="rect">
              <a:avLst/>
            </a:prstGeom>
            <a:solidFill>
              <a:schemeClr val="accent6">
                <a:lumMod val="40000"/>
                <a:lumOff val="60000"/>
              </a:schemeClr>
            </a:solidFill>
          </p:spPr>
          <p:txBody>
            <a:bodyPr wrap="square" rtlCol="0">
              <a:spAutoFit/>
            </a:bodyPr>
            <a:lstStyle/>
            <a:p>
              <a:pPr algn="ctr"/>
              <a:r>
                <a:rPr lang="en-US" sz="1400" i="1" dirty="0"/>
                <a:t>To factor out the (a b) term</a:t>
              </a:r>
            </a:p>
            <a:p>
              <a:pPr algn="ctr"/>
              <a:r>
                <a:rPr lang="en-US" sz="1400" i="1" dirty="0"/>
                <a:t>a c </a:t>
              </a:r>
              <a:r>
                <a:rPr lang="en-US" sz="1400" dirty="0">
                  <a:sym typeface="Wingdings" panose="05000000000000000000" pitchFamily="2" charset="2"/>
                </a:rPr>
                <a:t></a:t>
              </a:r>
              <a:r>
                <a:rPr lang="en-US" sz="1400" i="1" dirty="0">
                  <a:sym typeface="Wingdings" panose="05000000000000000000" pitchFamily="2" charset="2"/>
                </a:rPr>
                <a:t>  (a b) b c</a:t>
              </a:r>
              <a:endParaRPr lang="en-US" sz="1400" i="1"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283E0B4-3BB9-4FC9-9DDC-CA5D33B807B0}"/>
                    </a:ext>
                  </a:extLst>
                </p:cNvPr>
                <p:cNvSpPr txBox="1"/>
                <p:nvPr/>
              </p:nvSpPr>
              <p:spPr>
                <a:xfrm>
                  <a:off x="5481818" y="2203739"/>
                  <a:ext cx="1549294" cy="338554"/>
                </a:xfrm>
                <a:prstGeom prst="rect">
                  <a:avLst/>
                </a:prstGeom>
                <a:solidFill>
                  <a:srgbClr val="CCCCFF"/>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m:t>
                            </m:r>
                            <m:r>
                              <m:rPr>
                                <m:nor/>
                              </m:rPr>
                              <a:rPr lang="en-US" sz="1600" i="1" dirty="0">
                                <a:sym typeface="Wingdings" panose="05000000000000000000" pitchFamily="2" charset="2"/>
                              </a:rPr>
                              <m:t>E</m:t>
                            </m:r>
                            <m:r>
                              <m:rPr>
                                <m:nor/>
                              </m:rPr>
                              <a:rPr lang="en-US" sz="1600" i="1" dirty="0">
                                <a:sym typeface="Wingdings" panose="05000000000000000000" pitchFamily="2" charset="2"/>
                              </a:rPr>
                              <m:t>(</m:t>
                            </m:r>
                            <m:r>
                              <m:rPr>
                                <m:nor/>
                              </m:rPr>
                              <a:rPr lang="en-US" sz="1600" i="1" dirty="0">
                                <a:sym typeface="Wingdings" panose="05000000000000000000" pitchFamily="2" charset="2"/>
                              </a:rPr>
                              <m:t>b</m:t>
                            </m:r>
                            <m:r>
                              <m:rPr>
                                <m:nor/>
                              </m:rPr>
                              <a:rPr lang="en-US" sz="1600" i="1" dirty="0">
                                <a:sym typeface="Wingdings" panose="05000000000000000000" pitchFamily="2" charset="2"/>
                              </a:rPr>
                              <m:t>,</m:t>
                            </m:r>
                            <m:r>
                              <m:rPr>
                                <m:nor/>
                              </m:rPr>
                              <a:rPr lang="el-GR" sz="1600" dirty="0"/>
                              <m:t> </m:t>
                            </m:r>
                            <m:r>
                              <m:rPr>
                                <m:nor/>
                              </m:rPr>
                              <a:rPr lang="el-GR" sz="1600" dirty="0"/>
                              <m:t>λ</m:t>
                            </m:r>
                            <m:r>
                              <m:rPr>
                                <m:nor/>
                              </m:rPr>
                              <a:rPr lang="en-US" sz="1600" i="1" dirty="0">
                                <a:sym typeface="Wingdings" panose="05000000000000000000" pitchFamily="2" charset="2"/>
                              </a:rPr>
                              <m:t>)</m:t>
                            </m:r>
                            <m:r>
                              <a:rPr lang="en-US" sz="1600" b="0" i="1" dirty="0" smtClean="0">
                                <a:latin typeface="Cambria Math" panose="02040503050406030204" pitchFamily="18" charset="0"/>
                                <a:sym typeface="Wingdings" panose="05000000000000000000" pitchFamily="2" charset="2"/>
                              </a:rPr>
                              <m:t>]</m:t>
                            </m:r>
                          </m:e>
                          <m:sup>
                            <m:r>
                              <a:rPr lang="en-US" sz="1600" b="0" i="1" smtClean="0">
                                <a:latin typeface="Cambria Math" panose="02040503050406030204" pitchFamily="18" charset="0"/>
                              </a:rPr>
                              <m:t>2</m:t>
                            </m:r>
                          </m:sup>
                        </m:sSup>
                        <m:d>
                          <m:dPr>
                            <m:ctrlPr>
                              <a:rPr lang="en-US" sz="1600" i="1" smtClean="0">
                                <a:latin typeface="Cambria Math" panose="02040503050406030204" pitchFamily="18" charset="0"/>
                              </a:rPr>
                            </m:ctrlPr>
                          </m:dPr>
                          <m:e>
                            <m:r>
                              <a:rPr lang="en-US" sz="1600" b="0" i="1" smtClean="0">
                                <a:latin typeface="Cambria Math" panose="02040503050406030204" pitchFamily="18" charset="0"/>
                              </a:rPr>
                              <m:t>=1</m:t>
                            </m:r>
                          </m:e>
                        </m:d>
                      </m:oMath>
                    </m:oMathPara>
                  </a14:m>
                  <a:endParaRPr lang="en-US" sz="1600" dirty="0"/>
                </a:p>
              </p:txBody>
            </p:sp>
          </mc:Choice>
          <mc:Fallback xmlns="">
            <p:sp>
              <p:nvSpPr>
                <p:cNvPr id="26" name="TextBox 25">
                  <a:extLst>
                    <a:ext uri="{FF2B5EF4-FFF2-40B4-BE49-F238E27FC236}">
                      <a16:creationId xmlns:a16="http://schemas.microsoft.com/office/drawing/2014/main" id="{C283E0B4-3BB9-4FC9-9DDC-CA5D33B807B0}"/>
                    </a:ext>
                  </a:extLst>
                </p:cNvPr>
                <p:cNvSpPr txBox="1">
                  <a:spLocks noRot="1" noChangeAspect="1" noMove="1" noResize="1" noEditPoints="1" noAdjustHandles="1" noChangeArrowheads="1" noChangeShapeType="1" noTextEdit="1"/>
                </p:cNvSpPr>
                <p:nvPr/>
              </p:nvSpPr>
              <p:spPr>
                <a:xfrm>
                  <a:off x="5481818" y="2203739"/>
                  <a:ext cx="1549294" cy="338554"/>
                </a:xfrm>
                <a:prstGeom prst="rect">
                  <a:avLst/>
                </a:prstGeom>
                <a:blipFill>
                  <a:blip r:embed="rId11"/>
                  <a:stretch>
                    <a:fillRect b="-10909"/>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4581290A-32D2-4787-B849-DF3E3DA4F693}"/>
              </a:ext>
            </a:extLst>
          </p:cNvPr>
          <p:cNvGrpSpPr/>
          <p:nvPr/>
        </p:nvGrpSpPr>
        <p:grpSpPr>
          <a:xfrm>
            <a:off x="335706" y="1574389"/>
            <a:ext cx="4172508" cy="1291267"/>
            <a:chOff x="310715" y="893110"/>
            <a:chExt cx="4172508" cy="1291267"/>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5E492E-4226-4302-A54D-145246C1B0A4}"/>
                    </a:ext>
                  </a:extLst>
                </p:cNvPr>
                <p:cNvSpPr txBox="1"/>
                <p:nvPr/>
              </p:nvSpPr>
              <p:spPr>
                <a:xfrm>
                  <a:off x="310715" y="893110"/>
                  <a:ext cx="2817092" cy="1015663"/>
                </a:xfrm>
                <a:prstGeom prst="rect">
                  <a:avLst/>
                </a:prstGeom>
                <a:solidFill>
                  <a:srgbClr val="FFCCFF"/>
                </a:solidFill>
              </p:spPr>
              <p:txBody>
                <a:bodyPr wrap="square" rtlCol="0">
                  <a:spAutoFit/>
                </a:bodyPr>
                <a:lstStyle/>
                <a:p>
                  <a:pPr algn="ctr"/>
                  <a:r>
                    <a:rPr lang="en-US" dirty="0"/>
                    <a:t>hidden variable = </a:t>
                  </a:r>
                  <a:r>
                    <a:rPr lang="el-GR" dirty="0"/>
                    <a:t>λ</a:t>
                  </a:r>
                  <a:endParaRPr lang="en-US" dirty="0"/>
                </a:p>
                <a:p>
                  <a:pPr algn="ctr"/>
                  <a:r>
                    <a:rPr lang="en-US" sz="1400" i="1" dirty="0">
                      <a:sym typeface="Wingdings" panose="05000000000000000000" pitchFamily="2" charset="2"/>
                    </a:rPr>
                    <a:t>E(a,</a:t>
                  </a:r>
                  <a:r>
                    <a:rPr lang="el-GR" sz="1400" dirty="0"/>
                    <a:t> λ</a:t>
                  </a:r>
                  <a:r>
                    <a:rPr lang="en-US" sz="1400" i="1" dirty="0">
                      <a:sym typeface="Wingdings" panose="05000000000000000000" pitchFamily="2" charset="2"/>
                    </a:rPr>
                    <a:t>) </a:t>
                  </a:r>
                  <a14:m>
                    <m:oMath xmlns:m="http://schemas.openxmlformats.org/officeDocument/2006/math">
                      <m:r>
                        <a:rPr lang="en-US" sz="1400" i="1" smtClean="0">
                          <a:latin typeface="Cambria Math" panose="02040503050406030204" pitchFamily="18" charset="0"/>
                          <a:ea typeface="Cambria Math" panose="02040503050406030204" pitchFamily="18" charset="0"/>
                          <a:sym typeface="Wingdings" panose="05000000000000000000" pitchFamily="2" charset="2"/>
                        </a:rPr>
                        <m:t>=</m:t>
                      </m:r>
                      <m:r>
                        <a:rPr lang="en-US" sz="1400" b="0" i="1" smtClean="0">
                          <a:latin typeface="Cambria Math" panose="02040503050406030204" pitchFamily="18" charset="0"/>
                          <a:ea typeface="Cambria Math" panose="02040503050406030204" pitchFamily="18" charset="0"/>
                          <a:sym typeface="Wingdings" panose="05000000000000000000" pitchFamily="2" charset="2"/>
                        </a:rPr>
                        <m:t>−</m:t>
                      </m:r>
                    </m:oMath>
                  </a14:m>
                  <a:r>
                    <a:rPr lang="en-US" sz="1400" i="1" dirty="0">
                      <a:sym typeface="Wingdings" panose="05000000000000000000" pitchFamily="2" charset="2"/>
                    </a:rPr>
                    <a:t>P(a,</a:t>
                  </a:r>
                  <a:r>
                    <a:rPr lang="el-GR" sz="1400" dirty="0"/>
                    <a:t> λ</a:t>
                  </a:r>
                  <a:r>
                    <a:rPr lang="en-US" sz="1400" i="1" dirty="0">
                      <a:sym typeface="Wingdings" panose="05000000000000000000" pitchFamily="2" charset="2"/>
                    </a:rPr>
                    <a:t>) </a:t>
                  </a:r>
                  <a14:m>
                    <m:oMath xmlns:m="http://schemas.openxmlformats.org/officeDocument/2006/math">
                      <m:r>
                        <a:rPr lang="en-US" sz="1400" i="1" smtClean="0">
                          <a:latin typeface="Cambria Math" panose="02040503050406030204" pitchFamily="18" charset="0"/>
                          <a:ea typeface="Cambria Math" panose="02040503050406030204" pitchFamily="18" charset="0"/>
                          <a:sym typeface="Wingdings" panose="05000000000000000000" pitchFamily="2" charset="2"/>
                        </a:rPr>
                        <m:t>=±</m:t>
                      </m:r>
                      <m:r>
                        <a:rPr lang="en-US" sz="1400" b="0" i="1" smtClean="0">
                          <a:latin typeface="Cambria Math" panose="02040503050406030204" pitchFamily="18" charset="0"/>
                          <a:ea typeface="Cambria Math" panose="02040503050406030204" pitchFamily="18" charset="0"/>
                          <a:sym typeface="Wingdings" panose="05000000000000000000" pitchFamily="2" charset="2"/>
                        </a:rPr>
                        <m:t>1</m:t>
                      </m:r>
                    </m:oMath>
                  </a14:m>
                  <a:endParaRPr lang="en-US" dirty="0"/>
                </a:p>
                <a:p>
                  <a:pPr algn="ctr"/>
                  <a:r>
                    <a:rPr lang="el-GR" sz="1400" dirty="0"/>
                    <a:t>λ </a:t>
                  </a:r>
                  <a:r>
                    <a:rPr lang="en-US" sz="1400" dirty="0"/>
                    <a:t>= a single continuous parameter</a:t>
                  </a:r>
                </a:p>
                <a:p>
                  <a:pPr algn="ctr"/>
                  <a:r>
                    <a:rPr lang="en-US" sz="1400" dirty="0"/>
                    <a:t>w/ probability distribution ρ(</a:t>
                  </a:r>
                  <a:r>
                    <a:rPr lang="el-GR" sz="1400" dirty="0"/>
                    <a:t>λ</a:t>
                  </a:r>
                  <a:r>
                    <a:rPr lang="en-US" sz="1400" dirty="0"/>
                    <a:t>)</a:t>
                  </a:r>
                </a:p>
              </p:txBody>
            </p:sp>
          </mc:Choice>
          <mc:Fallback xmlns="">
            <p:sp>
              <p:nvSpPr>
                <p:cNvPr id="5" name="TextBox 4">
                  <a:extLst>
                    <a:ext uri="{FF2B5EF4-FFF2-40B4-BE49-F238E27FC236}">
                      <a16:creationId xmlns:a16="http://schemas.microsoft.com/office/drawing/2014/main" id="{1B5E492E-4226-4302-A54D-145246C1B0A4}"/>
                    </a:ext>
                  </a:extLst>
                </p:cNvPr>
                <p:cNvSpPr txBox="1">
                  <a:spLocks noRot="1" noChangeAspect="1" noMove="1" noResize="1" noEditPoints="1" noAdjustHandles="1" noChangeArrowheads="1" noChangeShapeType="1" noTextEdit="1"/>
                </p:cNvSpPr>
                <p:nvPr/>
              </p:nvSpPr>
              <p:spPr>
                <a:xfrm>
                  <a:off x="310715" y="893110"/>
                  <a:ext cx="2817092" cy="1015663"/>
                </a:xfrm>
                <a:prstGeom prst="rect">
                  <a:avLst/>
                </a:prstGeom>
                <a:blipFill>
                  <a:blip r:embed="rId12"/>
                  <a:stretch>
                    <a:fillRect t="-3614" b="-54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A38F482-9295-42FE-AC0D-D73C1DD3828A}"/>
                    </a:ext>
                  </a:extLst>
                </p:cNvPr>
                <p:cNvSpPr txBox="1"/>
                <p:nvPr/>
              </p:nvSpPr>
              <p:spPr>
                <a:xfrm>
                  <a:off x="3157320" y="1526953"/>
                  <a:ext cx="1325903" cy="657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400" i="1" smtClean="0">
                                <a:latin typeface="Cambria Math" panose="02040503050406030204" pitchFamily="18" charset="0"/>
                              </a:rPr>
                            </m:ctrlPr>
                          </m:naryPr>
                          <m:sub/>
                          <m:sup/>
                          <m:e>
                            <m:r>
                              <a:rPr lang="en-US" sz="1400" i="1">
                                <a:latin typeface="Cambria Math" panose="02040503050406030204" pitchFamily="18" charset="0"/>
                              </a:rPr>
                              <m:t>𝑑</m:t>
                            </m:r>
                            <m:r>
                              <m:rPr>
                                <m:nor/>
                              </m:rPr>
                              <a:rPr lang="el-GR" sz="1400" dirty="0"/>
                              <m:t>λ</m:t>
                            </m:r>
                            <m:r>
                              <a:rPr lang="en-US" sz="1400" b="0" i="1" dirty="0" smtClean="0">
                                <a:latin typeface="Cambria Math" panose="02040503050406030204" pitchFamily="18" charset="0"/>
                              </a:rPr>
                              <m:t> </m:t>
                            </m:r>
                            <m:r>
                              <a:rPr lang="el-GR" sz="1400" i="1" dirty="0">
                                <a:latin typeface="Cambria Math" panose="02040503050406030204" pitchFamily="18" charset="0"/>
                                <a:ea typeface="Cambria Math" panose="02040503050406030204" pitchFamily="18" charset="0"/>
                              </a:rPr>
                              <m:t>𝜌</m:t>
                            </m:r>
                            <m:r>
                              <a:rPr lang="en-US" sz="1400" i="1" dirty="0">
                                <a:latin typeface="Cambria Math" panose="02040503050406030204" pitchFamily="18" charset="0"/>
                                <a:ea typeface="Cambria Math" panose="02040503050406030204" pitchFamily="18" charset="0"/>
                              </a:rPr>
                              <m:t>(</m:t>
                            </m:r>
                            <m:r>
                              <m:rPr>
                                <m:nor/>
                              </m:rPr>
                              <a:rPr lang="el-GR" sz="1400" dirty="0"/>
                              <m:t>λ</m:t>
                            </m:r>
                            <m:r>
                              <m:rPr>
                                <m:nor/>
                              </m:rPr>
                              <a:rPr lang="en-US" sz="1400" dirty="0"/>
                              <m:t>)</m:t>
                            </m:r>
                          </m:e>
                        </m:nary>
                        <m:r>
                          <a:rPr lang="en-US" sz="1400" b="0" i="1" dirty="0" smtClean="0">
                            <a:latin typeface="Cambria Math" panose="02040503050406030204" pitchFamily="18" charset="0"/>
                          </a:rPr>
                          <m:t>=1</m:t>
                        </m:r>
                      </m:oMath>
                    </m:oMathPara>
                  </a14:m>
                  <a:endParaRPr lang="en-US" sz="1400" dirty="0"/>
                </a:p>
              </p:txBody>
            </p:sp>
          </mc:Choice>
          <mc:Fallback xmlns="">
            <p:sp>
              <p:nvSpPr>
                <p:cNvPr id="21" name="TextBox 20">
                  <a:extLst>
                    <a:ext uri="{FF2B5EF4-FFF2-40B4-BE49-F238E27FC236}">
                      <a16:creationId xmlns:a16="http://schemas.microsoft.com/office/drawing/2014/main" id="{3A38F482-9295-42FE-AC0D-D73C1DD3828A}"/>
                    </a:ext>
                  </a:extLst>
                </p:cNvPr>
                <p:cNvSpPr txBox="1">
                  <a:spLocks noRot="1" noChangeAspect="1" noMove="1" noResize="1" noEditPoints="1" noAdjustHandles="1" noChangeArrowheads="1" noChangeShapeType="1" noTextEdit="1"/>
                </p:cNvSpPr>
                <p:nvPr/>
              </p:nvSpPr>
              <p:spPr>
                <a:xfrm>
                  <a:off x="3157320" y="1526953"/>
                  <a:ext cx="1325903" cy="657424"/>
                </a:xfrm>
                <a:prstGeom prst="rect">
                  <a:avLst/>
                </a:prstGeom>
                <a:blipFill>
                  <a:blip r:embed="rId13"/>
                  <a:stretch>
                    <a:fillRect/>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6B93FFB5-D0A7-9747-1005-DA663F87F516}"/>
              </a:ext>
            </a:extLst>
          </p:cNvPr>
          <p:cNvGrpSpPr/>
          <p:nvPr/>
        </p:nvGrpSpPr>
        <p:grpSpPr>
          <a:xfrm>
            <a:off x="59051" y="4326290"/>
            <a:ext cx="7748715" cy="1043606"/>
            <a:chOff x="59051" y="4326290"/>
            <a:chExt cx="7748715" cy="1043606"/>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69BB1F5-2579-44F1-B614-1E6AC302DD01}"/>
                    </a:ext>
                  </a:extLst>
                </p:cNvPr>
                <p:cNvSpPr txBox="1"/>
                <p:nvPr/>
              </p:nvSpPr>
              <p:spPr>
                <a:xfrm>
                  <a:off x="59051" y="4446566"/>
                  <a:ext cx="5596040" cy="923330"/>
                </a:xfrm>
                <a:prstGeom prst="rect">
                  <a:avLst/>
                </a:prstGeom>
                <a:solidFill>
                  <a:schemeClr val="accent3">
                    <a:lumMod val="40000"/>
                    <a:lumOff val="60000"/>
                  </a:schemeClr>
                </a:solidFill>
              </p:spPr>
              <p:txBody>
                <a:bodyPr wrap="square" rtlCol="0">
                  <a:spAutoFit/>
                </a:bodyPr>
                <a:lstStyle/>
                <a:p>
                  <a:pPr algn="ctr"/>
                  <a:r>
                    <a:rPr lang="en-US" dirty="0"/>
                    <a:t>If </a:t>
                  </a:r>
                  <a:r>
                    <a:rPr lang="en-US" i="1" dirty="0">
                      <a:sym typeface="Wingdings" panose="05000000000000000000" pitchFamily="2" charset="2"/>
                    </a:rPr>
                    <a:t>E(a,</a:t>
                  </a:r>
                  <a:r>
                    <a:rPr lang="el-GR" dirty="0"/>
                    <a:t> λ</a:t>
                  </a:r>
                  <a:r>
                    <a:rPr lang="en-US" i="1" dirty="0">
                      <a:sym typeface="Wingdings" panose="05000000000000000000" pitchFamily="2" charset="2"/>
                    </a:rPr>
                    <a:t>)E(b,</a:t>
                  </a:r>
                  <a:r>
                    <a:rPr lang="el-GR" dirty="0"/>
                    <a:t> λ</a:t>
                  </a:r>
                  <a:r>
                    <a:rPr lang="en-US" i="1" dirty="0">
                      <a:sym typeface="Wingdings" panose="05000000000000000000" pitchFamily="2" charset="2"/>
                    </a:rPr>
                    <a:t>) </a:t>
                  </a:r>
                  <a14:m>
                    <m:oMath xmlns:m="http://schemas.openxmlformats.org/officeDocument/2006/math">
                      <m:r>
                        <a:rPr lang="en-US" i="1" smtClean="0">
                          <a:latin typeface="Cambria Math" panose="02040503050406030204" pitchFamily="18" charset="0"/>
                          <a:ea typeface="Cambria Math" panose="02040503050406030204" pitchFamily="18" charset="0"/>
                          <a:sym typeface="Wingdings" panose="05000000000000000000" pitchFamily="2" charset="2"/>
                        </a:rPr>
                        <m:t>≡</m:t>
                      </m:r>
                      <m:r>
                        <a:rPr lang="en-US" b="0" i="1" smtClean="0">
                          <a:latin typeface="Cambria Math" panose="02040503050406030204" pitchFamily="18" charset="0"/>
                          <a:ea typeface="Cambria Math" panose="02040503050406030204" pitchFamily="18" charset="0"/>
                          <a:sym typeface="Wingdings" panose="05000000000000000000" pitchFamily="2" charset="2"/>
                        </a:rPr>
                        <m:t>1</m:t>
                      </m:r>
                    </m:oMath>
                  </a14:m>
                  <a:r>
                    <a:rPr lang="en-US" dirty="0"/>
                    <a:t>,  then RHS = </a:t>
                  </a:r>
                  <a14:m>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1+</m:t>
                          </m:r>
                          <m:d>
                            <m:dPr>
                              <m:begChr m:val="⟨"/>
                              <m:endChr m:val="⟩"/>
                              <m:ctrlPr>
                                <a:rPr lang="en-US" i="1">
                                  <a:latin typeface="Cambria Math" panose="02040503050406030204" pitchFamily="18" charset="0"/>
                                </a:rPr>
                              </m:ctrlPr>
                            </m:dPr>
                            <m:e>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𝑐</m:t>
                              </m:r>
                            </m:e>
                          </m:d>
                        </m:e>
                      </m:d>
                    </m:oMath>
                  </a14:m>
                  <a:endParaRPr lang="en-US" dirty="0"/>
                </a:p>
                <a:p>
                  <a:pPr algn="ctr"/>
                  <a:endParaRPr lang="en-US" dirty="0"/>
                </a:p>
                <a:p>
                  <a:pPr algn="ctr"/>
                  <a:r>
                    <a:rPr lang="en-US" dirty="0"/>
                    <a:t>Actually  </a:t>
                  </a:r>
                  <a:r>
                    <a:rPr lang="en-US" i="1" dirty="0">
                      <a:sym typeface="Wingdings" panose="05000000000000000000" pitchFamily="2" charset="2"/>
                    </a:rPr>
                    <a:t>E(a,</a:t>
                  </a:r>
                  <a:r>
                    <a:rPr lang="el-GR" dirty="0"/>
                    <a:t> λ</a:t>
                  </a:r>
                  <a:r>
                    <a:rPr lang="en-US" i="1" dirty="0">
                      <a:sym typeface="Wingdings" panose="05000000000000000000" pitchFamily="2" charset="2"/>
                    </a:rPr>
                    <a:t>)E(b,</a:t>
                  </a:r>
                  <a:r>
                    <a:rPr lang="el-GR" dirty="0"/>
                    <a:t> λ</a:t>
                  </a:r>
                  <a:r>
                    <a:rPr lang="en-US" i="1" dirty="0">
                      <a:sym typeface="Wingdings" panose="05000000000000000000" pitchFamily="2" charset="2"/>
                    </a:rPr>
                    <a:t>) </a:t>
                  </a:r>
                  <a14:m>
                    <m:oMath xmlns:m="http://schemas.openxmlformats.org/officeDocument/2006/math">
                      <m:r>
                        <a:rPr lang="en-US" b="0" i="1" smtClean="0">
                          <a:latin typeface="Cambria Math" panose="02040503050406030204" pitchFamily="18" charset="0"/>
                          <a:ea typeface="Cambria Math" panose="02040503050406030204" pitchFamily="18" charset="0"/>
                          <a:sym typeface="Wingdings" panose="05000000000000000000" pitchFamily="2" charset="2"/>
                        </a:rPr>
                        <m:t>=±1</m:t>
                      </m:r>
                    </m:oMath>
                  </a14:m>
                  <a:r>
                    <a:rPr lang="en-US" dirty="0"/>
                    <a:t>, thus  RHS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d>
                            <m:dPr>
                              <m:begChr m:val="⟨"/>
                              <m:endChr m:val="⟩"/>
                              <m:ctrlPr>
                                <a:rPr lang="en-US" i="1">
                                  <a:latin typeface="Cambria Math" panose="02040503050406030204" pitchFamily="18" charset="0"/>
                                </a:rPr>
                              </m:ctrlPr>
                            </m:dPr>
                            <m:e>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𝑐</m:t>
                              </m:r>
                            </m:e>
                          </m:d>
                        </m:e>
                      </m:d>
                    </m:oMath>
                  </a14:m>
                  <a:endParaRPr lang="en-US" dirty="0"/>
                </a:p>
              </p:txBody>
            </p:sp>
          </mc:Choice>
          <mc:Fallback xmlns="">
            <p:sp>
              <p:nvSpPr>
                <p:cNvPr id="29" name="TextBox 28">
                  <a:extLst>
                    <a:ext uri="{FF2B5EF4-FFF2-40B4-BE49-F238E27FC236}">
                      <a16:creationId xmlns:a16="http://schemas.microsoft.com/office/drawing/2014/main" id="{A69BB1F5-2579-44F1-B614-1E6AC302DD01}"/>
                    </a:ext>
                  </a:extLst>
                </p:cNvPr>
                <p:cNvSpPr txBox="1">
                  <a:spLocks noRot="1" noChangeAspect="1" noMove="1" noResize="1" noEditPoints="1" noAdjustHandles="1" noChangeArrowheads="1" noChangeShapeType="1" noTextEdit="1"/>
                </p:cNvSpPr>
                <p:nvPr/>
              </p:nvSpPr>
              <p:spPr>
                <a:xfrm>
                  <a:off x="59051" y="4446566"/>
                  <a:ext cx="5596040" cy="923330"/>
                </a:xfrm>
                <a:prstGeom prst="rect">
                  <a:avLst/>
                </a:prstGeom>
                <a:blipFill>
                  <a:blip r:embed="rId14"/>
                  <a:stretch>
                    <a:fillRect t="-3289" b="-9211"/>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E7FD01C3-31B5-4842-9B06-04060559C2CC}"/>
                </a:ext>
              </a:extLst>
            </p:cNvPr>
            <p:cNvCxnSpPr/>
            <p:nvPr/>
          </p:nvCxnSpPr>
          <p:spPr>
            <a:xfrm>
              <a:off x="6587250" y="4326290"/>
              <a:ext cx="122051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4CD785-1DC7-4482-9BC7-C04C057E5DB0}"/>
                </a:ext>
              </a:extLst>
            </p:cNvPr>
            <p:cNvCxnSpPr/>
            <p:nvPr/>
          </p:nvCxnSpPr>
          <p:spPr>
            <a:xfrm>
              <a:off x="942506" y="4807161"/>
              <a:ext cx="122051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284E8B-5804-43DC-BA56-7824A5532F81}"/>
                </a:ext>
              </a:extLst>
            </p:cNvPr>
            <p:cNvCxnSpPr/>
            <p:nvPr/>
          </p:nvCxnSpPr>
          <p:spPr>
            <a:xfrm>
              <a:off x="1201444" y="5367941"/>
              <a:ext cx="122051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ECDF628-1E2A-D51C-061A-0CCE61D6B3CF}"/>
                  </a:ext>
                </a:extLst>
              </p:cNvPr>
              <p:cNvSpPr txBox="1"/>
              <p:nvPr/>
            </p:nvSpPr>
            <p:spPr>
              <a:xfrm>
                <a:off x="3142694" y="1912246"/>
                <a:ext cx="2021140" cy="307777"/>
              </a:xfrm>
              <a:prstGeom prst="rect">
                <a:avLst/>
              </a:prstGeom>
              <a:solidFill>
                <a:schemeClr val="bg2">
                  <a:lumMod val="75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𝜋</m:t>
                          </m:r>
                        </m:e>
                        <m:sup>
                          <m:r>
                            <a:rPr lang="en-US" sz="2000" b="0" i="1" smtClean="0">
                              <a:latin typeface="Cambria Math" panose="02040503050406030204" pitchFamily="18" charset="0"/>
                              <a:ea typeface="Cambria Math" panose="02040503050406030204" pitchFamily="18" charset="0"/>
                            </a:rPr>
                            <m:t>0</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up>
                      </m:sSup>
                    </m:oMath>
                  </m:oMathPara>
                </a14:m>
                <a:endParaRPr lang="en-US" sz="1400" dirty="0"/>
              </a:p>
            </p:txBody>
          </p:sp>
        </mc:Choice>
        <mc:Fallback xmlns="">
          <p:sp>
            <p:nvSpPr>
              <p:cNvPr id="25" name="TextBox 24">
                <a:extLst>
                  <a:ext uri="{FF2B5EF4-FFF2-40B4-BE49-F238E27FC236}">
                    <a16:creationId xmlns:a16="http://schemas.microsoft.com/office/drawing/2014/main" id="{1ECDF628-1E2A-D51C-061A-0CCE61D6B3CF}"/>
                  </a:ext>
                </a:extLst>
              </p:cNvPr>
              <p:cNvSpPr txBox="1">
                <a:spLocks noRot="1" noChangeAspect="1" noMove="1" noResize="1" noEditPoints="1" noAdjustHandles="1" noChangeArrowheads="1" noChangeShapeType="1" noTextEdit="1"/>
              </p:cNvSpPr>
              <p:nvPr/>
            </p:nvSpPr>
            <p:spPr>
              <a:xfrm>
                <a:off x="3142694" y="1912246"/>
                <a:ext cx="2021140" cy="307777"/>
              </a:xfrm>
              <a:prstGeom prst="rect">
                <a:avLst/>
              </a:prstGeom>
              <a:blipFill>
                <a:blip r:embed="rId15"/>
                <a:stretch>
                  <a:fillRect t="-4000"/>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55D87440-1D4D-3E39-2491-1545AB101195}"/>
              </a:ext>
            </a:extLst>
          </p:cNvPr>
          <p:cNvGrpSpPr/>
          <p:nvPr/>
        </p:nvGrpSpPr>
        <p:grpSpPr>
          <a:xfrm>
            <a:off x="5527936" y="4769127"/>
            <a:ext cx="3660465" cy="1015663"/>
            <a:chOff x="5527936" y="5470466"/>
            <a:chExt cx="3660465" cy="1015663"/>
          </a:xfrm>
        </p:grpSpPr>
        <p:sp>
          <p:nvSpPr>
            <p:cNvPr id="34" name="TextBox 33">
              <a:extLst>
                <a:ext uri="{FF2B5EF4-FFF2-40B4-BE49-F238E27FC236}">
                  <a16:creationId xmlns:a16="http://schemas.microsoft.com/office/drawing/2014/main" id="{1CB96381-9495-E2DA-5D4E-AFB73BE7CDDA}"/>
                </a:ext>
              </a:extLst>
            </p:cNvPr>
            <p:cNvSpPr txBox="1"/>
            <p:nvPr/>
          </p:nvSpPr>
          <p:spPr>
            <a:xfrm>
              <a:off x="5527936" y="5470466"/>
              <a:ext cx="3660465" cy="1015663"/>
            </a:xfrm>
            <a:prstGeom prst="rect">
              <a:avLst/>
            </a:prstGeom>
            <a:solidFill>
              <a:srgbClr val="FF99CC"/>
            </a:solidFill>
          </p:spPr>
          <p:txBody>
            <a:bodyPr wrap="square" rtlCol="0">
              <a:spAutoFit/>
            </a:bodyPr>
            <a:lstStyle/>
            <a:p>
              <a:pPr algn="ctr"/>
              <a:r>
                <a:rPr lang="en-US" sz="2000" b="1" dirty="0"/>
                <a:t>Bell’s inequality</a:t>
              </a:r>
            </a:p>
            <a:p>
              <a:pPr algn="ctr"/>
              <a:endParaRPr lang="en-US" sz="2000" b="1" dirty="0"/>
            </a:p>
            <a:p>
              <a:pPr algn="ctr"/>
              <a:endParaRPr lang="en-US" sz="2000" b="1" dirty="0"/>
            </a:p>
          </p:txBody>
        </p:sp>
        <p:grpSp>
          <p:nvGrpSpPr>
            <p:cNvPr id="35" name="Group 34">
              <a:extLst>
                <a:ext uri="{FF2B5EF4-FFF2-40B4-BE49-F238E27FC236}">
                  <a16:creationId xmlns:a16="http://schemas.microsoft.com/office/drawing/2014/main" id="{B17603B9-E532-E4C0-4824-B440FA744821}"/>
                </a:ext>
              </a:extLst>
            </p:cNvPr>
            <p:cNvGrpSpPr/>
            <p:nvPr/>
          </p:nvGrpSpPr>
          <p:grpSpPr>
            <a:xfrm>
              <a:off x="5622645" y="5875331"/>
              <a:ext cx="3418005" cy="591456"/>
              <a:chOff x="461475" y="2602944"/>
              <a:chExt cx="3657609" cy="533400"/>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689DD37-3757-856A-2F2A-220386E7F29D}"/>
                      </a:ext>
                    </a:extLst>
                  </p:cNvPr>
                  <p:cNvSpPr txBox="1"/>
                  <p:nvPr/>
                </p:nvSpPr>
                <p:spPr>
                  <a:xfrm>
                    <a:off x="461475" y="2743200"/>
                    <a:ext cx="3657600" cy="30532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d>
                            <m:dPr>
                              <m:begChr m:val="|"/>
                              <m:endChr m:val="|"/>
                              <m:ctrlPr>
                                <a:rPr lang="en-US" sz="2200" i="1" smtClean="0">
                                  <a:latin typeface="Cambria Math" panose="02040503050406030204" pitchFamily="18" charset="0"/>
                                </a:rPr>
                              </m:ctrlPr>
                            </m:dPr>
                            <m:e>
                              <m:d>
                                <m:dPr>
                                  <m:begChr m:val="⟨"/>
                                  <m:endChr m:val="⟩"/>
                                  <m:ctrlPr>
                                    <a:rPr lang="en-US" sz="2200" i="1" smtClean="0">
                                      <a:latin typeface="Cambria Math" panose="02040503050406030204" pitchFamily="18" charset="0"/>
                                    </a:rPr>
                                  </m:ctrlPr>
                                </m:dPr>
                                <m:e>
                                  <m:r>
                                    <a:rPr lang="en-US" sz="2200" b="0" i="1" smtClean="0">
                                      <a:latin typeface="Cambria Math" panose="02040503050406030204" pitchFamily="18" charset="0"/>
                                    </a:rPr>
                                    <m:t>𝑎</m:t>
                                  </m:r>
                                  <m:r>
                                    <a:rPr lang="en-US" sz="2200" b="0" i="1" smtClean="0">
                                      <a:latin typeface="Cambria Math" panose="02040503050406030204" pitchFamily="18" charset="0"/>
                                    </a:rPr>
                                    <m:t>,</m:t>
                                  </m:r>
                                  <m:r>
                                    <a:rPr lang="en-US" sz="2200" b="0" i="1" smtClean="0">
                                      <a:latin typeface="Cambria Math" panose="02040503050406030204" pitchFamily="18" charset="0"/>
                                    </a:rPr>
                                    <m:t>𝑏</m:t>
                                  </m:r>
                                </m:e>
                              </m:d>
                              <m:r>
                                <a:rPr lang="en-US" sz="2200" b="0" i="1" smtClean="0">
                                  <a:latin typeface="Cambria Math" panose="02040503050406030204" pitchFamily="18" charset="0"/>
                                </a:rPr>
                                <m:t>−</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𝑎</m:t>
                                  </m:r>
                                  <m:r>
                                    <a:rPr lang="en-US" sz="2200" i="1">
                                      <a:latin typeface="Cambria Math" panose="02040503050406030204" pitchFamily="18" charset="0"/>
                                    </a:rPr>
                                    <m:t>,</m:t>
                                  </m:r>
                                  <m:r>
                                    <a:rPr lang="en-US" sz="2200" b="0" i="1" smtClean="0">
                                      <a:latin typeface="Cambria Math" panose="02040503050406030204" pitchFamily="18" charset="0"/>
                                    </a:rPr>
                                    <m:t>𝑐</m:t>
                                  </m:r>
                                </m:e>
                              </m:d>
                            </m:e>
                          </m:d>
                          <m:r>
                            <a:rPr lang="en-US" sz="2200" i="1" smtClean="0">
                              <a:latin typeface="Cambria Math" panose="02040503050406030204" pitchFamily="18" charset="0"/>
                              <a:ea typeface="Cambria Math" panose="02040503050406030204" pitchFamily="18" charset="0"/>
                            </a:rPr>
                            <m:t>≤</m:t>
                          </m:r>
                          <m:d>
                            <m:dPr>
                              <m:begChr m:val="["/>
                              <m:endChr m:val="]"/>
                              <m:ctrlPr>
                                <a:rPr lang="en-US" sz="220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1+</m:t>
                              </m:r>
                              <m:d>
                                <m:dPr>
                                  <m:begChr m:val="⟨"/>
                                  <m:endChr m:val="⟩"/>
                                  <m:ctrlPr>
                                    <a:rPr lang="en-US" sz="2200" i="1">
                                      <a:latin typeface="Cambria Math" panose="02040503050406030204" pitchFamily="18" charset="0"/>
                                    </a:rPr>
                                  </m:ctrlPr>
                                </m:dPr>
                                <m:e>
                                  <m:r>
                                    <a:rPr lang="en-US" sz="2200" b="0" i="1" smtClean="0">
                                      <a:latin typeface="Cambria Math" panose="02040503050406030204" pitchFamily="18" charset="0"/>
                                    </a:rPr>
                                    <m:t>𝑏</m:t>
                                  </m:r>
                                  <m:r>
                                    <a:rPr lang="en-US" sz="2200" b="0" i="1" smtClean="0">
                                      <a:latin typeface="Cambria Math" panose="02040503050406030204" pitchFamily="18" charset="0"/>
                                    </a:rPr>
                                    <m:t>,</m:t>
                                  </m:r>
                                  <m:r>
                                    <a:rPr lang="en-US" sz="2200" b="0" i="1" smtClean="0">
                                      <a:latin typeface="Cambria Math" panose="02040503050406030204" pitchFamily="18" charset="0"/>
                                    </a:rPr>
                                    <m:t>𝑐</m:t>
                                  </m:r>
                                </m:e>
                              </m:d>
                            </m:e>
                          </m:d>
                        </m:oMath>
                      </m:oMathPara>
                    </a14:m>
                    <a:endParaRPr lang="en-US" sz="2200" dirty="0"/>
                  </a:p>
                </p:txBody>
              </p:sp>
            </mc:Choice>
            <mc:Fallback xmlns="">
              <p:sp>
                <p:nvSpPr>
                  <p:cNvPr id="55" name="TextBox 54">
                    <a:extLst>
                      <a:ext uri="{FF2B5EF4-FFF2-40B4-BE49-F238E27FC236}">
                        <a16:creationId xmlns:a16="http://schemas.microsoft.com/office/drawing/2014/main" id="{58376282-B2DB-4F06-A836-70F2E4F0C4A7}"/>
                      </a:ext>
                    </a:extLst>
                  </p:cNvPr>
                  <p:cNvSpPr txBox="1">
                    <a:spLocks noRot="1" noChangeAspect="1" noMove="1" noResize="1" noEditPoints="1" noAdjustHandles="1" noChangeArrowheads="1" noChangeShapeType="1" noTextEdit="1"/>
                  </p:cNvSpPr>
                  <p:nvPr/>
                </p:nvSpPr>
                <p:spPr>
                  <a:xfrm>
                    <a:off x="461475" y="2743200"/>
                    <a:ext cx="3657600" cy="305322"/>
                  </a:xfrm>
                  <a:prstGeom prst="rect">
                    <a:avLst/>
                  </a:prstGeom>
                  <a:blipFill>
                    <a:blip r:embed="rId9"/>
                    <a:stretch>
                      <a:fillRect b="-7143"/>
                    </a:stretch>
                  </a:blipFill>
                </p:spPr>
                <p:txBody>
                  <a:bodyPr/>
                  <a:lstStyle/>
                  <a:p>
                    <a:r>
                      <a:rPr lang="en-US">
                        <a:noFill/>
                      </a:rPr>
                      <a:t> </a:t>
                    </a:r>
                  </a:p>
                </p:txBody>
              </p:sp>
            </mc:Fallback>
          </mc:AlternateContent>
          <p:sp>
            <p:nvSpPr>
              <p:cNvPr id="37" name="Rectangle 36">
                <a:extLst>
                  <a:ext uri="{FF2B5EF4-FFF2-40B4-BE49-F238E27FC236}">
                    <a16:creationId xmlns:a16="http://schemas.microsoft.com/office/drawing/2014/main" id="{DCAFAB8A-0427-808C-D7FC-A4D98A66B836}"/>
                  </a:ext>
                </a:extLst>
              </p:cNvPr>
              <p:cNvSpPr/>
              <p:nvPr/>
            </p:nvSpPr>
            <p:spPr>
              <a:xfrm>
                <a:off x="461484" y="2602944"/>
                <a:ext cx="3657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27">
            <a:extLst>
              <a:ext uri="{FF2B5EF4-FFF2-40B4-BE49-F238E27FC236}">
                <a16:creationId xmlns:a16="http://schemas.microsoft.com/office/drawing/2014/main" id="{AA1B740A-D756-9FC0-A367-D1321E3713FB}"/>
              </a:ext>
            </a:extLst>
          </p:cNvPr>
          <p:cNvSpPr txBox="1"/>
          <p:nvPr/>
        </p:nvSpPr>
        <p:spPr>
          <a:xfrm>
            <a:off x="177552" y="6409681"/>
            <a:ext cx="639192" cy="276999"/>
          </a:xfrm>
          <a:prstGeom prst="rect">
            <a:avLst/>
          </a:prstGeom>
          <a:noFill/>
        </p:spPr>
        <p:txBody>
          <a:bodyPr wrap="square" rtlCol="0">
            <a:spAutoFit/>
          </a:bodyPr>
          <a:lstStyle/>
          <a:p>
            <a:r>
              <a:rPr lang="en-US" sz="1200" dirty="0"/>
              <a:t>4-10</a:t>
            </a:r>
          </a:p>
        </p:txBody>
      </p:sp>
    </p:spTree>
    <p:extLst>
      <p:ext uri="{BB962C8B-B14F-4D97-AF65-F5344CB8AC3E}">
        <p14:creationId xmlns:p14="http://schemas.microsoft.com/office/powerpoint/2010/main" val="60333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45" y="245410"/>
            <a:ext cx="5126855" cy="611133"/>
          </a:xfrm>
          <a:solidFill>
            <a:schemeClr val="tx2"/>
          </a:solidFill>
        </p:spPr>
        <p:txBody>
          <a:bodyPr>
            <a:noAutofit/>
          </a:bodyPr>
          <a:lstStyle/>
          <a:p>
            <a:r>
              <a:rPr lang="en-US" sz="4000" b="1" dirty="0">
                <a:solidFill>
                  <a:srgbClr val="FFFF00"/>
                </a:solidFill>
              </a:rPr>
              <a:t> </a:t>
            </a:r>
            <a:r>
              <a:rPr lang="en-US" sz="4000" b="1" dirty="0">
                <a:solidFill>
                  <a:schemeClr val="bg2"/>
                </a:solidFill>
              </a:rPr>
              <a:t>Bell’s theorem </a:t>
            </a:r>
            <a:r>
              <a:rPr lang="en-US" sz="4000" dirty="0">
                <a:solidFill>
                  <a:srgbClr val="FFFF00"/>
                </a:solidFill>
              </a:rPr>
              <a:t>derived</a:t>
            </a:r>
          </a:p>
        </p:txBody>
      </p:sp>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21</a:t>
            </a:fld>
            <a:endParaRPr lang="en-US">
              <a:solidFill>
                <a:srgbClr val="04617B">
                  <a:shade val="90000"/>
                </a:srgbClr>
              </a:solidFill>
            </a:endParaRPr>
          </a:p>
        </p:txBody>
      </p:sp>
      <p:sp>
        <p:nvSpPr>
          <p:cNvPr id="13" name="TextBox 12"/>
          <p:cNvSpPr txBox="1"/>
          <p:nvPr/>
        </p:nvSpPr>
        <p:spPr>
          <a:xfrm>
            <a:off x="2225965" y="850060"/>
            <a:ext cx="3555609" cy="338554"/>
          </a:xfrm>
          <a:prstGeom prst="rect">
            <a:avLst/>
          </a:prstGeom>
          <a:solidFill>
            <a:schemeClr val="accent3">
              <a:lumMod val="20000"/>
              <a:lumOff val="80000"/>
            </a:schemeClr>
          </a:solidFill>
        </p:spPr>
        <p:txBody>
          <a:bodyPr wrap="square" rtlCol="0">
            <a:spAutoFit/>
          </a:bodyPr>
          <a:lstStyle/>
          <a:p>
            <a:r>
              <a:rPr lang="en-US" sz="1600" dirty="0">
                <a:solidFill>
                  <a:schemeClr val="tx2"/>
                </a:solidFill>
              </a:rPr>
              <a:t>not the original JSB, but more intuitive</a:t>
            </a:r>
            <a:endParaRPr lang="en-US" sz="1100" dirty="0">
              <a:solidFill>
                <a:schemeClr val="tx2"/>
              </a:solidFill>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4AE7D12-78ED-4A89-A964-D2A6BFC2D32E}"/>
                  </a:ext>
                </a:extLst>
              </p:cNvPr>
              <p:cNvSpPr txBox="1"/>
              <p:nvPr/>
            </p:nvSpPr>
            <p:spPr>
              <a:xfrm>
                <a:off x="4367418" y="4133118"/>
                <a:ext cx="4425670" cy="246221"/>
              </a:xfrm>
              <a:prstGeom prst="rect">
                <a:avLst/>
              </a:prstGeom>
              <a:solidFill>
                <a:srgbClr val="FFCCFF"/>
              </a:solidFill>
            </p:spPr>
            <p:txBody>
              <a:bodyPr wrap="square" lIns="0" tIns="0" rIns="0" bIns="0" rtlCol="0">
                <a:spAutoFit/>
              </a:bodyPr>
              <a:lstStyle/>
              <a:p>
                <a14:m>
                  <m:oMath xmlns:m="http://schemas.openxmlformats.org/officeDocument/2006/math">
                    <m:r>
                      <a:rPr lang="en-US" sz="1600" b="0" i="1" smtClean="0">
                        <a:latin typeface="Cambria Math" panose="02040503050406030204" pitchFamily="18" charset="0"/>
                      </a:rPr>
                      <m:t>   </m:t>
                    </m:r>
                    <m:d>
                      <m:dPr>
                        <m:begChr m:val="⟨"/>
                        <m:endChr m:val="⟩"/>
                        <m:ctrlPr>
                          <a:rPr lang="en-US" sz="1600" b="1" i="1" smtClean="0">
                            <a:latin typeface="Cambria Math" panose="02040503050406030204" pitchFamily="18" charset="0"/>
                          </a:rPr>
                        </m:ctrlPr>
                      </m:dPr>
                      <m:e>
                        <m:r>
                          <a:rPr lang="en-US" sz="1600" b="1" i="1">
                            <a:latin typeface="Cambria Math" panose="02040503050406030204" pitchFamily="18" charset="0"/>
                          </a:rPr>
                          <m:t>𝒂</m:t>
                        </m:r>
                        <m:r>
                          <a:rPr lang="en-US" sz="1600" b="1" i="1">
                            <a:latin typeface="Cambria Math" panose="02040503050406030204" pitchFamily="18" charset="0"/>
                          </a:rPr>
                          <m:t>,</m:t>
                        </m:r>
                        <m:r>
                          <a:rPr lang="en-US" sz="1600" b="1" i="1">
                            <a:latin typeface="Cambria Math" panose="02040503050406030204" pitchFamily="18" charset="0"/>
                          </a:rPr>
                          <m:t>𝒃</m:t>
                        </m:r>
                      </m:e>
                    </m:d>
                    <m:r>
                      <a:rPr lang="en-US" sz="1600" b="1" i="1" smtClean="0">
                        <a:latin typeface="Cambria Math" panose="02040503050406030204" pitchFamily="18" charset="0"/>
                      </a:rPr>
                      <m:t>−</m:t>
                    </m:r>
                    <m:d>
                      <m:dPr>
                        <m:begChr m:val="⟨"/>
                        <m:endChr m:val="⟩"/>
                        <m:ctrlPr>
                          <a:rPr lang="en-US" sz="1600" b="1" i="1" smtClean="0">
                            <a:latin typeface="Cambria Math" panose="02040503050406030204" pitchFamily="18" charset="0"/>
                          </a:rPr>
                        </m:ctrlPr>
                      </m:dPr>
                      <m:e>
                        <m:r>
                          <a:rPr lang="en-US" sz="1600" b="1" i="1" smtClean="0">
                            <a:latin typeface="Cambria Math" panose="02040503050406030204" pitchFamily="18" charset="0"/>
                          </a:rPr>
                          <m:t>𝒂</m:t>
                        </m:r>
                        <m:r>
                          <a:rPr lang="en-US" sz="1600" b="1" i="1" smtClean="0">
                            <a:latin typeface="Cambria Math" panose="02040503050406030204" pitchFamily="18" charset="0"/>
                          </a:rPr>
                          <m:t>,</m:t>
                        </m:r>
                        <m:r>
                          <a:rPr lang="en-US" sz="1600" b="1" i="1" smtClean="0">
                            <a:latin typeface="Cambria Math" panose="02040503050406030204" pitchFamily="18" charset="0"/>
                          </a:rPr>
                          <m:t>𝒄</m:t>
                        </m:r>
                      </m:e>
                    </m:d>
                  </m:oMath>
                </a14:m>
                <a:r>
                  <a:rPr lang="en-US" sz="1600" b="1" dirty="0"/>
                  <a:t> = </a:t>
                </a:r>
                <a14:m>
                  <m:oMath xmlns:m="http://schemas.openxmlformats.org/officeDocument/2006/math">
                    <m:d>
                      <m:dPr>
                        <m:ctrlPr>
                          <a:rPr lang="en-US" sz="1600" i="1" smtClean="0">
                            <a:latin typeface="Cambria Math" panose="02040503050406030204" pitchFamily="18" charset="0"/>
                          </a:rPr>
                        </m:ctrlPr>
                      </m:dPr>
                      <m:e>
                        <m:r>
                          <a:rPr lang="en-US" sz="1600" b="0" i="1" smtClean="0">
                            <a:latin typeface="Cambria Math" panose="02040503050406030204" pitchFamily="18" charset="0"/>
                          </a:rPr>
                          <m:t>−2</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+2</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+2</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6</m:t>
                            </m:r>
                          </m:sub>
                        </m:sSub>
                        <m:r>
                          <a:rPr lang="en-US" sz="1600" b="0" i="1" smtClean="0">
                            <a:latin typeface="Cambria Math" panose="02040503050406030204" pitchFamily="18" charset="0"/>
                          </a:rPr>
                          <m:t>−2</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7</m:t>
                            </m:r>
                          </m:sub>
                        </m:sSub>
                      </m:e>
                    </m:d>
                  </m:oMath>
                </a14:m>
                <a:r>
                  <a:rPr lang="en-US" sz="1600" dirty="0"/>
                  <a:t> </a:t>
                </a:r>
                <a14:m>
                  <m:oMath xmlns:m="http://schemas.openxmlformats.org/officeDocument/2006/math">
                    <m:r>
                      <a:rPr lang="en-US" sz="1600" i="1">
                        <a:latin typeface="Cambria Math" panose="02040503050406030204" pitchFamily="18" charset="0"/>
                      </a:rPr>
                      <m:t>/</m:t>
                    </m:r>
                    <m:r>
                      <m:rPr>
                        <m:sty m:val="p"/>
                      </m:rPr>
                      <a:rPr lang="el-GR" sz="1600" i="1">
                        <a:latin typeface="Cambria Math" panose="02040503050406030204" pitchFamily="18" charset="0"/>
                      </a:rPr>
                      <m:t>Σ</m:t>
                    </m:r>
                    <m:r>
                      <m:rPr>
                        <m:nor/>
                      </m:rPr>
                      <a:rPr lang="en-US" sz="1600" dirty="0"/>
                      <m:t>N</m:t>
                    </m:r>
                  </m:oMath>
                </a14:m>
                <a:endParaRPr lang="en-US" sz="1600" dirty="0"/>
              </a:p>
            </p:txBody>
          </p:sp>
        </mc:Choice>
        <mc:Fallback xmlns="">
          <p:sp>
            <p:nvSpPr>
              <p:cNvPr id="48" name="TextBox 47">
                <a:extLst>
                  <a:ext uri="{FF2B5EF4-FFF2-40B4-BE49-F238E27FC236}">
                    <a16:creationId xmlns:a16="http://schemas.microsoft.com/office/drawing/2014/main" id="{74AE7D12-78ED-4A89-A964-D2A6BFC2D32E}"/>
                  </a:ext>
                </a:extLst>
              </p:cNvPr>
              <p:cNvSpPr txBox="1">
                <a:spLocks noRot="1" noChangeAspect="1" noMove="1" noResize="1" noEditPoints="1" noAdjustHandles="1" noChangeArrowheads="1" noChangeShapeType="1" noTextEdit="1"/>
              </p:cNvSpPr>
              <p:nvPr/>
            </p:nvSpPr>
            <p:spPr>
              <a:xfrm>
                <a:off x="4367418" y="4133118"/>
                <a:ext cx="4425670" cy="246221"/>
              </a:xfrm>
              <a:prstGeom prst="rect">
                <a:avLst/>
              </a:prstGeom>
              <a:blipFill>
                <a:blip r:embed="rId3"/>
                <a:stretch>
                  <a:fillRect l="-138" t="-25000" b="-5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0831B7B-2163-4449-8A32-5DF8A3FB44FA}"/>
                  </a:ext>
                </a:extLst>
              </p:cNvPr>
              <p:cNvSpPr txBox="1"/>
              <p:nvPr/>
            </p:nvSpPr>
            <p:spPr>
              <a:xfrm>
                <a:off x="508893" y="2625610"/>
                <a:ext cx="4560979" cy="240579"/>
              </a:xfrm>
              <a:prstGeom prst="rect">
                <a:avLst/>
              </a:prstGeom>
              <a:solidFill>
                <a:schemeClr val="tx2">
                  <a:lumMod val="20000"/>
                  <a:lumOff val="80000"/>
                </a:schemeClr>
              </a:solidFill>
            </p:spPr>
            <p:txBody>
              <a:bodyPr wrap="square" lIns="0" tIns="0" rIns="0" bIns="0" rtlCol="0">
                <a:spAutoFit/>
              </a:bodyPr>
              <a:lstStyle/>
              <a:p>
                <a14:m>
                  <m:oMath xmlns:m="http://schemas.openxmlformats.org/officeDocument/2006/math">
                    <m:r>
                      <a:rPr lang="en-US" sz="1400" b="0" i="1" smtClean="0">
                        <a:latin typeface="Cambria Math" panose="02040503050406030204" pitchFamily="18" charset="0"/>
                      </a:rPr>
                      <m:t>  </m:t>
                    </m:r>
                    <m:r>
                      <a:rPr lang="en-US" sz="1400" i="1" smtClean="0">
                        <a:latin typeface="Cambria Math" panose="02040503050406030204" pitchFamily="18" charset="0"/>
                      </a:rPr>
                      <m:t>1</m:t>
                    </m:r>
                    <m:r>
                      <a:rPr lang="en-US" sz="1400" b="0" i="1" smtClean="0">
                        <a:latin typeface="Cambria Math" panose="02040503050406030204" pitchFamily="18" charset="0"/>
                      </a:rPr>
                      <m:t> </m:t>
                    </m:r>
                  </m:oMath>
                </a14:m>
                <a:r>
                  <a:rPr lang="en-US" sz="1400" dirty="0"/>
                  <a:t>=</a:t>
                </a:r>
                <a14:m>
                  <m:oMath xmlns:m="http://schemas.openxmlformats.org/officeDocument/2006/math">
                    <m:d>
                      <m:dPr>
                        <m:ctrlPr>
                          <a:rPr lang="en-US" sz="1600" i="1" smtClean="0">
                            <a:latin typeface="Cambria Math" panose="02040503050406030204" pitchFamily="18" charset="0"/>
                          </a:rPr>
                        </m:ctrlPr>
                      </m:dPr>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4</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5</m:t>
                            </m:r>
                          </m:sub>
                        </m:sSub>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6</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7</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8</m:t>
                            </m:r>
                          </m:sub>
                        </m:sSub>
                      </m:e>
                    </m:d>
                    <m:r>
                      <a:rPr lang="en-US" sz="1600" i="1">
                        <a:latin typeface="Cambria Math" panose="02040503050406030204" pitchFamily="18" charset="0"/>
                      </a:rPr>
                      <m:t>/</m:t>
                    </m:r>
                    <m:r>
                      <m:rPr>
                        <m:sty m:val="p"/>
                      </m:rPr>
                      <a:rPr lang="el-GR" sz="1600" i="1">
                        <a:latin typeface="Cambria Math" panose="02040503050406030204" pitchFamily="18" charset="0"/>
                      </a:rPr>
                      <m:t>Σ</m:t>
                    </m:r>
                  </m:oMath>
                </a14:m>
                <a:r>
                  <a:rPr lang="en-US" sz="1400" dirty="0"/>
                  <a:t>N</a:t>
                </a:r>
              </a:p>
            </p:txBody>
          </p:sp>
        </mc:Choice>
        <mc:Fallback xmlns="">
          <p:sp>
            <p:nvSpPr>
              <p:cNvPr id="36" name="TextBox 35">
                <a:extLst>
                  <a:ext uri="{FF2B5EF4-FFF2-40B4-BE49-F238E27FC236}">
                    <a16:creationId xmlns:a16="http://schemas.microsoft.com/office/drawing/2014/main" id="{40831B7B-2163-4449-8A32-5DF8A3FB44FA}"/>
                  </a:ext>
                </a:extLst>
              </p:cNvPr>
              <p:cNvSpPr txBox="1">
                <a:spLocks noRot="1" noChangeAspect="1" noMove="1" noResize="1" noEditPoints="1" noAdjustHandles="1" noChangeArrowheads="1" noChangeShapeType="1" noTextEdit="1"/>
              </p:cNvSpPr>
              <p:nvPr/>
            </p:nvSpPr>
            <p:spPr>
              <a:xfrm>
                <a:off x="508893" y="2625610"/>
                <a:ext cx="4560979" cy="240579"/>
              </a:xfrm>
              <a:prstGeom prst="rect">
                <a:avLst/>
              </a:prstGeom>
              <a:blipFill>
                <a:blip r:embed="rId4"/>
                <a:stretch>
                  <a:fillRect l="-134" t="-15385" r="-668" b="-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7F2275E-DED4-4643-90DC-1C7BF404BFA9}"/>
                  </a:ext>
                </a:extLst>
              </p:cNvPr>
              <p:cNvSpPr txBox="1"/>
              <p:nvPr/>
            </p:nvSpPr>
            <p:spPr>
              <a:xfrm>
                <a:off x="4615100" y="4715734"/>
                <a:ext cx="4007710" cy="246221"/>
              </a:xfrm>
              <a:prstGeom prst="rect">
                <a:avLst/>
              </a:prstGeom>
              <a:solidFill>
                <a:srgbClr val="FFCCFF"/>
              </a:solidFill>
            </p:spPr>
            <p:txBody>
              <a:bodyPr wrap="square" lIns="0" tIns="0" rIns="0" bIns="0" rtlCol="0">
                <a:spAutoFit/>
              </a:bodyPr>
              <a:lstStyle/>
              <a:p>
                <a:r>
                  <a:rPr lang="en-US" sz="1600" dirty="0"/>
                  <a:t> </a:t>
                </a:r>
                <a14:m>
                  <m:oMath xmlns:m="http://schemas.openxmlformats.org/officeDocument/2006/math">
                    <m:r>
                      <a:rPr lang="en-US" sz="1600" b="0" i="0" smtClean="0">
                        <a:latin typeface="Cambria Math" panose="02040503050406030204" pitchFamily="18" charset="0"/>
                      </a:rPr>
                      <m:t>  </m:t>
                    </m:r>
                    <m:r>
                      <a:rPr lang="en-US" sz="1600" b="1" i="1">
                        <a:latin typeface="Cambria Math" panose="02040503050406030204" pitchFamily="18" charset="0"/>
                      </a:rPr>
                      <m:t>𝟏</m:t>
                    </m:r>
                    <m:r>
                      <a:rPr lang="en-US" sz="1600" b="1" i="1">
                        <a:latin typeface="Cambria Math" panose="02040503050406030204" pitchFamily="18" charset="0"/>
                      </a:rPr>
                      <m:t> +</m:t>
                    </m:r>
                    <m:d>
                      <m:dPr>
                        <m:begChr m:val="⟨"/>
                        <m:endChr m:val="⟩"/>
                        <m:ctrlPr>
                          <a:rPr lang="en-US" sz="1600" b="1" i="1" smtClean="0">
                            <a:latin typeface="Cambria Math" panose="02040503050406030204" pitchFamily="18" charset="0"/>
                          </a:rPr>
                        </m:ctrlPr>
                      </m:dPr>
                      <m:e>
                        <m:r>
                          <a:rPr lang="en-US" sz="1600" b="1" i="1" smtClean="0">
                            <a:latin typeface="Cambria Math" panose="02040503050406030204" pitchFamily="18" charset="0"/>
                          </a:rPr>
                          <m:t>𝒃</m:t>
                        </m:r>
                        <m:r>
                          <a:rPr lang="en-US" sz="1600" b="1" i="1" smtClean="0">
                            <a:latin typeface="Cambria Math" panose="02040503050406030204" pitchFamily="18" charset="0"/>
                          </a:rPr>
                          <m:t>,</m:t>
                        </m:r>
                        <m:r>
                          <a:rPr lang="en-US" sz="1600" b="1" i="1" smtClean="0">
                            <a:latin typeface="Cambria Math" panose="02040503050406030204" pitchFamily="18" charset="0"/>
                          </a:rPr>
                          <m:t>𝒄</m:t>
                        </m:r>
                      </m:e>
                    </m:d>
                  </m:oMath>
                </a14:m>
                <a:r>
                  <a:rPr lang="en-US" sz="1600" b="1" dirty="0"/>
                  <a:t> =</a:t>
                </a:r>
                <a:r>
                  <a:rPr lang="en-US" sz="1600" dirty="0"/>
                  <a:t> </a:t>
                </a:r>
                <a14:m>
                  <m:oMath xmlns:m="http://schemas.openxmlformats.org/officeDocument/2006/math">
                    <m:d>
                      <m:dPr>
                        <m:ctrlPr>
                          <a:rPr lang="en-US" sz="1600" i="1" smtClean="0">
                            <a:latin typeface="Cambria Math" panose="02040503050406030204" pitchFamily="18" charset="0"/>
                          </a:rPr>
                        </m:ctrlPr>
                      </m:dPr>
                      <m:e>
                        <m:r>
                          <a:rPr lang="en-US" sz="1600" b="0" i="1" smtClean="0">
                            <a:latin typeface="Cambria Math" panose="02040503050406030204" pitchFamily="18" charset="0"/>
                          </a:rPr>
                          <m:t>+2</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+2</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+2</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6</m:t>
                            </m:r>
                          </m:sub>
                        </m:sSub>
                        <m:r>
                          <a:rPr lang="en-US" sz="1600" b="0" i="1" smtClean="0">
                            <a:latin typeface="Cambria Math" panose="02040503050406030204" pitchFamily="18" charset="0"/>
                          </a:rPr>
                          <m:t>+2</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7</m:t>
                            </m:r>
                          </m:sub>
                        </m:sSub>
                      </m:e>
                    </m:d>
                    <m:r>
                      <a:rPr lang="en-US" sz="1600" i="1">
                        <a:latin typeface="Cambria Math" panose="02040503050406030204" pitchFamily="18" charset="0"/>
                      </a:rPr>
                      <m:t>/</m:t>
                    </m:r>
                    <m:r>
                      <m:rPr>
                        <m:sty m:val="p"/>
                      </m:rPr>
                      <a:rPr lang="el-GR" sz="1600" i="1">
                        <a:latin typeface="Cambria Math" panose="02040503050406030204" pitchFamily="18" charset="0"/>
                      </a:rPr>
                      <m:t>Σ</m:t>
                    </m:r>
                    <m:r>
                      <m:rPr>
                        <m:nor/>
                      </m:rPr>
                      <a:rPr lang="en-US" sz="1600" dirty="0"/>
                      <m:t>N</m:t>
                    </m:r>
                  </m:oMath>
                </a14:m>
                <a:endParaRPr lang="en-US" sz="1600" dirty="0"/>
              </a:p>
            </p:txBody>
          </p:sp>
        </mc:Choice>
        <mc:Fallback xmlns="">
          <p:sp>
            <p:nvSpPr>
              <p:cNvPr id="49" name="TextBox 48">
                <a:extLst>
                  <a:ext uri="{FF2B5EF4-FFF2-40B4-BE49-F238E27FC236}">
                    <a16:creationId xmlns:a16="http://schemas.microsoft.com/office/drawing/2014/main" id="{E7F2275E-DED4-4643-90DC-1C7BF404BFA9}"/>
                  </a:ext>
                </a:extLst>
              </p:cNvPr>
              <p:cNvSpPr txBox="1">
                <a:spLocks noRot="1" noChangeAspect="1" noMove="1" noResize="1" noEditPoints="1" noAdjustHandles="1" noChangeArrowheads="1" noChangeShapeType="1" noTextEdit="1"/>
              </p:cNvSpPr>
              <p:nvPr/>
            </p:nvSpPr>
            <p:spPr>
              <a:xfrm>
                <a:off x="4615100" y="4715734"/>
                <a:ext cx="4007710" cy="246221"/>
              </a:xfrm>
              <a:prstGeom prst="rect">
                <a:avLst/>
              </a:prstGeom>
              <a:blipFill>
                <a:blip r:embed="rId5"/>
                <a:stretch>
                  <a:fillRect t="-27500" r="-1216" b="-50000"/>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AD61030A-724B-4CB5-A797-9898BB5AC314}"/>
              </a:ext>
            </a:extLst>
          </p:cNvPr>
          <p:cNvGrpSpPr/>
          <p:nvPr/>
        </p:nvGrpSpPr>
        <p:grpSpPr>
          <a:xfrm>
            <a:off x="1372750" y="5304704"/>
            <a:ext cx="3736343" cy="1292662"/>
            <a:chOff x="5207918" y="5100511"/>
            <a:chExt cx="3736343" cy="1292662"/>
          </a:xfrm>
        </p:grpSpPr>
        <p:sp>
          <p:nvSpPr>
            <p:cNvPr id="53" name="TextBox 52">
              <a:extLst>
                <a:ext uri="{FF2B5EF4-FFF2-40B4-BE49-F238E27FC236}">
                  <a16:creationId xmlns:a16="http://schemas.microsoft.com/office/drawing/2014/main" id="{C374C7A6-ABB6-400C-A119-69883E2FCC58}"/>
                </a:ext>
              </a:extLst>
            </p:cNvPr>
            <p:cNvSpPr txBox="1"/>
            <p:nvPr/>
          </p:nvSpPr>
          <p:spPr>
            <a:xfrm>
              <a:off x="5207918" y="5100511"/>
              <a:ext cx="3736343" cy="1292662"/>
            </a:xfrm>
            <a:prstGeom prst="rect">
              <a:avLst/>
            </a:prstGeom>
            <a:solidFill>
              <a:srgbClr val="FF99CC"/>
            </a:solidFill>
          </p:spPr>
          <p:txBody>
            <a:bodyPr wrap="square" rtlCol="0">
              <a:spAutoFit/>
            </a:bodyPr>
            <a:lstStyle/>
            <a:p>
              <a:pPr algn="ctr"/>
              <a:r>
                <a:rPr lang="en-US" sz="2000" b="1" dirty="0"/>
                <a:t>Bell’s inequality</a:t>
              </a:r>
            </a:p>
            <a:p>
              <a:pPr algn="ctr"/>
              <a:endParaRPr lang="en-US" sz="2000" b="1" dirty="0"/>
            </a:p>
            <a:p>
              <a:pPr algn="ctr"/>
              <a:endParaRPr lang="en-US" sz="2000" b="1" dirty="0">
                <a:solidFill>
                  <a:schemeClr val="tx2"/>
                </a:solidFill>
              </a:endParaRPr>
            </a:p>
            <a:p>
              <a:pPr algn="ctr"/>
              <a:r>
                <a:rPr lang="en-US" sz="1600" b="1" dirty="0">
                  <a:solidFill>
                    <a:schemeClr val="tx2"/>
                  </a:solidFill>
                </a:rPr>
                <a:t>Valid in any local realist theories</a:t>
              </a:r>
              <a:endParaRPr lang="en-US" sz="1600" b="1" dirty="0"/>
            </a:p>
          </p:txBody>
        </p:sp>
        <p:grpSp>
          <p:nvGrpSpPr>
            <p:cNvPr id="54" name="Group 53">
              <a:extLst>
                <a:ext uri="{FF2B5EF4-FFF2-40B4-BE49-F238E27FC236}">
                  <a16:creationId xmlns:a16="http://schemas.microsoft.com/office/drawing/2014/main" id="{2346CD81-315D-40F1-8362-9A84050E32FD}"/>
                </a:ext>
              </a:extLst>
            </p:cNvPr>
            <p:cNvGrpSpPr/>
            <p:nvPr/>
          </p:nvGrpSpPr>
          <p:grpSpPr>
            <a:xfrm>
              <a:off x="5307218" y="5422554"/>
              <a:ext cx="3485879" cy="591456"/>
              <a:chOff x="461475" y="2602944"/>
              <a:chExt cx="3657609" cy="533400"/>
            </a:xfrm>
          </p:grpSpPr>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8376282-B2DB-4F06-A836-70F2E4F0C4A7}"/>
                      </a:ext>
                    </a:extLst>
                  </p:cNvPr>
                  <p:cNvSpPr txBox="1"/>
                  <p:nvPr/>
                </p:nvSpPr>
                <p:spPr>
                  <a:xfrm>
                    <a:off x="461475" y="2743200"/>
                    <a:ext cx="3657600" cy="30532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d>
                            <m:dPr>
                              <m:begChr m:val="|"/>
                              <m:endChr m:val="|"/>
                              <m:ctrlPr>
                                <a:rPr lang="en-US" sz="2200" i="1" smtClean="0">
                                  <a:latin typeface="Cambria Math" panose="02040503050406030204" pitchFamily="18" charset="0"/>
                                </a:rPr>
                              </m:ctrlPr>
                            </m:dPr>
                            <m:e>
                              <m:d>
                                <m:dPr>
                                  <m:begChr m:val="⟨"/>
                                  <m:endChr m:val="⟩"/>
                                  <m:ctrlPr>
                                    <a:rPr lang="en-US" sz="2200" i="1" smtClean="0">
                                      <a:latin typeface="Cambria Math" panose="02040503050406030204" pitchFamily="18" charset="0"/>
                                    </a:rPr>
                                  </m:ctrlPr>
                                </m:dPr>
                                <m:e>
                                  <m:r>
                                    <a:rPr lang="en-US" sz="2200" b="0" i="1" smtClean="0">
                                      <a:latin typeface="Cambria Math" panose="02040503050406030204" pitchFamily="18" charset="0"/>
                                    </a:rPr>
                                    <m:t>𝑎</m:t>
                                  </m:r>
                                  <m:r>
                                    <a:rPr lang="en-US" sz="2200" b="0" i="1" smtClean="0">
                                      <a:latin typeface="Cambria Math" panose="02040503050406030204" pitchFamily="18" charset="0"/>
                                    </a:rPr>
                                    <m:t>,</m:t>
                                  </m:r>
                                  <m:r>
                                    <a:rPr lang="en-US" sz="2200" b="0" i="1" smtClean="0">
                                      <a:latin typeface="Cambria Math" panose="02040503050406030204" pitchFamily="18" charset="0"/>
                                    </a:rPr>
                                    <m:t>𝑏</m:t>
                                  </m:r>
                                </m:e>
                              </m:d>
                              <m:r>
                                <a:rPr lang="en-US" sz="2200" b="0" i="1" smtClean="0">
                                  <a:latin typeface="Cambria Math" panose="02040503050406030204" pitchFamily="18" charset="0"/>
                                </a:rPr>
                                <m:t>−</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𝑎</m:t>
                                  </m:r>
                                  <m:r>
                                    <a:rPr lang="en-US" sz="2200" i="1">
                                      <a:latin typeface="Cambria Math" panose="02040503050406030204" pitchFamily="18" charset="0"/>
                                    </a:rPr>
                                    <m:t>,</m:t>
                                  </m:r>
                                  <m:r>
                                    <a:rPr lang="en-US" sz="2200" b="0" i="1" smtClean="0">
                                      <a:latin typeface="Cambria Math" panose="02040503050406030204" pitchFamily="18" charset="0"/>
                                    </a:rPr>
                                    <m:t>𝑐</m:t>
                                  </m:r>
                                </m:e>
                              </m:d>
                            </m:e>
                          </m:d>
                          <m:r>
                            <a:rPr lang="en-US" sz="2200" i="1" smtClean="0">
                              <a:latin typeface="Cambria Math" panose="02040503050406030204" pitchFamily="18" charset="0"/>
                              <a:ea typeface="Cambria Math" panose="02040503050406030204" pitchFamily="18" charset="0"/>
                            </a:rPr>
                            <m:t>≤</m:t>
                          </m:r>
                          <m:d>
                            <m:dPr>
                              <m:begChr m:val="["/>
                              <m:endChr m:val="]"/>
                              <m:ctrlPr>
                                <a:rPr lang="en-US" sz="220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1+</m:t>
                              </m:r>
                              <m:d>
                                <m:dPr>
                                  <m:begChr m:val="⟨"/>
                                  <m:endChr m:val="⟩"/>
                                  <m:ctrlPr>
                                    <a:rPr lang="en-US" sz="2200" i="1">
                                      <a:latin typeface="Cambria Math" panose="02040503050406030204" pitchFamily="18" charset="0"/>
                                    </a:rPr>
                                  </m:ctrlPr>
                                </m:dPr>
                                <m:e>
                                  <m:r>
                                    <a:rPr lang="en-US" sz="2200" b="0" i="1" smtClean="0">
                                      <a:latin typeface="Cambria Math" panose="02040503050406030204" pitchFamily="18" charset="0"/>
                                    </a:rPr>
                                    <m:t>𝑏</m:t>
                                  </m:r>
                                  <m:r>
                                    <a:rPr lang="en-US" sz="2200" b="0" i="1" smtClean="0">
                                      <a:latin typeface="Cambria Math" panose="02040503050406030204" pitchFamily="18" charset="0"/>
                                    </a:rPr>
                                    <m:t>,</m:t>
                                  </m:r>
                                  <m:r>
                                    <a:rPr lang="en-US" sz="2200" b="0" i="1" smtClean="0">
                                      <a:latin typeface="Cambria Math" panose="02040503050406030204" pitchFamily="18" charset="0"/>
                                    </a:rPr>
                                    <m:t>𝑐</m:t>
                                  </m:r>
                                </m:e>
                              </m:d>
                            </m:e>
                          </m:d>
                        </m:oMath>
                      </m:oMathPara>
                    </a14:m>
                    <a:endParaRPr lang="en-US" sz="2200"/>
                  </a:p>
                </p:txBody>
              </p:sp>
            </mc:Choice>
            <mc:Fallback xmlns="">
              <p:sp>
                <p:nvSpPr>
                  <p:cNvPr id="55" name="TextBox 54">
                    <a:extLst>
                      <a:ext uri="{FF2B5EF4-FFF2-40B4-BE49-F238E27FC236}">
                        <a16:creationId xmlns:a16="http://schemas.microsoft.com/office/drawing/2014/main" id="{58376282-B2DB-4F06-A836-70F2E4F0C4A7}"/>
                      </a:ext>
                    </a:extLst>
                  </p:cNvPr>
                  <p:cNvSpPr txBox="1">
                    <a:spLocks noRot="1" noChangeAspect="1" noMove="1" noResize="1" noEditPoints="1" noAdjustHandles="1" noChangeArrowheads="1" noChangeShapeType="1" noTextEdit="1"/>
                  </p:cNvSpPr>
                  <p:nvPr/>
                </p:nvSpPr>
                <p:spPr>
                  <a:xfrm>
                    <a:off x="461475" y="2743200"/>
                    <a:ext cx="3657600" cy="305322"/>
                  </a:xfrm>
                  <a:prstGeom prst="rect">
                    <a:avLst/>
                  </a:prstGeom>
                  <a:blipFill>
                    <a:blip r:embed="rId9"/>
                    <a:stretch>
                      <a:fillRect b="-7143"/>
                    </a:stretch>
                  </a:blipFill>
                </p:spPr>
                <p:txBody>
                  <a:bodyPr/>
                  <a:lstStyle/>
                  <a:p>
                    <a:r>
                      <a:rPr lang="en-US">
                        <a:noFill/>
                      </a:rPr>
                      <a:t> </a:t>
                    </a:r>
                  </a:p>
                </p:txBody>
              </p:sp>
            </mc:Fallback>
          </mc:AlternateContent>
          <p:sp>
            <p:nvSpPr>
              <p:cNvPr id="56" name="Rectangle 55">
                <a:extLst>
                  <a:ext uri="{FF2B5EF4-FFF2-40B4-BE49-F238E27FC236}">
                    <a16:creationId xmlns:a16="http://schemas.microsoft.com/office/drawing/2014/main" id="{AB892F98-EE6B-41D1-8D96-3CC616246F2F}"/>
                  </a:ext>
                </a:extLst>
              </p:cNvPr>
              <p:cNvSpPr/>
              <p:nvPr/>
            </p:nvSpPr>
            <p:spPr>
              <a:xfrm>
                <a:off x="461484" y="2602944"/>
                <a:ext cx="3657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62F09A39-395B-45FE-A4A2-42B5F9376B4A}"/>
              </a:ext>
            </a:extLst>
          </p:cNvPr>
          <p:cNvGrpSpPr/>
          <p:nvPr/>
        </p:nvGrpSpPr>
        <p:grpSpPr>
          <a:xfrm>
            <a:off x="497334" y="1194807"/>
            <a:ext cx="4604049" cy="1384995"/>
            <a:chOff x="488456" y="2633002"/>
            <a:chExt cx="4604049" cy="1384995"/>
          </a:xfrm>
          <a:solidFill>
            <a:srgbClr val="FFCCFF"/>
          </a:solidFill>
        </p:grpSpPr>
        <mc:AlternateContent xmlns:mc="http://schemas.openxmlformats.org/markup-compatibility/2006" xmlns:a14="http://schemas.microsoft.com/office/drawing/2010/main">
          <mc:Choice Requires="a14">
            <p:sp>
              <p:nvSpPr>
                <p:cNvPr id="7" name="TextBox 6"/>
                <p:cNvSpPr txBox="1"/>
                <p:nvPr/>
              </p:nvSpPr>
              <p:spPr>
                <a:xfrm>
                  <a:off x="488456" y="2633002"/>
                  <a:ext cx="4604049" cy="1384995"/>
                </a:xfrm>
                <a:prstGeom prst="rect">
                  <a:avLst/>
                </a:prstGeom>
                <a:grpFill/>
              </p:spPr>
              <p:txBody>
                <a:bodyPr wrap="square" rtlCol="0">
                  <a:spAutoFit/>
                </a:bodyPr>
                <a:lstStyle/>
                <a:p>
                  <a:pPr algn="ctr"/>
                  <a:r>
                    <a:rPr lang="en-US" sz="1600" dirty="0">
                      <a:solidFill>
                        <a:schemeClr val="tx2"/>
                      </a:solidFill>
                    </a:rPr>
                    <a:t>Spin in three directions                 has </a:t>
                  </a:r>
                </a:p>
                <a:p>
                  <a:pPr algn="ctr"/>
                  <a:r>
                    <a:rPr lang="en-US" sz="1600" dirty="0">
                      <a:solidFill>
                        <a:schemeClr val="tx2"/>
                      </a:solidFill>
                    </a:rPr>
                    <a:t>2³= 8 possible configurations </a:t>
                  </a:r>
                  <a:r>
                    <a:rPr lang="en-US" sz="1200" dirty="0">
                      <a:solidFill>
                        <a:srgbClr val="FF0000"/>
                      </a:solidFill>
                    </a:rPr>
                    <a:t>(only with local reality)</a:t>
                  </a:r>
                  <a:r>
                    <a:rPr lang="en-US" sz="1400" dirty="0">
                      <a:solidFill>
                        <a:schemeClr val="tx2"/>
                      </a:solidFill>
                    </a:rPr>
                    <a:t> </a:t>
                  </a:r>
                  <a:endParaRPr lang="en-US" sz="1600" dirty="0">
                    <a:solidFill>
                      <a:schemeClr val="tx2"/>
                    </a:solidFill>
                  </a:endParaRPr>
                </a:p>
                <a:p>
                  <a:pPr algn="ctr"/>
                  <a:r>
                    <a:rPr lang="en-US" sz="1600" dirty="0"/>
                    <a:t>Let </a:t>
                  </a:r>
                  <a:r>
                    <a:rPr lang="en-US" sz="1600" i="1" dirty="0"/>
                    <a:t>N</a:t>
                  </a:r>
                  <a:r>
                    <a:rPr lang="en-US" sz="1600" i="1" baseline="-25000" dirty="0"/>
                    <a:t>i</a:t>
                  </a:r>
                  <a:r>
                    <a:rPr lang="en-US" sz="1600" dirty="0"/>
                    <a:t> = the number of events having the spin configuration on the </a:t>
                  </a:r>
                  <a:r>
                    <a:rPr lang="en-US" sz="1600" i="1" dirty="0" err="1"/>
                    <a:t>i</a:t>
                  </a:r>
                  <a:r>
                    <a:rPr lang="en-US" sz="1600" i="1" baseline="30000" dirty="0" err="1"/>
                    <a:t>th</a:t>
                  </a:r>
                  <a:r>
                    <a:rPr lang="en-US" sz="1600" dirty="0"/>
                    <a:t> row (</a:t>
                  </a:r>
                  <a:r>
                    <a:rPr lang="en-US" sz="1600" i="1" dirty="0" err="1"/>
                    <a:t>i</a:t>
                  </a:r>
                  <a:r>
                    <a:rPr lang="en-US" sz="1600" i="1" dirty="0"/>
                    <a:t> = 1, 2,....    </a:t>
                  </a:r>
                  <a:r>
                    <a:rPr lang="en-US" sz="1200" i="1" dirty="0"/>
                    <a:t>8</a:t>
                  </a:r>
                  <a:r>
                    <a:rPr lang="en-US" sz="1600" dirty="0"/>
                    <a:t>)</a:t>
                  </a:r>
                </a:p>
                <a:p>
                  <a:pPr algn="ctr"/>
                  <a:endParaRPr lang="en-US" sz="400" dirty="0">
                    <a:solidFill>
                      <a:schemeClr val="tx2"/>
                    </a:solidFill>
                  </a:endParaRPr>
                </a:p>
                <a:p>
                  <a:pPr algn="ctr"/>
                  <a:r>
                    <a:rPr lang="en-US" sz="1600" i="1" dirty="0">
                      <a:solidFill>
                        <a:schemeClr val="tx2"/>
                      </a:solidFill>
                    </a:rPr>
                    <a:t>N</a:t>
                  </a:r>
                  <a14:m>
                    <m:oMath xmlns:m="http://schemas.openxmlformats.org/officeDocument/2006/math">
                      <m:r>
                        <a:rPr lang="en-US" sz="1600" i="1" baseline="-25000" dirty="0" smtClean="0">
                          <a:solidFill>
                            <a:schemeClr val="tx2"/>
                          </a:solidFill>
                          <a:latin typeface="Cambria Math"/>
                        </a:rPr>
                        <m:t>1</m:t>
                      </m:r>
                    </m:oMath>
                  </a14:m>
                  <a:r>
                    <a:rPr lang="en-US" sz="1600" i="1" baseline="-25000" dirty="0">
                      <a:solidFill>
                        <a:schemeClr val="tx2"/>
                      </a:solidFill>
                    </a:rPr>
                    <a:t> </a:t>
                  </a:r>
                  <a:r>
                    <a:rPr lang="en-US" sz="1600" i="1" dirty="0">
                      <a:solidFill>
                        <a:schemeClr val="tx2"/>
                      </a:solidFill>
                    </a:rPr>
                    <a:t> </a:t>
                  </a:r>
                  <a:r>
                    <a:rPr lang="en-US" sz="1600" dirty="0">
                      <a:solidFill>
                        <a:schemeClr val="tx2"/>
                      </a:solidFill>
                    </a:rPr>
                    <a:t>events of </a:t>
                  </a:r>
                  <a:r>
                    <a:rPr lang="en-US" sz="1600" i="1" dirty="0" err="1">
                      <a:solidFill>
                        <a:schemeClr val="tx2"/>
                      </a:solidFill>
                    </a:rPr>
                    <a:t>E</a:t>
                  </a:r>
                  <a:r>
                    <a:rPr lang="en-US" sz="1600" i="1" baseline="-25000" dirty="0" err="1">
                      <a:solidFill>
                        <a:schemeClr val="tx2"/>
                      </a:solidFill>
                    </a:rPr>
                    <a:t>a</a:t>
                  </a:r>
                  <a:r>
                    <a:rPr lang="en-US" sz="1600" i="1" dirty="0">
                      <a:solidFill>
                        <a:schemeClr val="tx2"/>
                      </a:solidFill>
                    </a:rPr>
                    <a:t> = +, E</a:t>
                  </a:r>
                  <a:r>
                    <a:rPr lang="en-US" sz="1600" i="1" baseline="-25000" dirty="0">
                      <a:solidFill>
                        <a:schemeClr val="tx2"/>
                      </a:solidFill>
                    </a:rPr>
                    <a:t>b</a:t>
                  </a:r>
                  <a:r>
                    <a:rPr lang="en-US" sz="1600" i="1" dirty="0">
                      <a:solidFill>
                        <a:schemeClr val="tx2"/>
                      </a:solidFill>
                    </a:rPr>
                    <a:t> = +, </a:t>
                  </a:r>
                  <a:r>
                    <a:rPr lang="en-US" sz="1600" i="1" dirty="0" err="1">
                      <a:solidFill>
                        <a:schemeClr val="tx2"/>
                      </a:solidFill>
                    </a:rPr>
                    <a:t>E</a:t>
                  </a:r>
                  <a:r>
                    <a:rPr lang="en-US" sz="1600" i="1" baseline="-25000" dirty="0" err="1">
                      <a:solidFill>
                        <a:schemeClr val="tx2"/>
                      </a:solidFill>
                    </a:rPr>
                    <a:t>c</a:t>
                  </a:r>
                  <a:r>
                    <a:rPr lang="en-US" sz="1600" i="1" dirty="0">
                      <a:solidFill>
                        <a:schemeClr val="tx2"/>
                      </a:solidFill>
                    </a:rPr>
                    <a:t> = +, P</a:t>
                  </a:r>
                  <a:r>
                    <a:rPr lang="en-US" sz="1600" i="1" baseline="-25000" dirty="0">
                      <a:solidFill>
                        <a:schemeClr val="tx2"/>
                      </a:solidFill>
                    </a:rPr>
                    <a:t>a</a:t>
                  </a:r>
                  <a:r>
                    <a:rPr lang="en-US" sz="1600" i="1" dirty="0">
                      <a:solidFill>
                        <a:schemeClr val="tx2"/>
                      </a:solidFill>
                    </a:rPr>
                    <a:t> </a:t>
                  </a:r>
                  <a14:m>
                    <m:oMath xmlns:m="http://schemas.openxmlformats.org/officeDocument/2006/math">
                      <m:r>
                        <a:rPr lang="en-US" sz="1600" i="1" dirty="0" smtClean="0">
                          <a:solidFill>
                            <a:schemeClr val="tx2"/>
                          </a:solidFill>
                          <a:latin typeface="Cambria Math"/>
                        </a:rPr>
                        <m:t>= −</m:t>
                      </m:r>
                    </m:oMath>
                  </a14:m>
                  <a:r>
                    <a:rPr lang="en-US" sz="1600" i="1" dirty="0">
                      <a:solidFill>
                        <a:schemeClr val="tx2"/>
                      </a:solidFill>
                    </a:rPr>
                    <a:t>, ..</a:t>
                  </a:r>
                  <a:r>
                    <a:rPr lang="en-US" sz="1600" i="1" dirty="0" err="1">
                      <a:solidFill>
                        <a:schemeClr val="tx2"/>
                      </a:solidFill>
                    </a:rPr>
                    <a:t>etc</a:t>
                  </a:r>
                  <a:endParaRPr lang="en-US" sz="16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88456" y="2633002"/>
                  <a:ext cx="4604049" cy="1384995"/>
                </a:xfrm>
                <a:prstGeom prst="rect">
                  <a:avLst/>
                </a:prstGeom>
                <a:blipFill>
                  <a:blip r:embed="rId10"/>
                  <a:stretch>
                    <a:fillRect t="-1322" b="-4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79D1614-A8D3-42A9-BFFB-26A7DFAAADD6}"/>
                    </a:ext>
                  </a:extLst>
                </p:cNvPr>
                <p:cNvSpPr txBox="1"/>
                <p:nvPr/>
              </p:nvSpPr>
              <p:spPr>
                <a:xfrm>
                  <a:off x="3258103" y="2648533"/>
                  <a:ext cx="823381" cy="279372"/>
                </a:xfrm>
                <a:prstGeom prst="rect">
                  <a:avLst/>
                </a:prstGeom>
                <a:grp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d>
                          <m:dPr>
                            <m:ctrlPr>
                              <a:rPr lang="en-US" sz="1600" i="1" smtClean="0">
                                <a:solidFill>
                                  <a:schemeClr val="tx2"/>
                                </a:solidFill>
                                <a:latin typeface="Cambria Math" panose="02040503050406030204" pitchFamily="18" charset="0"/>
                              </a:rPr>
                            </m:ctrlPr>
                          </m:dPr>
                          <m:e>
                            <m:acc>
                              <m:accPr>
                                <m:chr m:val="̂"/>
                                <m:ctrlPr>
                                  <a:rPr lang="en-US" sz="1600" i="1" smtClean="0">
                                    <a:solidFill>
                                      <a:schemeClr val="tx2"/>
                                    </a:solidFill>
                                    <a:latin typeface="Cambria Math" panose="02040503050406030204" pitchFamily="18" charset="0"/>
                                  </a:rPr>
                                </m:ctrlPr>
                              </m:accPr>
                              <m:e>
                                <m:r>
                                  <a:rPr lang="en-US" sz="1600" b="1" i="1" smtClean="0">
                                    <a:solidFill>
                                      <a:schemeClr val="tx2"/>
                                    </a:solidFill>
                                    <a:latin typeface="Cambria Math" panose="02040503050406030204" pitchFamily="18" charset="0"/>
                                  </a:rPr>
                                  <m:t>𝒂</m:t>
                                </m:r>
                              </m:e>
                            </m:acc>
                            <m:r>
                              <a:rPr lang="en-US" sz="1600" b="0" i="1" smtClean="0">
                                <a:solidFill>
                                  <a:schemeClr val="tx2"/>
                                </a:solidFill>
                                <a:latin typeface="Cambria Math" panose="02040503050406030204" pitchFamily="18" charset="0"/>
                              </a:rPr>
                              <m:t>,</m:t>
                            </m:r>
                            <m:acc>
                              <m:accPr>
                                <m:chr m:val="̂"/>
                                <m:ctrlPr>
                                  <a:rPr lang="en-US" sz="1600" b="0" i="1" smtClean="0">
                                    <a:solidFill>
                                      <a:schemeClr val="tx2"/>
                                    </a:solidFill>
                                    <a:latin typeface="Cambria Math" panose="02040503050406030204" pitchFamily="18" charset="0"/>
                                  </a:rPr>
                                </m:ctrlPr>
                              </m:accPr>
                              <m:e>
                                <m:r>
                                  <a:rPr lang="en-US" sz="1600" b="1" i="1" smtClean="0">
                                    <a:solidFill>
                                      <a:schemeClr val="tx2"/>
                                    </a:solidFill>
                                    <a:latin typeface="Cambria Math" panose="02040503050406030204" pitchFamily="18" charset="0"/>
                                  </a:rPr>
                                  <m:t>𝒃</m:t>
                                </m:r>
                              </m:e>
                            </m:acc>
                            <m:r>
                              <a:rPr lang="en-US" sz="1600" b="0" i="1" smtClean="0">
                                <a:solidFill>
                                  <a:schemeClr val="tx2"/>
                                </a:solidFill>
                                <a:latin typeface="Cambria Math" panose="02040503050406030204" pitchFamily="18" charset="0"/>
                              </a:rPr>
                              <m:t>,</m:t>
                            </m:r>
                            <m:acc>
                              <m:accPr>
                                <m:chr m:val="̂"/>
                                <m:ctrlPr>
                                  <a:rPr lang="en-US" sz="1600" b="0" i="1" smtClean="0">
                                    <a:solidFill>
                                      <a:schemeClr val="tx2"/>
                                    </a:solidFill>
                                    <a:latin typeface="Cambria Math" panose="02040503050406030204" pitchFamily="18" charset="0"/>
                                  </a:rPr>
                                </m:ctrlPr>
                              </m:accPr>
                              <m:e>
                                <m:r>
                                  <a:rPr lang="en-US" sz="1600" b="1" i="1" smtClean="0">
                                    <a:solidFill>
                                      <a:schemeClr val="tx2"/>
                                    </a:solidFill>
                                    <a:latin typeface="Cambria Math" panose="02040503050406030204" pitchFamily="18" charset="0"/>
                                  </a:rPr>
                                  <m:t>𝒄</m:t>
                                </m:r>
                              </m:e>
                            </m:acc>
                          </m:e>
                        </m:d>
                      </m:oMath>
                    </m:oMathPara>
                  </a14:m>
                  <a:endParaRPr lang="en-US" dirty="0">
                    <a:solidFill>
                      <a:schemeClr val="tx2"/>
                    </a:solidFill>
                  </a:endParaRPr>
                </a:p>
              </p:txBody>
            </p:sp>
          </mc:Choice>
          <mc:Fallback xmlns="">
            <p:sp>
              <p:nvSpPr>
                <p:cNvPr id="40" name="TextBox 39">
                  <a:extLst>
                    <a:ext uri="{FF2B5EF4-FFF2-40B4-BE49-F238E27FC236}">
                      <a16:creationId xmlns:a16="http://schemas.microsoft.com/office/drawing/2014/main" id="{079D1614-A8D3-42A9-BFFB-26A7DFAAADD6}"/>
                    </a:ext>
                  </a:extLst>
                </p:cNvPr>
                <p:cNvSpPr txBox="1">
                  <a:spLocks noRot="1" noChangeAspect="1" noMove="1" noResize="1" noEditPoints="1" noAdjustHandles="1" noChangeArrowheads="1" noChangeShapeType="1" noTextEdit="1"/>
                </p:cNvSpPr>
                <p:nvPr/>
              </p:nvSpPr>
              <p:spPr>
                <a:xfrm>
                  <a:off x="3258103" y="2648533"/>
                  <a:ext cx="823381" cy="279372"/>
                </a:xfrm>
                <a:prstGeom prst="rect">
                  <a:avLst/>
                </a:prstGeom>
                <a:blipFill>
                  <a:blip r:embed="rId12"/>
                  <a:stretch>
                    <a:fillRect t="-17391" r="-19853" b="-217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4" name="TextBox 43"/>
              <p:cNvSpPr txBox="1"/>
              <p:nvPr/>
            </p:nvSpPr>
            <p:spPr>
              <a:xfrm>
                <a:off x="6186236" y="1043716"/>
                <a:ext cx="2414733" cy="369332"/>
              </a:xfrm>
              <a:prstGeom prst="rect">
                <a:avLst/>
              </a:prstGeom>
              <a:solidFill>
                <a:schemeClr val="bg2">
                  <a:lumMod val="75000"/>
                </a:schemeClr>
              </a:solid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ea typeface="Cambria Math" panose="02040503050406030204" pitchFamily="18" charset="0"/>
                            </a:rPr>
                            <m:t>0</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sup>
                      </m:sSup>
                    </m:oMath>
                  </m:oMathPara>
                </a14:m>
                <a:endParaRPr lang="en-US"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186236" y="1043716"/>
                <a:ext cx="2414733" cy="369332"/>
              </a:xfrm>
              <a:prstGeom prst="rect">
                <a:avLst/>
              </a:prstGeom>
              <a:blipFill>
                <a:blip r:embed="rId13"/>
                <a:stretch>
                  <a:fillRect/>
                </a:stretch>
              </a:blipFill>
            </p:spPr>
            <p:txBody>
              <a:bodyPr/>
              <a:lstStyle/>
              <a:p>
                <a:r>
                  <a:rPr lang="en-US">
                    <a:noFill/>
                  </a:rPr>
                  <a:t> </a:t>
                </a:r>
              </a:p>
            </p:txBody>
          </p:sp>
        </mc:Fallback>
      </mc:AlternateContent>
      <p:sp>
        <p:nvSpPr>
          <p:cNvPr id="59" name="TextBox 58">
            <a:extLst>
              <a:ext uri="{FF2B5EF4-FFF2-40B4-BE49-F238E27FC236}">
                <a16:creationId xmlns:a16="http://schemas.microsoft.com/office/drawing/2014/main" id="{19FE3562-3D79-4DFA-9021-582CDA0222A5}"/>
              </a:ext>
            </a:extLst>
          </p:cNvPr>
          <p:cNvSpPr txBox="1"/>
          <p:nvPr/>
        </p:nvSpPr>
        <p:spPr>
          <a:xfrm>
            <a:off x="5140984" y="5395356"/>
            <a:ext cx="3935869" cy="646331"/>
          </a:xfrm>
          <a:prstGeom prst="rect">
            <a:avLst/>
          </a:prstGeom>
          <a:noFill/>
        </p:spPr>
        <p:txBody>
          <a:bodyPr wrap="square" rtlCol="0">
            <a:spAutoFit/>
          </a:bodyPr>
          <a:lstStyle/>
          <a:p>
            <a:pPr algn="ctr"/>
            <a:r>
              <a:rPr lang="en-US" sz="1600" dirty="0"/>
              <a:t>regardless of any particular values of </a:t>
            </a:r>
            <a:r>
              <a:rPr lang="en-US" sz="1600" i="1" dirty="0"/>
              <a:t>N</a:t>
            </a:r>
            <a:r>
              <a:rPr lang="en-US" i="1" baseline="-25000" dirty="0"/>
              <a:t>i</a:t>
            </a:r>
            <a:endParaRPr lang="en-US" sz="1600" dirty="0"/>
          </a:p>
          <a:p>
            <a:pPr algn="ctr"/>
            <a:r>
              <a:rPr lang="en-US" sz="1600" dirty="0"/>
              <a:t>i.e., for any hidden variable </a:t>
            </a:r>
            <a:r>
              <a:rPr lang="el-GR" sz="1600" dirty="0"/>
              <a:t>λ</a:t>
            </a:r>
            <a:r>
              <a:rPr lang="en-US" sz="1800" i="1" baseline="-25000" dirty="0">
                <a:sym typeface="Wingdings" panose="05000000000000000000" pitchFamily="2" charset="2"/>
              </a:rPr>
              <a:t> </a:t>
            </a:r>
            <a:endParaRPr lang="en-US" sz="1800" b="1" dirty="0">
              <a:solidFill>
                <a:schemeClr val="tx2"/>
              </a:solidFill>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B8C637C-3D64-48DC-A75A-D8DEB1E06BA8}"/>
                  </a:ext>
                </a:extLst>
              </p:cNvPr>
              <p:cNvSpPr txBox="1"/>
              <p:nvPr/>
            </p:nvSpPr>
            <p:spPr>
              <a:xfrm>
                <a:off x="5707695" y="4413555"/>
                <a:ext cx="2823778" cy="246221"/>
              </a:xfrm>
              <a:prstGeom prst="rect">
                <a:avLst/>
              </a:prstGeom>
              <a:solidFill>
                <a:srgbClr val="FF99CC"/>
              </a:solidFill>
            </p:spPr>
            <p:txBody>
              <a:bodyPr wrap="square" lIns="0" tIns="0" rIns="0" bIns="0" rtlCol="0">
                <a:spAutoFit/>
              </a:bodyPr>
              <a:lstStyle/>
              <a:p>
                <a:r>
                  <a:rPr lang="en-US" sz="1600" dirty="0"/>
                  <a:t>= </a:t>
                </a:r>
                <a14:m>
                  <m:oMath xmlns:m="http://schemas.openxmlformats.org/officeDocument/2006/math">
                    <m:d>
                      <m:dPr>
                        <m:ctrlPr>
                          <a:rPr lang="en-US" sz="1600" i="1" smtClean="0">
                            <a:latin typeface="Cambria Math" panose="02040503050406030204" pitchFamily="18" charset="0"/>
                          </a:rPr>
                        </m:ctrlPr>
                      </m:dPr>
                      <m:e>
                        <m:r>
                          <a:rPr lang="en-US" sz="1600" b="0" i="1" smtClean="0">
                            <a:latin typeface="Cambria Math" panose="02040503050406030204" pitchFamily="18" charset="0"/>
                          </a:rPr>
                          <m:t>2[(</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6</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𝑁</m:t>
                            </m:r>
                          </m:e>
                          <m:sub>
                            <m:r>
                              <a:rPr lang="en-US" sz="1600" b="0" i="1" smtClean="0">
                                <a:latin typeface="Cambria Math" panose="02040503050406030204" pitchFamily="18" charset="0"/>
                              </a:rPr>
                              <m:t>7</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2</m:t>
                            </m:r>
                          </m:sub>
                        </m:sSub>
                      </m:e>
                    </m:d>
                  </m:oMath>
                </a14:m>
                <a:r>
                  <a:rPr lang="en-US" sz="1600" dirty="0"/>
                  <a:t> </a:t>
                </a:r>
                <a14:m>
                  <m:oMath xmlns:m="http://schemas.openxmlformats.org/officeDocument/2006/math">
                    <m:r>
                      <a:rPr lang="en-US" sz="1600" b="0" i="0" smtClean="0">
                        <a:latin typeface="Cambria Math" panose="02040503050406030204" pitchFamily="18" charset="0"/>
                      </a:rPr>
                      <m:t>]</m:t>
                    </m:r>
                    <m:r>
                      <a:rPr lang="en-US" sz="1600" i="1">
                        <a:latin typeface="Cambria Math" panose="02040503050406030204" pitchFamily="18" charset="0"/>
                      </a:rPr>
                      <m:t>/</m:t>
                    </m:r>
                    <m:r>
                      <m:rPr>
                        <m:sty m:val="p"/>
                      </m:rPr>
                      <a:rPr lang="el-GR" sz="1600" i="1">
                        <a:latin typeface="Cambria Math" panose="02040503050406030204" pitchFamily="18" charset="0"/>
                      </a:rPr>
                      <m:t>Σ</m:t>
                    </m:r>
                    <m:r>
                      <m:rPr>
                        <m:nor/>
                      </m:rPr>
                      <a:rPr lang="en-US" sz="1600" dirty="0"/>
                      <m:t>N</m:t>
                    </m:r>
                  </m:oMath>
                </a14:m>
                <a:endParaRPr lang="en-US" sz="1600" dirty="0"/>
              </a:p>
            </p:txBody>
          </p:sp>
        </mc:Choice>
        <mc:Fallback xmlns="">
          <p:sp>
            <p:nvSpPr>
              <p:cNvPr id="60" name="TextBox 59">
                <a:extLst>
                  <a:ext uri="{FF2B5EF4-FFF2-40B4-BE49-F238E27FC236}">
                    <a16:creationId xmlns:a16="http://schemas.microsoft.com/office/drawing/2014/main" id="{CB8C637C-3D64-48DC-A75A-D8DEB1E06BA8}"/>
                  </a:ext>
                </a:extLst>
              </p:cNvPr>
              <p:cNvSpPr txBox="1">
                <a:spLocks noRot="1" noChangeAspect="1" noMove="1" noResize="1" noEditPoints="1" noAdjustHandles="1" noChangeArrowheads="1" noChangeShapeType="1" noTextEdit="1"/>
              </p:cNvSpPr>
              <p:nvPr/>
            </p:nvSpPr>
            <p:spPr>
              <a:xfrm>
                <a:off x="5707695" y="4413555"/>
                <a:ext cx="2823778" cy="246221"/>
              </a:xfrm>
              <a:prstGeom prst="rect">
                <a:avLst/>
              </a:prstGeom>
              <a:blipFill>
                <a:blip r:embed="rId14"/>
                <a:stretch>
                  <a:fillRect l="-4310" t="-25000" r="-1724" b="-5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FD6E5451-E1F2-41EA-86BC-0AF678734BB2}"/>
                  </a:ext>
                </a:extLst>
              </p:cNvPr>
              <p:cNvSpPr txBox="1"/>
              <p:nvPr/>
            </p:nvSpPr>
            <p:spPr>
              <a:xfrm>
                <a:off x="5664771" y="5000938"/>
                <a:ext cx="2823778" cy="246221"/>
              </a:xfrm>
              <a:prstGeom prst="rect">
                <a:avLst/>
              </a:prstGeom>
              <a:solidFill>
                <a:srgbClr val="FF99CC"/>
              </a:solidFill>
            </p:spPr>
            <p:txBody>
              <a:bodyPr wrap="square" lIns="0" tIns="0" rIns="0" bIns="0" rtlCol="0">
                <a:spAutoFit/>
              </a:bodyPr>
              <a:lstStyle/>
              <a:p>
                <a:r>
                  <a:rPr lang="en-US" sz="1600" dirty="0"/>
                  <a:t>= </a:t>
                </a:r>
                <a14:m>
                  <m:oMath xmlns:m="http://schemas.openxmlformats.org/officeDocument/2006/math">
                    <m:d>
                      <m:dPr>
                        <m:ctrlPr>
                          <a:rPr lang="en-US" sz="1600" i="1" smtClean="0">
                            <a:latin typeface="Cambria Math" panose="02040503050406030204" pitchFamily="18" charset="0"/>
                          </a:rPr>
                        </m:ctrlPr>
                      </m:dPr>
                      <m:e>
                        <m:r>
                          <a:rPr lang="en-US" sz="1600" b="0" i="1" smtClean="0">
                            <a:latin typeface="Cambria Math" panose="02040503050406030204" pitchFamily="18" charset="0"/>
                          </a:rPr>
                          <m:t>2[</m:t>
                        </m:r>
                        <m:d>
                          <m:dPr>
                            <m:ctrlPr>
                              <a:rPr lang="en-US" sz="1600" b="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6</m:t>
                                </m:r>
                              </m:sub>
                            </m:sSub>
                          </m:e>
                        </m:d>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𝑁</m:t>
                            </m:r>
                          </m:e>
                          <m:sub>
                            <m:r>
                              <a:rPr lang="en-US" sz="1600" b="0" i="1" smtClean="0">
                                <a:latin typeface="Cambria Math" panose="02040503050406030204" pitchFamily="18" charset="0"/>
                              </a:rPr>
                              <m:t>7</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2</m:t>
                            </m:r>
                          </m:sub>
                        </m:sSub>
                      </m:e>
                    </m:d>
                  </m:oMath>
                </a14:m>
                <a:r>
                  <a:rPr lang="en-US" sz="1600" dirty="0"/>
                  <a:t> </a:t>
                </a:r>
                <a14:m>
                  <m:oMath xmlns:m="http://schemas.openxmlformats.org/officeDocument/2006/math">
                    <m:r>
                      <a:rPr lang="en-US" sz="1600" b="0" i="0" smtClean="0">
                        <a:latin typeface="Cambria Math" panose="02040503050406030204" pitchFamily="18" charset="0"/>
                      </a:rPr>
                      <m:t>]</m:t>
                    </m:r>
                    <m:r>
                      <a:rPr lang="en-US" sz="1600" i="1">
                        <a:latin typeface="Cambria Math" panose="02040503050406030204" pitchFamily="18" charset="0"/>
                      </a:rPr>
                      <m:t>/</m:t>
                    </m:r>
                    <m:r>
                      <m:rPr>
                        <m:sty m:val="p"/>
                      </m:rPr>
                      <a:rPr lang="el-GR" sz="1600" i="1">
                        <a:latin typeface="Cambria Math" panose="02040503050406030204" pitchFamily="18" charset="0"/>
                      </a:rPr>
                      <m:t>Σ</m:t>
                    </m:r>
                    <m:r>
                      <m:rPr>
                        <m:nor/>
                      </m:rPr>
                      <a:rPr lang="en-US" sz="1600" dirty="0"/>
                      <m:t>N</m:t>
                    </m:r>
                  </m:oMath>
                </a14:m>
                <a:endParaRPr lang="en-US" sz="1600" dirty="0"/>
              </a:p>
            </p:txBody>
          </p:sp>
        </mc:Choice>
        <mc:Fallback xmlns="">
          <p:sp>
            <p:nvSpPr>
              <p:cNvPr id="61" name="TextBox 60">
                <a:extLst>
                  <a:ext uri="{FF2B5EF4-FFF2-40B4-BE49-F238E27FC236}">
                    <a16:creationId xmlns:a16="http://schemas.microsoft.com/office/drawing/2014/main" id="{FD6E5451-E1F2-41EA-86BC-0AF678734BB2}"/>
                  </a:ext>
                </a:extLst>
              </p:cNvPr>
              <p:cNvSpPr txBox="1">
                <a:spLocks noRot="1" noChangeAspect="1" noMove="1" noResize="1" noEditPoints="1" noAdjustHandles="1" noChangeArrowheads="1" noChangeShapeType="1" noTextEdit="1"/>
              </p:cNvSpPr>
              <p:nvPr/>
            </p:nvSpPr>
            <p:spPr>
              <a:xfrm>
                <a:off x="5664771" y="5000938"/>
                <a:ext cx="2823778" cy="246221"/>
              </a:xfrm>
              <a:prstGeom prst="rect">
                <a:avLst/>
              </a:prstGeom>
              <a:blipFill>
                <a:blip r:embed="rId15"/>
                <a:stretch>
                  <a:fillRect l="-4320" t="-24390" r="-1944" b="-48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3BB5136-5192-4AB7-B4C0-06B24786A4F6}"/>
                  </a:ext>
                </a:extLst>
              </p:cNvPr>
              <p:cNvSpPr txBox="1"/>
              <p:nvPr/>
            </p:nvSpPr>
            <p:spPr>
              <a:xfrm>
                <a:off x="5181600" y="1423391"/>
                <a:ext cx="3733800" cy="2626809"/>
              </a:xfrm>
              <a:prstGeom prst="rect">
                <a:avLst/>
              </a:prstGeom>
              <a:solidFill>
                <a:srgbClr val="92D05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2</m:t>
                                </m:r>
                              </m:sub>
                            </m:sSub>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𝑐</m:t>
                                </m:r>
                              </m:sub>
                            </m:sSub>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m:t>
                            </m:r>
                          </m:e>
                        </m:mr>
                        <m:mr>
                          <m:e/>
                        </m:mr>
                        <m:mr>
                          <m:e/>
                        </m:mr>
                      </m:m>
                      <m:r>
                        <a:rPr lang="en-US" i="1">
                          <a:latin typeface="Cambria Math" panose="02040503050406030204" pitchFamily="18" charset="0"/>
                        </a:rPr>
                        <m:t> </m:t>
                      </m:r>
                      <m:r>
                        <a:rPr lang="en-US" b="0"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panose="02040503050406030204" pitchFamily="18" charset="0"/>
                                  </a:rPr>
                                  <m:t>𝑎</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𝑐</m:t>
                                </m:r>
                              </m:sub>
                            </m:sSub>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b="0" i="1" smtClean="0">
                          <a:latin typeface="Cambria Math" panose="02040503050406030204" pitchFamily="18" charset="0"/>
                        </a:rPr>
                        <m:t>  </m:t>
                      </m:r>
                    </m:oMath>
                  </m:oMathPara>
                </a14:m>
                <a:endParaRPr lang="en-US" b="0" dirty="0"/>
              </a:p>
              <a:p>
                <a:endParaRPr lang="en-US" sz="7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4</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5</m:t>
                                </m:r>
                              </m:sub>
                            </m:sSub>
                          </m:e>
                        </m:mr>
                      </m:m>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mr>
                        <m:mr>
                          <m:e/>
                        </m:mr>
                        <m: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oMath>
                  </m:oMathPara>
                </a14:m>
                <a:endParaRPr lang="en-US" dirty="0"/>
              </a:p>
              <a:p>
                <a:endParaRPr lang="en-US" sz="900" dirty="0"/>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6</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7</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8</m:t>
                                </m:r>
                              </m:sub>
                            </m:sSub>
                          </m:e>
                        </m:mr>
                      </m:m>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mr>
                        <m:mr>
                          <m:e/>
                        </m:mr>
                        <m: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oMath>
                  </m:oMathPara>
                </a14:m>
                <a:endParaRPr lang="en-US" dirty="0"/>
              </a:p>
            </p:txBody>
          </p:sp>
        </mc:Choice>
        <mc:Fallback xmlns="">
          <p:sp>
            <p:nvSpPr>
              <p:cNvPr id="34" name="TextBox 33">
                <a:extLst>
                  <a:ext uri="{FF2B5EF4-FFF2-40B4-BE49-F238E27FC236}">
                    <a16:creationId xmlns:a16="http://schemas.microsoft.com/office/drawing/2014/main" id="{A3BB5136-5192-4AB7-B4C0-06B24786A4F6}"/>
                  </a:ext>
                </a:extLst>
              </p:cNvPr>
              <p:cNvSpPr txBox="1">
                <a:spLocks noRot="1" noChangeAspect="1" noMove="1" noResize="1" noEditPoints="1" noAdjustHandles="1" noChangeArrowheads="1" noChangeShapeType="1" noTextEdit="1"/>
              </p:cNvSpPr>
              <p:nvPr/>
            </p:nvSpPr>
            <p:spPr>
              <a:xfrm>
                <a:off x="5181600" y="1423391"/>
                <a:ext cx="3733800" cy="2626809"/>
              </a:xfrm>
              <a:prstGeom prst="rect">
                <a:avLst/>
              </a:prstGeom>
              <a:blipFill>
                <a:blip r:embed="rId16"/>
                <a:stretch>
                  <a:fillRect/>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F320C29C-D8CA-40F2-B3BD-DB424D1913C2}"/>
              </a:ext>
            </a:extLst>
          </p:cNvPr>
          <p:cNvSpPr/>
          <p:nvPr/>
        </p:nvSpPr>
        <p:spPr>
          <a:xfrm>
            <a:off x="8077200" y="2337793"/>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5908798-9A75-437C-9DA7-FA5D309F1397}"/>
              </a:ext>
            </a:extLst>
          </p:cNvPr>
          <p:cNvSpPr/>
          <p:nvPr/>
        </p:nvSpPr>
        <p:spPr>
          <a:xfrm>
            <a:off x="5881468" y="2351861"/>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31B362F-62EA-4D16-BB40-89E9C3178495}"/>
              </a:ext>
            </a:extLst>
          </p:cNvPr>
          <p:cNvSpPr/>
          <p:nvPr/>
        </p:nvSpPr>
        <p:spPr>
          <a:xfrm>
            <a:off x="5359789" y="2299811"/>
            <a:ext cx="355211" cy="2665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37F6611-D9E0-450A-8E54-D75448E209F3}"/>
              </a:ext>
            </a:extLst>
          </p:cNvPr>
          <p:cNvSpPr/>
          <p:nvPr/>
        </p:nvSpPr>
        <p:spPr>
          <a:xfrm>
            <a:off x="8077200" y="1713273"/>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8967009-BAC1-4686-821B-6E338EC4B7DF}"/>
              </a:ext>
            </a:extLst>
          </p:cNvPr>
          <p:cNvSpPr/>
          <p:nvPr/>
        </p:nvSpPr>
        <p:spPr>
          <a:xfrm>
            <a:off x="5715000" y="1713273"/>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80701B7-AE19-43A7-9B0D-CA09575BB6FB}"/>
              </a:ext>
            </a:extLst>
          </p:cNvPr>
          <p:cNvSpPr/>
          <p:nvPr/>
        </p:nvSpPr>
        <p:spPr>
          <a:xfrm>
            <a:off x="5257800" y="1690149"/>
            <a:ext cx="304800" cy="251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A17D8100-3F6D-46E8-BF9F-E16138599156}"/>
              </a:ext>
            </a:extLst>
          </p:cNvPr>
          <p:cNvCxnSpPr/>
          <p:nvPr/>
        </p:nvCxnSpPr>
        <p:spPr>
          <a:xfrm>
            <a:off x="3938704" y="7013359"/>
            <a:ext cx="11859"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378638" y="3069144"/>
                <a:ext cx="4796312" cy="338554"/>
              </a:xfrm>
              <a:prstGeom prst="rect">
                <a:avLst/>
              </a:prstGeom>
              <a:solidFill>
                <a:schemeClr val="accent3"/>
              </a:solidFill>
            </p:spPr>
            <p:txBody>
              <a:bodyPr wrap="square" rtlCol="0">
                <a:spAutoFit/>
              </a:bodyPr>
              <a:lstStyle/>
              <a:p>
                <a:pPr algn="ctr"/>
                <a14:m>
                  <m:oMath xmlns:m="http://schemas.openxmlformats.org/officeDocument/2006/math">
                    <m:d>
                      <m:dPr>
                        <m:begChr m:val="⟨"/>
                        <m:endChr m:val="⟩"/>
                        <m:ctrlPr>
                          <a:rPr lang="en-US" sz="1500" i="1">
                            <a:latin typeface="Cambria Math" panose="02040503050406030204" pitchFamily="18" charset="0"/>
                          </a:rPr>
                        </m:ctrlPr>
                      </m:dPr>
                      <m:e>
                        <m:r>
                          <a:rPr lang="en-US" sz="1500" i="1">
                            <a:latin typeface="Cambria Math" panose="02040503050406030204" pitchFamily="18" charset="0"/>
                          </a:rPr>
                          <m:t>𝑎</m:t>
                        </m:r>
                        <m:r>
                          <a:rPr lang="en-US" sz="1500" i="1">
                            <a:latin typeface="Cambria Math" panose="02040503050406030204" pitchFamily="18" charset="0"/>
                          </a:rPr>
                          <m:t>,</m:t>
                        </m:r>
                        <m:r>
                          <a:rPr lang="en-US" sz="1500" i="1">
                            <a:latin typeface="Cambria Math" panose="02040503050406030204" pitchFamily="18" charset="0"/>
                          </a:rPr>
                          <m:t>𝑏</m:t>
                        </m:r>
                      </m:e>
                    </m:d>
                  </m:oMath>
                </a14:m>
                <a:r>
                  <a:rPr lang="en-US" sz="1500" dirty="0"/>
                  <a:t> = the average value of spin product (</a:t>
                </a:r>
                <a:r>
                  <a:rPr lang="en-US" sz="1500" i="1" dirty="0" err="1"/>
                  <a:t>E</a:t>
                </a:r>
                <a:r>
                  <a:rPr lang="en-US" sz="1500" i="1" baseline="-25000" dirty="0" err="1"/>
                  <a:t>a</a:t>
                </a:r>
                <a:r>
                  <a:rPr lang="en-US" sz="1600" dirty="0"/>
                  <a:t> </a:t>
                </a:r>
                <a:r>
                  <a:rPr lang="en-US" sz="1500" i="1" dirty="0"/>
                  <a:t>P</a:t>
                </a:r>
                <a:r>
                  <a:rPr lang="en-US" sz="1500" i="1" baseline="-25000" dirty="0"/>
                  <a:t>b</a:t>
                </a:r>
                <a:r>
                  <a:rPr lang="en-US" sz="15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378638" y="3069144"/>
                <a:ext cx="4796312" cy="338554"/>
              </a:xfrm>
              <a:prstGeom prst="rect">
                <a:avLst/>
              </a:prstGeom>
              <a:blipFill>
                <a:blip r:embed="rId17"/>
                <a:stretch>
                  <a:fillRect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55115" y="3423118"/>
                <a:ext cx="4820571" cy="615746"/>
              </a:xfrm>
              <a:prstGeom prst="rect">
                <a:avLst/>
              </a:prstGeom>
              <a:solidFill>
                <a:schemeClr val="tx2">
                  <a:lumMod val="20000"/>
                  <a:lumOff val="80000"/>
                </a:schemeClr>
              </a:solidFill>
            </p:spPr>
            <p:txBody>
              <a:bodyPr wrap="square" lIns="0" tIns="0" rIns="0" bIns="0" rtlCol="0">
                <a:spAutoFit/>
              </a:bodyPr>
              <a:lstStyle/>
              <a:p>
                <a:r>
                  <a:rPr lang="en-US" sz="1600" dirty="0"/>
                  <a:t>      </a:t>
                </a:r>
                <a14:m>
                  <m:oMath xmlns:m="http://schemas.openxmlformats.org/officeDocument/2006/math">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𝑎</m:t>
                        </m:r>
                        <m:r>
                          <a:rPr lang="en-US" sz="1600" b="0" i="1" smtClean="0">
                            <a:latin typeface="Cambria Math" panose="02040503050406030204" pitchFamily="18" charset="0"/>
                          </a:rPr>
                          <m:t>,</m:t>
                        </m:r>
                        <m:r>
                          <a:rPr lang="en-US" sz="1600" b="0" i="1" smtClean="0">
                            <a:latin typeface="Cambria Math" panose="02040503050406030204" pitchFamily="18" charset="0"/>
                          </a:rPr>
                          <m:t>𝑏</m:t>
                        </m:r>
                      </m:e>
                    </m:d>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𝑖</m:t>
                        </m:r>
                      </m:sub>
                      <m:sup/>
                      <m:e>
                        <m:sSub>
                          <m:sSubPr>
                            <m:ctrlPr>
                              <a:rPr lang="en-US" sz="1600" b="0" i="1" smtClean="0">
                                <a:latin typeface="Cambria Math" panose="02040503050406030204" pitchFamily="18" charset="0"/>
                              </a:rPr>
                            </m:ctrlPr>
                          </m:sSubPr>
                          <m:e>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𝐸</m:t>
                                    </m:r>
                                  </m:e>
                                  <m:sub>
                                    <m:r>
                                      <a:rPr lang="en-US" sz="1600" b="0" i="1" smtClean="0">
                                        <a:latin typeface="Cambria Math" panose="02040503050406030204" pitchFamily="18" charset="0"/>
                                      </a:rPr>
                                      <m:t>𝑎</m:t>
                                    </m:r>
                                  </m:sub>
                                </m:sSub>
                                <m:sSub>
                                  <m:sSubPr>
                                    <m:ctrlPr>
                                      <a:rPr lang="en-US" sz="1600" i="1">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𝑏</m:t>
                                    </m:r>
                                  </m:sub>
                                </m:sSub>
                              </m:e>
                            </m:d>
                          </m:e>
                          <m:sub>
                            <m:r>
                              <a:rPr lang="en-US" sz="1600" b="0" i="1" smtClean="0">
                                <a:latin typeface="Cambria Math" panose="02040503050406030204" pitchFamily="18" charset="0"/>
                              </a:rPr>
                              <m:t>𝑖</m:t>
                            </m:r>
                          </m:sub>
                        </m:sSub>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𝑝𝑟𝑜𝑏</m:t>
                                </m:r>
                              </m:e>
                              <m:sub>
                                <m:r>
                                  <a:rPr lang="en-US" sz="1600" b="0" i="1" smtClean="0">
                                    <a:latin typeface="Cambria Math" panose="02040503050406030204" pitchFamily="18" charset="0"/>
                                  </a:rPr>
                                  <m:t>𝑖</m:t>
                                </m:r>
                              </m:sub>
                            </m:sSub>
                          </m:e>
                        </m:d>
                      </m:e>
                    </m:nary>
                    <m:r>
                      <a:rPr lang="en-US" sz="1600" i="1">
                        <a:latin typeface="Cambria Math" panose="02040503050406030204" pitchFamily="18" charset="0"/>
                      </a:rPr>
                      <m:t>=</m:t>
                    </m:r>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𝑖</m:t>
                        </m:r>
                      </m:sub>
                      <m:sup/>
                      <m:e>
                        <m:sSub>
                          <m:sSubPr>
                            <m:ctrlPr>
                              <a:rPr lang="en-US" sz="1600" i="1">
                                <a:latin typeface="Cambria Math" panose="02040503050406030204" pitchFamily="18" charset="0"/>
                              </a:rPr>
                            </m:ctrlPr>
                          </m:sSubPr>
                          <m:e>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1">
                                        <a:latin typeface="Cambria Math" panose="02040503050406030204" pitchFamily="18" charset="0"/>
                                      </a:rPr>
                                      <m:t>𝑎</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𝑏</m:t>
                                    </m:r>
                                  </m:sub>
                                </m:sSub>
                              </m:e>
                            </m:d>
                          </m:e>
                          <m:sub>
                            <m:r>
                              <a:rPr lang="en-US" sz="1600" i="1">
                                <a:latin typeface="Cambria Math" panose="02040503050406030204" pitchFamily="18" charset="0"/>
                              </a:rPr>
                              <m:t>𝑖</m:t>
                            </m:r>
                          </m:sub>
                        </m:sSub>
                      </m:e>
                    </m:nary>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r>
                      <m:rPr>
                        <m:sty m:val="p"/>
                      </m:rPr>
                      <a:rPr lang="el-GR" sz="1600" b="0" i="1" smtClean="0">
                        <a:latin typeface="Cambria Math" panose="02040503050406030204" pitchFamily="18" charset="0"/>
                      </a:rPr>
                      <m:t>Σ</m:t>
                    </m:r>
                  </m:oMath>
                </a14:m>
                <a:r>
                  <a:rPr lang="en-US" sz="1600" dirty="0"/>
                  <a:t>N</a:t>
                </a:r>
              </a:p>
              <a:p>
                <a:endParaRPr lang="en-US" sz="800" dirty="0"/>
              </a:p>
              <a:p>
                <a:r>
                  <a:rPr lang="en-US" sz="1600" dirty="0"/>
                  <a:t>         =</a:t>
                </a:r>
                <a14:m>
                  <m:oMath xmlns:m="http://schemas.openxmlformats.org/officeDocument/2006/math">
                    <m:d>
                      <m:dPr>
                        <m:ctrlPr>
                          <a:rPr lang="en-US" sz="1600" i="1" smtClean="0">
                            <a:latin typeface="Cambria Math" panose="02040503050406030204" pitchFamily="18" charset="0"/>
                          </a:rPr>
                        </m:ctrlPr>
                      </m:dPr>
                      <m:e>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4</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5</m:t>
                            </m:r>
                          </m:sub>
                        </m:sSub>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6</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7</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8</m:t>
                            </m:r>
                          </m:sub>
                        </m:sSub>
                      </m:e>
                    </m:d>
                    <m:r>
                      <a:rPr lang="en-US" sz="1600" i="1">
                        <a:latin typeface="Cambria Math" panose="02040503050406030204" pitchFamily="18" charset="0"/>
                      </a:rPr>
                      <m:t>/</m:t>
                    </m:r>
                    <m:r>
                      <m:rPr>
                        <m:sty m:val="p"/>
                      </m:rPr>
                      <a:rPr lang="el-GR" sz="1600" i="1">
                        <a:latin typeface="Cambria Math" panose="02040503050406030204" pitchFamily="18" charset="0"/>
                      </a:rPr>
                      <m:t>Σ</m:t>
                    </m:r>
                  </m:oMath>
                </a14:m>
                <a:r>
                  <a:rPr lang="en-US" sz="1600" dirty="0"/>
                  <a:t>N</a:t>
                </a:r>
              </a:p>
            </p:txBody>
          </p:sp>
        </mc:Choice>
        <mc:Fallback xmlns="">
          <p:sp>
            <p:nvSpPr>
              <p:cNvPr id="22" name="TextBox 21"/>
              <p:cNvSpPr txBox="1">
                <a:spLocks noRot="1" noChangeAspect="1" noMove="1" noResize="1" noEditPoints="1" noAdjustHandles="1" noChangeArrowheads="1" noChangeShapeType="1" noTextEdit="1"/>
              </p:cNvSpPr>
              <p:nvPr/>
            </p:nvSpPr>
            <p:spPr>
              <a:xfrm>
                <a:off x="355115" y="3423118"/>
                <a:ext cx="4820571" cy="615746"/>
              </a:xfrm>
              <a:prstGeom prst="rect">
                <a:avLst/>
              </a:prstGeom>
              <a:blipFill>
                <a:blip r:embed="rId18"/>
                <a:stretch>
                  <a:fillRect t="-68317" r="-1264" b="-40594"/>
                </a:stretch>
              </a:blipFill>
            </p:spPr>
            <p:txBody>
              <a:bodyPr/>
              <a:lstStyle/>
              <a:p>
                <a:r>
                  <a:rPr lang="en-US">
                    <a:noFill/>
                  </a:rPr>
                  <a:t> </a:t>
                </a:r>
              </a:p>
            </p:txBody>
          </p:sp>
        </mc:Fallback>
      </mc:AlternateContent>
      <p:sp>
        <p:nvSpPr>
          <p:cNvPr id="42" name="Oval 41"/>
          <p:cNvSpPr/>
          <p:nvPr/>
        </p:nvSpPr>
        <p:spPr>
          <a:xfrm>
            <a:off x="912558" y="3815488"/>
            <a:ext cx="383871" cy="225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5ECABAAA-55EC-43CA-B836-1685FD2F59C4}"/>
              </a:ext>
            </a:extLst>
          </p:cNvPr>
          <p:cNvSpPr/>
          <p:nvPr/>
        </p:nvSpPr>
        <p:spPr>
          <a:xfrm>
            <a:off x="1853871" y="3791073"/>
            <a:ext cx="383871" cy="2250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7571265D-4967-30D9-9C72-DDF10BC24C6D}"/>
              </a:ext>
            </a:extLst>
          </p:cNvPr>
          <p:cNvGrpSpPr/>
          <p:nvPr/>
        </p:nvGrpSpPr>
        <p:grpSpPr>
          <a:xfrm>
            <a:off x="221951" y="4436731"/>
            <a:ext cx="4952999" cy="820371"/>
            <a:chOff x="221951" y="4436731"/>
            <a:chExt cx="4952999" cy="820371"/>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6598556-D8DD-47F1-882E-A29801B96C01}"/>
                    </a:ext>
                  </a:extLst>
                </p:cNvPr>
                <p:cNvSpPr txBox="1"/>
                <p:nvPr/>
              </p:nvSpPr>
              <p:spPr>
                <a:xfrm>
                  <a:off x="270425" y="5010881"/>
                  <a:ext cx="4904525" cy="246221"/>
                </a:xfrm>
                <a:prstGeom prst="rect">
                  <a:avLst/>
                </a:prstGeom>
                <a:solidFill>
                  <a:schemeClr val="tx2">
                    <a:lumMod val="20000"/>
                    <a:lumOff val="80000"/>
                  </a:schemeClr>
                </a:solidFill>
              </p:spPr>
              <p:txBody>
                <a:bodyPr wrap="square" lIns="0" tIns="0" rIns="0" bIns="0" rtlCol="0">
                  <a:spAutoFit/>
                </a:bodyPr>
                <a:lstStyle/>
                <a:p>
                  <a14:m>
                    <m:oMath xmlns:m="http://schemas.openxmlformats.org/officeDocument/2006/math">
                      <m:r>
                        <a:rPr lang="en-US" sz="1600" b="0" i="1" smtClean="0">
                          <a:latin typeface="Cambria Math" panose="02040503050406030204" pitchFamily="18" charset="0"/>
                        </a:rPr>
                        <m:t> </m:t>
                      </m:r>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𝑏</m:t>
                          </m:r>
                          <m:r>
                            <a:rPr lang="en-US" sz="1600" b="0" i="1" smtClean="0">
                              <a:latin typeface="Cambria Math" panose="02040503050406030204" pitchFamily="18" charset="0"/>
                            </a:rPr>
                            <m:t>,</m:t>
                          </m:r>
                          <m:r>
                            <a:rPr lang="en-US" sz="1600" b="0" i="1" smtClean="0">
                              <a:latin typeface="Cambria Math" panose="02040503050406030204" pitchFamily="18" charset="0"/>
                            </a:rPr>
                            <m:t>𝑐</m:t>
                          </m:r>
                        </m:e>
                      </m:d>
                    </m:oMath>
                  </a14:m>
                  <a:r>
                    <a:rPr lang="en-US" sz="1600" dirty="0"/>
                    <a:t> =</a:t>
                  </a:r>
                  <a14:m>
                    <m:oMath xmlns:m="http://schemas.openxmlformats.org/officeDocument/2006/math">
                      <m:d>
                        <m:dPr>
                          <m:ctrlPr>
                            <a:rPr lang="en-US" sz="1600" i="1" smtClean="0">
                              <a:latin typeface="Cambria Math" panose="02040503050406030204" pitchFamily="18" charset="0"/>
                            </a:rPr>
                          </m:ctrlPr>
                        </m:dPr>
                        <m:e>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4</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5</m:t>
                              </m:r>
                            </m:sub>
                          </m:sSub>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6</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7</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8</m:t>
                              </m:r>
                            </m:sub>
                          </m:sSub>
                        </m:e>
                      </m:d>
                    </m:oMath>
                  </a14:m>
                  <a:r>
                    <a:rPr lang="en-US" sz="1600" dirty="0"/>
                    <a:t> </a:t>
                  </a:r>
                  <a14:m>
                    <m:oMath xmlns:m="http://schemas.openxmlformats.org/officeDocument/2006/math">
                      <m:r>
                        <a:rPr lang="en-US" sz="1600" i="1">
                          <a:latin typeface="Cambria Math" panose="02040503050406030204" pitchFamily="18" charset="0"/>
                        </a:rPr>
                        <m:t>/</m:t>
                      </m:r>
                      <m:r>
                        <m:rPr>
                          <m:sty m:val="p"/>
                        </m:rPr>
                        <a:rPr lang="el-GR" sz="1600" i="1">
                          <a:latin typeface="Cambria Math" panose="02040503050406030204" pitchFamily="18" charset="0"/>
                        </a:rPr>
                        <m:t>Σ</m:t>
                      </m:r>
                      <m:r>
                        <m:rPr>
                          <m:nor/>
                        </m:rPr>
                        <a:rPr lang="en-US" sz="1600" dirty="0"/>
                        <m:t>N</m:t>
                      </m:r>
                    </m:oMath>
                  </a14:m>
                  <a:endParaRPr lang="en-US" sz="1600" dirty="0"/>
                </a:p>
              </p:txBody>
            </p:sp>
          </mc:Choice>
          <mc:Fallback xmlns="">
            <p:sp>
              <p:nvSpPr>
                <p:cNvPr id="35" name="TextBox 34">
                  <a:extLst>
                    <a:ext uri="{FF2B5EF4-FFF2-40B4-BE49-F238E27FC236}">
                      <a16:creationId xmlns:a16="http://schemas.microsoft.com/office/drawing/2014/main" id="{26598556-D8DD-47F1-882E-A29801B96C01}"/>
                    </a:ext>
                  </a:extLst>
                </p:cNvPr>
                <p:cNvSpPr txBox="1">
                  <a:spLocks noRot="1" noChangeAspect="1" noMove="1" noResize="1" noEditPoints="1" noAdjustHandles="1" noChangeArrowheads="1" noChangeShapeType="1" noTextEdit="1"/>
                </p:cNvSpPr>
                <p:nvPr/>
              </p:nvSpPr>
              <p:spPr>
                <a:xfrm>
                  <a:off x="270425" y="5010881"/>
                  <a:ext cx="4904525" cy="246221"/>
                </a:xfrm>
                <a:prstGeom prst="rect">
                  <a:avLst/>
                </a:prstGeom>
                <a:blipFill>
                  <a:blip r:embed="rId19"/>
                  <a:stretch>
                    <a:fillRect l="-124" t="-27500" r="-1118"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AA5E9C-0F22-4D03-80EA-042D9A9CC0EE}"/>
                    </a:ext>
                  </a:extLst>
                </p:cNvPr>
                <p:cNvSpPr txBox="1"/>
                <p:nvPr/>
              </p:nvSpPr>
              <p:spPr>
                <a:xfrm>
                  <a:off x="221951" y="4436731"/>
                  <a:ext cx="4952999" cy="246221"/>
                </a:xfrm>
                <a:prstGeom prst="rect">
                  <a:avLst/>
                </a:prstGeom>
                <a:solidFill>
                  <a:schemeClr val="tx2">
                    <a:lumMod val="20000"/>
                    <a:lumOff val="80000"/>
                  </a:schemeClr>
                </a:solidFill>
              </p:spPr>
              <p:txBody>
                <a:bodyPr wrap="square" lIns="0" tIns="0" rIns="0" bIns="0" rtlCol="0">
                  <a:spAutoFit/>
                </a:bodyPr>
                <a:lstStyle/>
                <a:p>
                  <a14:m>
                    <m:oMath xmlns:m="http://schemas.openxmlformats.org/officeDocument/2006/math">
                      <m:r>
                        <a:rPr lang="en-US" sz="1600" b="0" i="1" smtClean="0">
                          <a:latin typeface="Cambria Math" panose="02040503050406030204" pitchFamily="18" charset="0"/>
                        </a:rPr>
                        <m:t> </m:t>
                      </m:r>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𝑎</m:t>
                          </m:r>
                          <m:r>
                            <a:rPr lang="en-US" sz="1600" b="0" i="1" smtClean="0">
                              <a:latin typeface="Cambria Math" panose="02040503050406030204" pitchFamily="18" charset="0"/>
                            </a:rPr>
                            <m:t>,</m:t>
                          </m:r>
                          <m:r>
                            <a:rPr lang="en-US" sz="1600" b="0" i="1" smtClean="0">
                              <a:latin typeface="Cambria Math" panose="02040503050406030204" pitchFamily="18" charset="0"/>
                            </a:rPr>
                            <m:t>𝑐</m:t>
                          </m:r>
                        </m:e>
                      </m:d>
                    </m:oMath>
                  </a14:m>
                  <a:r>
                    <a:rPr lang="en-US" sz="1600" dirty="0"/>
                    <a:t> =</a:t>
                  </a:r>
                  <a14:m>
                    <m:oMath xmlns:m="http://schemas.openxmlformats.org/officeDocument/2006/math">
                      <m:d>
                        <m:dPr>
                          <m:ctrlPr>
                            <a:rPr lang="en-US" sz="1600" i="1" smtClean="0">
                              <a:latin typeface="Cambria Math" panose="02040503050406030204" pitchFamily="18" charset="0"/>
                            </a:rPr>
                          </m:ctrlPr>
                        </m:dPr>
                        <m:e>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2</m:t>
                              </m:r>
                            </m:sub>
                          </m:sSub>
                          <m:r>
                            <a:rPr lang="en-US" sz="1600" i="1">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4</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5</m:t>
                              </m:r>
                            </m:sub>
                          </m:sSub>
                          <m:r>
                            <a:rPr lang="en-US" sz="1600" i="1">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6</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7</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b="0" i="1" smtClean="0">
                                  <a:latin typeface="Cambria Math" panose="02040503050406030204" pitchFamily="18" charset="0"/>
                                </a:rPr>
                                <m:t>8</m:t>
                              </m:r>
                            </m:sub>
                          </m:sSub>
                        </m:e>
                      </m:d>
                      <m:r>
                        <a:rPr lang="en-US" sz="1600" i="1">
                          <a:latin typeface="Cambria Math" panose="02040503050406030204" pitchFamily="18" charset="0"/>
                        </a:rPr>
                        <m:t>/</m:t>
                      </m:r>
                      <m:r>
                        <m:rPr>
                          <m:sty m:val="p"/>
                        </m:rPr>
                        <a:rPr lang="el-GR" sz="1600" i="1">
                          <a:latin typeface="Cambria Math" panose="02040503050406030204" pitchFamily="18" charset="0"/>
                        </a:rPr>
                        <m:t>Σ</m:t>
                      </m:r>
                      <m:r>
                        <m:rPr>
                          <m:nor/>
                        </m:rPr>
                        <a:rPr lang="en-US" sz="1600" dirty="0"/>
                        <m:t>N</m:t>
                      </m:r>
                    </m:oMath>
                  </a14:m>
                  <a:endParaRPr lang="en-US" sz="1600" dirty="0"/>
                </a:p>
              </p:txBody>
            </p:sp>
          </mc:Choice>
          <mc:Fallback xmlns="">
            <p:sp>
              <p:nvSpPr>
                <p:cNvPr id="58" name="TextBox 57">
                  <a:extLst>
                    <a:ext uri="{FF2B5EF4-FFF2-40B4-BE49-F238E27FC236}">
                      <a16:creationId xmlns:a16="http://schemas.microsoft.com/office/drawing/2014/main" id="{EAAA5E9C-0F22-4D03-80EA-042D9A9CC0EE}"/>
                    </a:ext>
                  </a:extLst>
                </p:cNvPr>
                <p:cNvSpPr txBox="1">
                  <a:spLocks noRot="1" noChangeAspect="1" noMove="1" noResize="1" noEditPoints="1" noAdjustHandles="1" noChangeArrowheads="1" noChangeShapeType="1" noTextEdit="1"/>
                </p:cNvSpPr>
                <p:nvPr/>
              </p:nvSpPr>
              <p:spPr>
                <a:xfrm>
                  <a:off x="221951" y="4436731"/>
                  <a:ext cx="4952999" cy="246221"/>
                </a:xfrm>
                <a:prstGeom prst="rect">
                  <a:avLst/>
                </a:prstGeom>
                <a:blipFill>
                  <a:blip r:embed="rId20"/>
                  <a:stretch>
                    <a:fillRect l="-123" t="-27500" b="-50000"/>
                  </a:stretch>
                </a:blipFill>
              </p:spPr>
              <p:txBody>
                <a:bodyPr/>
                <a:lstStyle/>
                <a:p>
                  <a:r>
                    <a:rPr lang="en-US">
                      <a:noFill/>
                    </a:rPr>
                    <a:t> </a:t>
                  </a:r>
                </a:p>
              </p:txBody>
            </p:sp>
          </mc:Fallback>
        </mc:AlternateContent>
      </p:grpSp>
      <p:sp>
        <p:nvSpPr>
          <p:cNvPr id="5" name="TextBox 4">
            <a:extLst>
              <a:ext uri="{FF2B5EF4-FFF2-40B4-BE49-F238E27FC236}">
                <a16:creationId xmlns:a16="http://schemas.microsoft.com/office/drawing/2014/main" id="{D29ABB68-3D21-4E1A-A945-6F47E8A49C9A}"/>
              </a:ext>
            </a:extLst>
          </p:cNvPr>
          <p:cNvSpPr txBox="1"/>
          <p:nvPr/>
        </p:nvSpPr>
        <p:spPr>
          <a:xfrm>
            <a:off x="483863" y="4059983"/>
            <a:ext cx="3715303" cy="307777"/>
          </a:xfrm>
          <a:prstGeom prst="rect">
            <a:avLst/>
          </a:prstGeom>
          <a:solidFill>
            <a:srgbClr val="FF99CC"/>
          </a:solidFill>
        </p:spPr>
        <p:txBody>
          <a:bodyPr wrap="square" rtlCol="0">
            <a:spAutoFit/>
          </a:bodyPr>
          <a:lstStyle/>
          <a:p>
            <a:pPr algn="ctr"/>
            <a:r>
              <a:rPr lang="en-US" sz="1400" dirty="0"/>
              <a:t>Eliminate half of the </a:t>
            </a:r>
            <a:r>
              <a:rPr lang="en-US" sz="1400" i="1" dirty="0"/>
              <a:t>N’</a:t>
            </a:r>
            <a:r>
              <a:rPr lang="en-US" sz="1400" dirty="0"/>
              <a:t>s in two combos.</a:t>
            </a:r>
          </a:p>
        </p:txBody>
      </p:sp>
    </p:spTree>
    <p:extLst>
      <p:ext uri="{BB962C8B-B14F-4D97-AF65-F5344CB8AC3E}">
        <p14:creationId xmlns:p14="http://schemas.microsoft.com/office/powerpoint/2010/main" val="245295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additive="base">
                                        <p:cTn id="57" dur="500" fill="hold"/>
                                        <p:tgtEl>
                                          <p:spTgt spid="60"/>
                                        </p:tgtEl>
                                        <p:attrNameLst>
                                          <p:attrName>ppt_x</p:attrName>
                                        </p:attrNameLst>
                                      </p:cBhvr>
                                      <p:tavLst>
                                        <p:tav tm="0">
                                          <p:val>
                                            <p:strVal val="#ppt_x"/>
                                          </p:val>
                                        </p:tav>
                                        <p:tav tm="100000">
                                          <p:val>
                                            <p:strVal val="#ppt_x"/>
                                          </p:val>
                                        </p:tav>
                                      </p:tavLst>
                                    </p:anim>
                                    <p:anim calcmode="lin" valueType="num">
                                      <p:cBhvr additive="base">
                                        <p:cTn id="58" dur="500" fill="hold"/>
                                        <p:tgtEl>
                                          <p:spTgt spid="6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ppt_x"/>
                                          </p:val>
                                        </p:tav>
                                        <p:tav tm="100000">
                                          <p:val>
                                            <p:strVal val="#ppt_x"/>
                                          </p:val>
                                        </p:tav>
                                      </p:tavLst>
                                    </p:anim>
                                    <p:anim calcmode="lin" valueType="num">
                                      <p:cBhvr additive="base">
                                        <p:cTn id="7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49" grpId="0" animBg="1"/>
      <p:bldP spid="59" grpId="0"/>
      <p:bldP spid="60" grpId="0" animBg="1"/>
      <p:bldP spid="61" grpId="0" animBg="1"/>
      <p:bldP spid="34" grpId="0" animBg="1"/>
      <p:bldP spid="38" grpId="0" animBg="1"/>
      <p:bldP spid="39" grpId="0" animBg="1"/>
      <p:bldP spid="41" grpId="0" animBg="1"/>
      <p:bldP spid="43" grpId="0" animBg="1"/>
      <p:bldP spid="47" grpId="0" animBg="1"/>
      <p:bldP spid="57" grpId="0" animBg="1"/>
      <p:bldP spid="14" grpId="0" animBg="1"/>
      <p:bldP spid="22" grpId="0" animBg="1"/>
      <p:bldP spid="42" grpId="0" animBg="1"/>
      <p:bldP spid="45"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52" y="612555"/>
            <a:ext cx="6065792" cy="689417"/>
          </a:xfrm>
          <a:solidFill>
            <a:schemeClr val="tx2"/>
          </a:solidFill>
        </p:spPr>
        <p:txBody>
          <a:bodyPr>
            <a:noAutofit/>
          </a:bodyPr>
          <a:lstStyle/>
          <a:p>
            <a:pPr algn="ctr"/>
            <a:r>
              <a:rPr lang="en-US" sz="4000" dirty="0">
                <a:solidFill>
                  <a:schemeClr val="bg1"/>
                </a:solidFill>
              </a:rPr>
              <a:t>QM </a:t>
            </a:r>
            <a:r>
              <a:rPr lang="en-US" sz="3200" i="1" dirty="0">
                <a:solidFill>
                  <a:schemeClr val="bg1"/>
                </a:solidFill>
              </a:rPr>
              <a:t>versus</a:t>
            </a:r>
            <a:r>
              <a:rPr lang="en-US" sz="4000" dirty="0">
                <a:solidFill>
                  <a:schemeClr val="bg1"/>
                </a:solidFill>
              </a:rPr>
              <a:t> local realist theory</a:t>
            </a:r>
          </a:p>
        </p:txBody>
      </p:sp>
      <p:sp>
        <p:nvSpPr>
          <p:cNvPr id="3" name="Slide Number Placeholder 2"/>
          <p:cNvSpPr>
            <a:spLocks noGrp="1"/>
          </p:cNvSpPr>
          <p:nvPr>
            <p:ph type="sldNum" sz="quarter" idx="12"/>
          </p:nvPr>
        </p:nvSpPr>
        <p:spPr>
          <a:xfrm>
            <a:off x="8200009" y="6320850"/>
            <a:ext cx="762000" cy="365125"/>
          </a:xfrm>
        </p:spPr>
        <p:txBody>
          <a:bodyPr/>
          <a:lstStyle/>
          <a:p>
            <a:fld id="{B00B69C2-561E-416A-AC2F-359745B406AE}" type="slidenum">
              <a:rPr lang="en-US" smtClean="0">
                <a:solidFill>
                  <a:srgbClr val="04617B">
                    <a:shade val="90000"/>
                  </a:srgbClr>
                </a:solidFill>
              </a:rPr>
              <a:pPr/>
              <a:t>22</a:t>
            </a:fld>
            <a:endParaRPr lang="en-US" dirty="0">
              <a:solidFill>
                <a:srgbClr val="04617B">
                  <a:shade val="90000"/>
                </a:srgbClr>
              </a:solidFill>
            </a:endParaRPr>
          </a:p>
        </p:txBody>
      </p:sp>
      <p:sp>
        <p:nvSpPr>
          <p:cNvPr id="7" name="TextBox 6"/>
          <p:cNvSpPr txBox="1"/>
          <p:nvPr/>
        </p:nvSpPr>
        <p:spPr>
          <a:xfrm>
            <a:off x="272717" y="1356557"/>
            <a:ext cx="3946290" cy="1754326"/>
          </a:xfrm>
          <a:prstGeom prst="rect">
            <a:avLst/>
          </a:prstGeom>
          <a:solidFill>
            <a:schemeClr val="bg2">
              <a:lumMod val="90000"/>
            </a:schemeClr>
          </a:solidFill>
        </p:spPr>
        <p:txBody>
          <a:bodyPr wrap="square" rtlCol="0">
            <a:spAutoFit/>
          </a:bodyPr>
          <a:lstStyle/>
          <a:p>
            <a:pPr algn="ctr"/>
            <a:r>
              <a:rPr lang="en-US" dirty="0"/>
              <a:t>In QM a state is </a:t>
            </a:r>
            <a:r>
              <a:rPr lang="en-US" b="1" dirty="0"/>
              <a:t>not</a:t>
            </a:r>
            <a:r>
              <a:rPr lang="en-US" dirty="0"/>
              <a:t> described by a set of definite physical attributes (position, momentum, spin, </a:t>
            </a:r>
            <a:r>
              <a:rPr lang="en-US" i="1" dirty="0" err="1"/>
              <a:t>etc</a:t>
            </a:r>
            <a:r>
              <a:rPr lang="en-US" dirty="0"/>
              <a:t>) </a:t>
            </a:r>
            <a:r>
              <a:rPr lang="en-US" b="1" dirty="0"/>
              <a:t>but</a:t>
            </a:r>
            <a:r>
              <a:rPr lang="en-US" dirty="0"/>
              <a:t> by an intermediate agent, the </a:t>
            </a:r>
            <a:r>
              <a:rPr lang="en-US" i="1" dirty="0"/>
              <a:t>wave</a:t>
            </a:r>
            <a:r>
              <a:rPr lang="en-US" dirty="0"/>
              <a:t> </a:t>
            </a:r>
            <a:r>
              <a:rPr lang="en-US" i="1" dirty="0"/>
              <a:t>function</a:t>
            </a:r>
            <a:r>
              <a:rPr lang="en-US" dirty="0"/>
              <a:t>, which has the interpretation being the probability amplitude. </a:t>
            </a:r>
          </a:p>
        </p:txBody>
      </p:sp>
      <mc:AlternateContent xmlns:mc="http://schemas.openxmlformats.org/markup-compatibility/2006" xmlns:a14="http://schemas.microsoft.com/office/drawing/2010/main">
        <mc:Choice Requires="a14">
          <p:sp>
            <p:nvSpPr>
              <p:cNvPr id="9" name="TextBox 8"/>
              <p:cNvSpPr txBox="1"/>
              <p:nvPr/>
            </p:nvSpPr>
            <p:spPr>
              <a:xfrm>
                <a:off x="292964" y="3187263"/>
                <a:ext cx="4003826" cy="3502049"/>
              </a:xfrm>
              <a:prstGeom prst="rect">
                <a:avLst/>
              </a:prstGeom>
              <a:solidFill>
                <a:srgbClr val="FF99CC"/>
              </a:solidFill>
            </p:spPr>
            <p:txBody>
              <a:bodyPr wrap="square" rtlCol="0">
                <a:spAutoFit/>
              </a:bodyPr>
              <a:lstStyle/>
              <a:p>
                <a:pPr algn="ctr"/>
                <a:r>
                  <a:rPr lang="en-US" sz="2000" dirty="0">
                    <a:solidFill>
                      <a:schemeClr val="tx2"/>
                    </a:solidFill>
                  </a:rPr>
                  <a:t>A more mathematical formulation </a:t>
                </a:r>
                <a:r>
                  <a:rPr lang="en-US" sz="1400" dirty="0">
                    <a:solidFill>
                      <a:schemeClr val="tx2"/>
                    </a:solidFill>
                  </a:rPr>
                  <a:t>(Dirac, von Neumann, Hilbert):      </a:t>
                </a:r>
                <a:r>
                  <a:rPr lang="en-US" sz="2000" dirty="0"/>
                  <a:t>The states (</a:t>
                </a:r>
                <a:r>
                  <a:rPr lang="en-US" sz="2000" dirty="0" err="1"/>
                  <a:t>wf’s</a:t>
                </a:r>
                <a:r>
                  <a:rPr lang="en-US" sz="2000" dirty="0"/>
                  <a:t>) are elements of the Hilbert space (a linear vector space) while the dynamical variables, </a:t>
                </a:r>
                <a:r>
                  <a:rPr lang="en-US" sz="2000" i="1" dirty="0"/>
                  <a:t>e.g.</a:t>
                </a:r>
                <a:r>
                  <a:rPr lang="en-US" sz="2000" dirty="0"/>
                  <a:t> spins, </a:t>
                </a:r>
              </a:p>
              <a:p>
                <a:pPr algn="ctr"/>
                <a:r>
                  <a:rPr lang="en-US" sz="2000" dirty="0"/>
                  <a:t>are non-commuting operators</a:t>
                </a:r>
                <a:endParaRPr lang="en-US" i="1" dirty="0">
                  <a:latin typeface="Cambria Math" panose="02040503050406030204" pitchFamily="18" charset="0"/>
                </a:endParaRPr>
              </a:p>
              <a:p>
                <a:pPr algn="ct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𝑥</m:t>
                        </m:r>
                      </m:sub>
                    </m:sSub>
                  </m:oMath>
                </a14:m>
                <a:r>
                  <a:rPr lang="en-US" sz="2000" i="1"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𝑦</m:t>
                        </m:r>
                      </m:sub>
                    </m:sSub>
                  </m:oMath>
                </a14:m>
                <a:r>
                  <a:rPr lang="en-US" sz="2000" i="1" dirty="0"/>
                  <a:t> -</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𝑦</m:t>
                        </m:r>
                      </m:sub>
                    </m:sSub>
                  </m:oMath>
                </a14:m>
                <a:r>
                  <a:rPr lang="en-US" sz="2000" i="1"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𝑥</m:t>
                        </m:r>
                      </m:sub>
                    </m:sSub>
                  </m:oMath>
                </a14:m>
                <a:r>
                  <a:rPr lang="en-US" sz="2000" i="1"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0 </m:t>
                    </m:r>
                  </m:oMath>
                </a14:m>
                <a:endParaRPr lang="en-US" sz="2000" i="1" dirty="0">
                  <a:sym typeface="Wingdings" panose="05000000000000000000" pitchFamily="2" charset="2"/>
                </a:endParaRPr>
              </a:p>
              <a:p>
                <a:pPr marL="342900" indent="-342900" algn="ctr">
                  <a:buFont typeface="Wingdings" panose="05000000000000000000" pitchFamily="2" charset="2"/>
                  <a:buChar char="à"/>
                </a:pPr>
                <a:r>
                  <a:rPr lang="en-US" sz="2000" i="1" dirty="0">
                    <a:sym typeface="Wingdings" panose="05000000000000000000" pitchFamily="2" charset="2"/>
                  </a:rPr>
                  <a:t>uncertainty relations</a:t>
                </a:r>
              </a:p>
              <a:p>
                <a:pPr algn="ctr"/>
                <a:r>
                  <a:rPr lang="en-US" sz="2000" dirty="0">
                    <a:solidFill>
                      <a:srgbClr val="1A1A1A"/>
                    </a:solidFill>
                    <a:cs typeface="Times New Roman" panose="02020603050405020304" pitchFamily="18" charset="0"/>
                  </a:rPr>
                  <a:t>If an electron has a definite spin along one axis, its spin along any other axis is undefined</a:t>
                </a:r>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92964" y="3187263"/>
                <a:ext cx="4003826" cy="3502049"/>
              </a:xfrm>
              <a:prstGeom prst="rect">
                <a:avLst/>
              </a:prstGeom>
              <a:blipFill>
                <a:blip r:embed="rId2"/>
                <a:stretch>
                  <a:fillRect l="-761" t="-1045" r="-2588" b="-2265"/>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75185AC8-9836-45E6-A756-CB8D7910F79A}"/>
              </a:ext>
            </a:extLst>
          </p:cNvPr>
          <p:cNvGrpSpPr/>
          <p:nvPr/>
        </p:nvGrpSpPr>
        <p:grpSpPr>
          <a:xfrm>
            <a:off x="4579566" y="3383880"/>
            <a:ext cx="4345745" cy="738664"/>
            <a:chOff x="4579566" y="2433934"/>
            <a:chExt cx="4345745" cy="738664"/>
          </a:xfrm>
        </p:grpSpPr>
        <p:sp>
          <p:nvSpPr>
            <p:cNvPr id="18" name="TextBox 17">
              <a:extLst>
                <a:ext uri="{FF2B5EF4-FFF2-40B4-BE49-F238E27FC236}">
                  <a16:creationId xmlns:a16="http://schemas.microsoft.com/office/drawing/2014/main" id="{661E11D2-6713-4F7B-95B5-4B71586843BA}"/>
                </a:ext>
              </a:extLst>
            </p:cNvPr>
            <p:cNvSpPr txBox="1"/>
            <p:nvPr/>
          </p:nvSpPr>
          <p:spPr>
            <a:xfrm>
              <a:off x="4579566" y="2433934"/>
              <a:ext cx="4345745" cy="738664"/>
            </a:xfrm>
            <a:prstGeom prst="rect">
              <a:avLst/>
            </a:prstGeom>
            <a:solidFill>
              <a:schemeClr val="bg2">
                <a:lumMod val="90000"/>
              </a:schemeClr>
            </a:solidFill>
          </p:spPr>
          <p:txBody>
            <a:bodyPr wrap="square" rtlCol="0">
              <a:spAutoFit/>
            </a:bodyPr>
            <a:lstStyle/>
            <a:p>
              <a:pPr algn="ctr"/>
              <a:r>
                <a:rPr lang="en-US" sz="1600" dirty="0"/>
                <a:t>QM result for this relation would be</a:t>
              </a:r>
            </a:p>
            <a:p>
              <a:pPr algn="ctr"/>
              <a:endParaRPr lang="en-US" sz="1200" dirty="0"/>
            </a:p>
            <a:p>
              <a:pPr algn="ctr"/>
              <a:endParaRPr lang="en-US" sz="1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23EA11F-AA59-4FD4-B274-08E4BA6AAFC4}"/>
                    </a:ext>
                  </a:extLst>
                </p:cNvPr>
                <p:cNvSpPr/>
                <p:nvPr/>
              </p:nvSpPr>
              <p:spPr>
                <a:xfrm>
                  <a:off x="4645855" y="2726739"/>
                  <a:ext cx="4193345" cy="400110"/>
                </a:xfrm>
                <a:prstGeom prst="rect">
                  <a:avLst/>
                </a:prstGeom>
                <a:solidFill>
                  <a:schemeClr val="bg2">
                    <a:lumMod val="9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rPr>
                                      <m:t>𝑎𝑏</m:t>
                                    </m:r>
                                  </m:sub>
                                </m:sSub>
                                <m:r>
                                  <a:rPr lang="en-US" sz="2000" i="1">
                                    <a:latin typeface="Cambria Math" panose="02040503050406030204" pitchFamily="18" charset="0"/>
                                  </a:rPr>
                                  <m:t>+</m:t>
                                </m:r>
                              </m:e>
                            </m:func>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rPr>
                                      <m:t>𝑎𝑐</m:t>
                                    </m:r>
                                  </m:sub>
                                </m:sSub>
                              </m:e>
                            </m:func>
                          </m:e>
                        </m:d>
                        <m:r>
                          <a:rPr lang="en-US" sz="2000" i="1" smtClean="0">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rPr>
                                      <m:t>𝑏𝑐</m:t>
                                    </m:r>
                                  </m:sub>
                                </m:sSub>
                              </m:e>
                            </m:func>
                          </m:e>
                        </m:d>
                      </m:oMath>
                    </m:oMathPara>
                  </a14:m>
                  <a:endParaRPr lang="en-US" sz="2000" dirty="0"/>
                </a:p>
              </p:txBody>
            </p:sp>
          </mc:Choice>
          <mc:Fallback xmlns="">
            <p:sp>
              <p:nvSpPr>
                <p:cNvPr id="19" name="Rectangle 18">
                  <a:extLst>
                    <a:ext uri="{FF2B5EF4-FFF2-40B4-BE49-F238E27FC236}">
                      <a16:creationId xmlns:a16="http://schemas.microsoft.com/office/drawing/2014/main" id="{523EA11F-AA59-4FD4-B274-08E4BA6AAFC4}"/>
                    </a:ext>
                  </a:extLst>
                </p:cNvPr>
                <p:cNvSpPr>
                  <a:spLocks noRot="1" noChangeAspect="1" noMove="1" noResize="1" noEditPoints="1" noAdjustHandles="1" noChangeArrowheads="1" noChangeShapeType="1" noTextEdit="1"/>
                </p:cNvSpPr>
                <p:nvPr/>
              </p:nvSpPr>
              <p:spPr>
                <a:xfrm>
                  <a:off x="4645855" y="2726739"/>
                  <a:ext cx="4193345" cy="400110"/>
                </a:xfrm>
                <a:prstGeom prst="rect">
                  <a:avLst/>
                </a:prstGeom>
                <a:blipFill>
                  <a:blip r:embed="rId3"/>
                  <a:stretch>
                    <a:fillRect b="-1515"/>
                  </a:stretch>
                </a:blipFill>
              </p:spPr>
              <p:txBody>
                <a:bodyPr/>
                <a:lstStyle/>
                <a:p>
                  <a:r>
                    <a:rPr lang="en-US">
                      <a:noFill/>
                    </a:rPr>
                    <a:t> </a:t>
                  </a:r>
                </a:p>
              </p:txBody>
            </p:sp>
          </mc:Fallback>
        </mc:AlternateContent>
      </p:grpSp>
      <p:grpSp>
        <p:nvGrpSpPr>
          <p:cNvPr id="43" name="Group 42">
            <a:extLst>
              <a:ext uri="{FF2B5EF4-FFF2-40B4-BE49-F238E27FC236}">
                <a16:creationId xmlns:a16="http://schemas.microsoft.com/office/drawing/2014/main" id="{874D651B-3F00-4DBE-9536-C10BC237F2BB}"/>
              </a:ext>
            </a:extLst>
          </p:cNvPr>
          <p:cNvGrpSpPr/>
          <p:nvPr/>
        </p:nvGrpSpPr>
        <p:grpSpPr>
          <a:xfrm>
            <a:off x="4782324" y="3908113"/>
            <a:ext cx="3940231" cy="2570280"/>
            <a:chOff x="4782324" y="3129723"/>
            <a:chExt cx="3940231" cy="2789356"/>
          </a:xfrm>
        </p:grpSpPr>
        <p:cxnSp>
          <p:nvCxnSpPr>
            <p:cNvPr id="21" name="Straight Arrow Connector 20">
              <a:extLst>
                <a:ext uri="{FF2B5EF4-FFF2-40B4-BE49-F238E27FC236}">
                  <a16:creationId xmlns:a16="http://schemas.microsoft.com/office/drawing/2014/main" id="{FA911AC9-DE60-40B3-AF1D-094332BEB060}"/>
                </a:ext>
              </a:extLst>
            </p:cNvPr>
            <p:cNvCxnSpPr/>
            <p:nvPr/>
          </p:nvCxnSpPr>
          <p:spPr>
            <a:xfrm>
              <a:off x="5306292" y="4189052"/>
              <a:ext cx="979836"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803250C-8A2A-49FE-B2FE-DCC25375F478}"/>
                </a:ext>
              </a:extLst>
            </p:cNvPr>
            <p:cNvCxnSpPr>
              <a:cxnSpLocks/>
            </p:cNvCxnSpPr>
            <p:nvPr/>
          </p:nvCxnSpPr>
          <p:spPr>
            <a:xfrm flipH="1" flipV="1">
              <a:off x="5298193" y="3412747"/>
              <a:ext cx="12104" cy="75975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4253281-4605-4E60-8098-C0E69F3646BD}"/>
                </a:ext>
              </a:extLst>
            </p:cNvPr>
            <p:cNvCxnSpPr/>
            <p:nvPr/>
          </p:nvCxnSpPr>
          <p:spPr>
            <a:xfrm rot="18900000">
              <a:off x="5166804" y="3871936"/>
              <a:ext cx="979836"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BCADF15-E531-4EE6-8DC9-E1031359F2C3}"/>
                </a:ext>
              </a:extLst>
            </p:cNvPr>
            <p:cNvSpPr txBox="1"/>
            <p:nvPr/>
          </p:nvSpPr>
          <p:spPr>
            <a:xfrm>
              <a:off x="5170019" y="3129723"/>
              <a:ext cx="297658" cy="411696"/>
            </a:xfrm>
            <a:prstGeom prst="rect">
              <a:avLst/>
            </a:prstGeom>
            <a:noFill/>
          </p:spPr>
          <p:txBody>
            <a:bodyPr wrap="square" rtlCol="0">
              <a:spAutoFit/>
            </a:bodyPr>
            <a:lstStyle/>
            <a:p>
              <a:r>
                <a:rPr lang="en-US" b="1" i="1"/>
                <a:t>b</a:t>
              </a:r>
            </a:p>
          </p:txBody>
        </p:sp>
        <p:sp>
          <p:nvSpPr>
            <p:cNvPr id="25" name="TextBox 24">
              <a:extLst>
                <a:ext uri="{FF2B5EF4-FFF2-40B4-BE49-F238E27FC236}">
                  <a16:creationId xmlns:a16="http://schemas.microsoft.com/office/drawing/2014/main" id="{F8C35DF3-B71C-4B54-A830-6AD669A1E013}"/>
                </a:ext>
              </a:extLst>
            </p:cNvPr>
            <p:cNvSpPr txBox="1"/>
            <p:nvPr/>
          </p:nvSpPr>
          <p:spPr>
            <a:xfrm>
              <a:off x="5939060" y="3469485"/>
              <a:ext cx="297658" cy="411696"/>
            </a:xfrm>
            <a:prstGeom prst="rect">
              <a:avLst/>
            </a:prstGeom>
            <a:noFill/>
          </p:spPr>
          <p:txBody>
            <a:bodyPr wrap="square" rtlCol="0">
              <a:spAutoFit/>
            </a:bodyPr>
            <a:lstStyle/>
            <a:p>
              <a:r>
                <a:rPr lang="en-US" b="1" i="1"/>
                <a:t>c</a:t>
              </a:r>
            </a:p>
          </p:txBody>
        </p:sp>
        <p:sp>
          <p:nvSpPr>
            <p:cNvPr id="26" name="TextBox 25">
              <a:extLst>
                <a:ext uri="{FF2B5EF4-FFF2-40B4-BE49-F238E27FC236}">
                  <a16:creationId xmlns:a16="http://schemas.microsoft.com/office/drawing/2014/main" id="{71C9A7C6-972C-4894-8059-9D489201E6E3}"/>
                </a:ext>
              </a:extLst>
            </p:cNvPr>
            <p:cNvSpPr txBox="1"/>
            <p:nvPr/>
          </p:nvSpPr>
          <p:spPr>
            <a:xfrm>
              <a:off x="6232860" y="3822958"/>
              <a:ext cx="297658" cy="411696"/>
            </a:xfrm>
            <a:prstGeom prst="rect">
              <a:avLst/>
            </a:prstGeom>
            <a:noFill/>
          </p:spPr>
          <p:txBody>
            <a:bodyPr wrap="square" rtlCol="0">
              <a:spAutoFit/>
            </a:bodyPr>
            <a:lstStyle/>
            <a:p>
              <a:r>
                <a:rPr lang="en-US" b="1" i="1" dirty="0"/>
                <a:t>a</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2A177BE-BE57-4C72-986C-2834DFF88F22}"/>
                    </a:ext>
                  </a:extLst>
                </p:cNvPr>
                <p:cNvSpPr txBox="1"/>
                <p:nvPr/>
              </p:nvSpPr>
              <p:spPr>
                <a:xfrm>
                  <a:off x="7101979" y="3420957"/>
                  <a:ext cx="1192237"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/2</m:t>
                        </m:r>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𝑎</m:t>
                            </m:r>
                            <m:r>
                              <a:rPr lang="en-US" b="0" i="1" smtClean="0">
                                <a:latin typeface="Cambria Math" panose="02040503050406030204" pitchFamily="18" charset="0"/>
                              </a:rPr>
                              <m:t>𝑐</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/4</m:t>
                        </m:r>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/4</m:t>
                        </m:r>
                      </m:oMath>
                    </m:oMathPara>
                  </a14:m>
                  <a:endParaRPr lang="en-US" dirty="0"/>
                </a:p>
              </p:txBody>
            </p:sp>
          </mc:Choice>
          <mc:Fallback xmlns="">
            <p:sp>
              <p:nvSpPr>
                <p:cNvPr id="41" name="TextBox 40">
                  <a:extLst>
                    <a:ext uri="{FF2B5EF4-FFF2-40B4-BE49-F238E27FC236}">
                      <a16:creationId xmlns:a16="http://schemas.microsoft.com/office/drawing/2014/main" id="{02A177BE-BE57-4C72-986C-2834DFF88F22}"/>
                    </a:ext>
                  </a:extLst>
                </p:cNvPr>
                <p:cNvSpPr txBox="1">
                  <a:spLocks noRot="1" noChangeAspect="1" noMove="1" noResize="1" noEditPoints="1" noAdjustHandles="1" noChangeArrowheads="1" noChangeShapeType="1" noTextEdit="1"/>
                </p:cNvSpPr>
                <p:nvPr/>
              </p:nvSpPr>
              <p:spPr>
                <a:xfrm>
                  <a:off x="7101979" y="3420957"/>
                  <a:ext cx="1192237" cy="830997"/>
                </a:xfrm>
                <a:prstGeom prst="rect">
                  <a:avLst/>
                </a:prstGeom>
                <a:blipFill>
                  <a:blip r:embed="rId4"/>
                  <a:stretch>
                    <a:fillRect b="-11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6DCE226-A1AF-4919-8363-B93EDA6AE678}"/>
                    </a:ext>
                  </a:extLst>
                </p:cNvPr>
                <p:cNvSpPr txBox="1"/>
                <p:nvPr/>
              </p:nvSpPr>
              <p:spPr>
                <a:xfrm>
                  <a:off x="4782324" y="4294275"/>
                  <a:ext cx="3940231" cy="16248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r>
                                  <a:rPr lang="en-US" b="0" i="1" smtClean="0">
                                    <a:latin typeface="Cambria Math" panose="02040503050406030204" pitchFamily="18" charset="0"/>
                                  </a:rPr>
                                  <m:t>+</m:t>
                                </m:r>
                              </m:e>
                            </m:func>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4</m:t>
                                    </m:r>
                                  </m:den>
                                </m:f>
                              </m:e>
                            </m:func>
                          </m:e>
                        </m:d>
                        <m:r>
                          <a:rPr lang="en-US" b="0" i="1" smtClean="0">
                            <a:latin typeface="Cambria Math" panose="02040503050406030204" pitchFamily="18" charset="0"/>
                          </a:rPr>
                          <m:t>     </m:t>
                        </m:r>
                        <m:r>
                          <a:rPr lang="en-US" b="0" i="1" smtClean="0">
                            <a:latin typeface="Cambria Math" panose="02040503050406030204" pitchFamily="18" charset="0"/>
                          </a:rPr>
                          <m:t>𝑣𝑠</m:t>
                        </m:r>
                        <m:r>
                          <a:rPr lang="en-US" b="0" i="1" smtClean="0">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4</m:t>
                                    </m:r>
                                  </m:den>
                                </m:f>
                              </m:e>
                            </m:func>
                          </m:e>
                        </m:d>
                      </m:oMath>
                    </m:oMathPara>
                  </a14:m>
                  <a:endParaRPr lang="en-US" dirty="0">
                    <a:ea typeface="Cambria Math" panose="02040503050406030204" pitchFamily="18" charset="0"/>
                  </a:endParaRPr>
                </a:p>
                <a:p>
                  <a:endParaRPr lang="en-US" sz="400" dirty="0"/>
                </a:p>
                <a:p>
                  <a:pPr algn="ct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0+</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d>
                      <m:r>
                        <a:rPr lang="en-US" i="1">
                          <a:latin typeface="Cambria Math" panose="02040503050406030204" pitchFamily="18" charset="0"/>
                          <a:ea typeface="Cambria Math" panose="02040503050406030204" pitchFamily="18" charset="0"/>
                        </a:rPr>
                        <m:t>≅0.7</m:t>
                      </m:r>
                    </m:oMath>
                  </a14:m>
                  <a:r>
                    <a:rPr lang="en-US" dirty="0"/>
                    <a:t>      </a:t>
                  </a:r>
                  <a:r>
                    <a:rPr lang="en-US" sz="3600" b="1" dirty="0">
                      <a:solidFill>
                        <a:srgbClr val="FF0000"/>
                      </a:solidFill>
                    </a:rPr>
                    <a:t>&gt;</a:t>
                  </a:r>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d>
                      <m:r>
                        <a:rPr lang="en-US" i="1">
                          <a:latin typeface="Cambria Math" panose="02040503050406030204" pitchFamily="18" charset="0"/>
                          <a:ea typeface="Cambria Math" panose="02040503050406030204" pitchFamily="18" charset="0"/>
                        </a:rPr>
                        <m:t>≅0.</m:t>
                      </m:r>
                    </m:oMath>
                  </a14:m>
                  <a:r>
                    <a:rPr lang="en-US" dirty="0"/>
                    <a:t>3</a:t>
                  </a:r>
                </a:p>
                <a:p>
                  <a:pPr algn="ctr"/>
                  <a:endParaRPr lang="en-US" sz="700" dirty="0"/>
                </a:p>
                <a:p>
                  <a:pPr algn="ctr"/>
                  <a:r>
                    <a:rPr lang="en-US" sz="1800" dirty="0"/>
                    <a:t>Clearly,  this violates Bell’s inequality </a:t>
                  </a:r>
                </a:p>
                <a:p>
                  <a:endParaRPr lang="en-US" sz="1000" dirty="0"/>
                </a:p>
              </p:txBody>
            </p:sp>
          </mc:Choice>
          <mc:Fallback xmlns="">
            <p:sp>
              <p:nvSpPr>
                <p:cNvPr id="42" name="TextBox 41">
                  <a:extLst>
                    <a:ext uri="{FF2B5EF4-FFF2-40B4-BE49-F238E27FC236}">
                      <a16:creationId xmlns:a16="http://schemas.microsoft.com/office/drawing/2014/main" id="{56DCE226-A1AF-4919-8363-B93EDA6AE678}"/>
                    </a:ext>
                  </a:extLst>
                </p:cNvPr>
                <p:cNvSpPr txBox="1">
                  <a:spLocks noRot="1" noChangeAspect="1" noMove="1" noResize="1" noEditPoints="1" noAdjustHandles="1" noChangeArrowheads="1" noChangeShapeType="1" noTextEdit="1"/>
                </p:cNvSpPr>
                <p:nvPr/>
              </p:nvSpPr>
              <p:spPr>
                <a:xfrm>
                  <a:off x="4782324" y="4294275"/>
                  <a:ext cx="3940231" cy="1624804"/>
                </a:xfrm>
                <a:prstGeom prst="rect">
                  <a:avLst/>
                </a:prstGeom>
                <a:blipFill>
                  <a:blip r:embed="rId5"/>
                  <a:stretch>
                    <a:fillRect r="-619"/>
                  </a:stretch>
                </a:blipFill>
              </p:spPr>
              <p:txBody>
                <a:bodyPr/>
                <a:lstStyle/>
                <a:p>
                  <a:r>
                    <a:rPr lang="en-US">
                      <a:noFill/>
                    </a:rPr>
                    <a:t> </a:t>
                  </a:r>
                </a:p>
              </p:txBody>
            </p:sp>
          </mc:Fallback>
        </mc:AlternateContent>
      </p:grpSp>
      <p:sp>
        <p:nvSpPr>
          <p:cNvPr id="44" name="TextBox 43">
            <a:extLst>
              <a:ext uri="{FF2B5EF4-FFF2-40B4-BE49-F238E27FC236}">
                <a16:creationId xmlns:a16="http://schemas.microsoft.com/office/drawing/2014/main" id="{981F370C-E7EB-4DCC-9EC7-1EAECC7E826D}"/>
              </a:ext>
            </a:extLst>
          </p:cNvPr>
          <p:cNvSpPr txBox="1"/>
          <p:nvPr/>
        </p:nvSpPr>
        <p:spPr>
          <a:xfrm>
            <a:off x="497861" y="5464004"/>
            <a:ext cx="3535949" cy="1211643"/>
          </a:xfrm>
          <a:prstGeom prst="rect">
            <a:avLst/>
          </a:prstGeom>
          <a:solidFill>
            <a:srgbClr val="FFFF00"/>
          </a:solidFill>
        </p:spPr>
        <p:txBody>
          <a:bodyPr wrap="square" rtlCol="0">
            <a:spAutoFit/>
          </a:bodyPr>
          <a:lstStyle/>
          <a:p>
            <a:pPr algn="ctr"/>
            <a:r>
              <a:rPr lang="en-US" u="sng" dirty="0"/>
              <a:t>The</a:t>
            </a:r>
            <a:r>
              <a:rPr lang="en-US" i="1" u="sng" dirty="0"/>
              <a:t> </a:t>
            </a:r>
            <a:r>
              <a:rPr lang="en-US" u="sng" dirty="0"/>
              <a:t>Copenhagen viewpoint </a:t>
            </a:r>
            <a:r>
              <a:rPr lang="en-US" i="1" dirty="0"/>
              <a:t>Assigning any definite spin states before their measurement </a:t>
            </a:r>
          </a:p>
          <a:p>
            <a:pPr algn="ctr"/>
            <a:r>
              <a:rPr lang="en-US" u="sng" dirty="0"/>
              <a:t>is not allowed</a:t>
            </a:r>
            <a:r>
              <a:rPr lang="en-US" dirty="0"/>
              <a:t>  </a:t>
            </a:r>
            <a:r>
              <a:rPr lang="en-US" sz="1600" dirty="0"/>
              <a:t>even in principle</a:t>
            </a:r>
            <a:endParaRPr lang="en-US" dirty="0"/>
          </a:p>
        </p:txBody>
      </p:sp>
      <p:grpSp>
        <p:nvGrpSpPr>
          <p:cNvPr id="48" name="Group 47">
            <a:extLst>
              <a:ext uri="{FF2B5EF4-FFF2-40B4-BE49-F238E27FC236}">
                <a16:creationId xmlns:a16="http://schemas.microsoft.com/office/drawing/2014/main" id="{48A5E87E-07F8-46C4-9AC9-254BBAA2A768}"/>
              </a:ext>
            </a:extLst>
          </p:cNvPr>
          <p:cNvGrpSpPr/>
          <p:nvPr/>
        </p:nvGrpSpPr>
        <p:grpSpPr>
          <a:xfrm>
            <a:off x="4305118" y="1959387"/>
            <a:ext cx="4956785" cy="1424493"/>
            <a:chOff x="4305118" y="1009441"/>
            <a:chExt cx="4956785" cy="1424493"/>
          </a:xfrm>
        </p:grpSpPr>
        <p:sp>
          <p:nvSpPr>
            <p:cNvPr id="11" name="TextBox 10">
              <a:extLst>
                <a:ext uri="{FF2B5EF4-FFF2-40B4-BE49-F238E27FC236}">
                  <a16:creationId xmlns:a16="http://schemas.microsoft.com/office/drawing/2014/main" id="{9D728EA2-6309-40EB-8347-45B598460F80}"/>
                </a:ext>
              </a:extLst>
            </p:cNvPr>
            <p:cNvSpPr txBox="1"/>
            <p:nvPr/>
          </p:nvSpPr>
          <p:spPr>
            <a:xfrm>
              <a:off x="4305118" y="1031481"/>
              <a:ext cx="4859128" cy="1392689"/>
            </a:xfrm>
            <a:prstGeom prst="rect">
              <a:avLst/>
            </a:prstGeom>
            <a:solidFill>
              <a:srgbClr val="FFC000"/>
            </a:solidFill>
          </p:spPr>
          <p:txBody>
            <a:bodyPr wrap="square" rtlCol="0">
              <a:spAutoFit/>
            </a:bodyPr>
            <a:lstStyle/>
            <a:p>
              <a:r>
                <a:rPr lang="en-US" dirty="0"/>
                <a:t>The QM result:</a:t>
              </a:r>
            </a:p>
            <a:p>
              <a:endParaRPr lang="en-US" sz="1050" dirty="0"/>
            </a:p>
            <a:p>
              <a:pPr algn="ctr"/>
              <a:r>
                <a:rPr lang="en-US" dirty="0"/>
                <a:t>is </a:t>
              </a:r>
              <a:r>
                <a:rPr lang="en-US" sz="2000" b="1" i="1" dirty="0"/>
                <a:t>incompatible</a:t>
              </a:r>
              <a:r>
                <a:rPr lang="en-US" dirty="0"/>
                <a:t> w/ Bell’s theorem:</a:t>
              </a:r>
            </a:p>
            <a:p>
              <a:pPr algn="ctr"/>
              <a:endParaRPr lang="en-US" dirty="0"/>
            </a:p>
            <a:p>
              <a:pPr algn="ctr"/>
              <a:r>
                <a:rPr lang="en-US"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12BB3C5-E010-4428-B912-E42A0C3D421C}"/>
                    </a:ext>
                  </a:extLst>
                </p:cNvPr>
                <p:cNvSpPr txBox="1"/>
                <p:nvPr/>
              </p:nvSpPr>
              <p:spPr>
                <a:xfrm>
                  <a:off x="6190231" y="1072461"/>
                  <a:ext cx="3071672" cy="39786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e>
                            </m:d>
                          </m:e>
                          <m:sub>
                            <m:r>
                              <a:rPr lang="en-US" sz="2400" b="0" i="1" smtClean="0">
                                <a:latin typeface="Cambria Math" panose="02040503050406030204" pitchFamily="18" charset="0"/>
                              </a:rPr>
                              <m:t>𝑞𝑚</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𝑎𝑏</m:t>
                                </m:r>
                              </m:sub>
                            </m:sSub>
                          </m:e>
                        </m:func>
                      </m:oMath>
                    </m:oMathPara>
                  </a14:m>
                  <a:endParaRPr lang="en-US" sz="2800" dirty="0"/>
                </a:p>
              </p:txBody>
            </p:sp>
          </mc:Choice>
          <mc:Fallback xmlns="">
            <p:sp>
              <p:nvSpPr>
                <p:cNvPr id="12" name="TextBox 11">
                  <a:extLst>
                    <a:ext uri="{FF2B5EF4-FFF2-40B4-BE49-F238E27FC236}">
                      <a16:creationId xmlns:a16="http://schemas.microsoft.com/office/drawing/2014/main" id="{E12BB3C5-E010-4428-B912-E42A0C3D421C}"/>
                    </a:ext>
                  </a:extLst>
                </p:cNvPr>
                <p:cNvSpPr txBox="1">
                  <a:spLocks noRot="1" noChangeAspect="1" noMove="1" noResize="1" noEditPoints="1" noAdjustHandles="1" noChangeArrowheads="1" noChangeShapeType="1" noTextEdit="1"/>
                </p:cNvSpPr>
                <p:nvPr/>
              </p:nvSpPr>
              <p:spPr>
                <a:xfrm>
                  <a:off x="6190231" y="1072461"/>
                  <a:ext cx="3071672" cy="397866"/>
                </a:xfrm>
                <a:prstGeom prst="rect">
                  <a:avLst/>
                </a:prstGeom>
                <a:blipFill>
                  <a:blip r:embed="rId6"/>
                  <a:stretch>
                    <a:fillRect l="-19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4FE2352-61D4-4B9A-9BB7-6607EABF453A}"/>
                    </a:ext>
                  </a:extLst>
                </p:cNvPr>
                <p:cNvSpPr txBox="1"/>
                <p:nvPr/>
              </p:nvSpPr>
              <p:spPr>
                <a:xfrm>
                  <a:off x="4479529" y="1933318"/>
                  <a:ext cx="4343401" cy="360804"/>
                </a:xfrm>
                <a:prstGeom prst="rect">
                  <a:avLst/>
                </a:prstGeom>
                <a:noFill/>
              </p:spPr>
              <p:txBody>
                <a:bodyPr wrap="square" lIns="0" tIns="0" rIns="0" bIns="0" rtlCol="0">
                  <a:spAutoFit/>
                </a:bodyPr>
                <a:lstStyle/>
                <a:p>
                  <a:pPr algn="ctr"/>
                  <a14:m>
                    <m:oMath xmlns:m="http://schemas.openxmlformats.org/officeDocument/2006/math">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𝑐</m:t>
                              </m:r>
                            </m:e>
                          </m:d>
                        </m:e>
                      </m:d>
                      <m:r>
                        <a:rPr lang="en-US" sz="2400" i="1" smtClean="0">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e>
                          </m:d>
                        </m:e>
                      </m:d>
                    </m:oMath>
                  </a14:m>
                  <a:r>
                    <a:rPr lang="en-US" sz="2000" dirty="0"/>
                    <a:t>                                                                                                                 </a:t>
                  </a:r>
                </a:p>
              </p:txBody>
            </p:sp>
          </mc:Choice>
          <mc:Fallback xmlns="">
            <p:sp>
              <p:nvSpPr>
                <p:cNvPr id="16" name="TextBox 15">
                  <a:extLst>
                    <a:ext uri="{FF2B5EF4-FFF2-40B4-BE49-F238E27FC236}">
                      <a16:creationId xmlns:a16="http://schemas.microsoft.com/office/drawing/2014/main" id="{54FE2352-61D4-4B9A-9BB7-6607EABF453A}"/>
                    </a:ext>
                  </a:extLst>
                </p:cNvPr>
                <p:cNvSpPr txBox="1">
                  <a:spLocks noRot="1" noChangeAspect="1" noMove="1" noResize="1" noEditPoints="1" noAdjustHandles="1" noChangeArrowheads="1" noChangeShapeType="1" noTextEdit="1"/>
                </p:cNvSpPr>
                <p:nvPr/>
              </p:nvSpPr>
              <p:spPr>
                <a:xfrm>
                  <a:off x="4479529" y="1933318"/>
                  <a:ext cx="4343401" cy="360804"/>
                </a:xfrm>
                <a:prstGeom prst="rect">
                  <a:avLst/>
                </a:prstGeom>
                <a:blipFill>
                  <a:blip r:embed="rId7"/>
                  <a:stretch>
                    <a:fillRect b="-16949"/>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CA878C18-277A-43C8-AC6C-AD552DFE310A}"/>
                </a:ext>
              </a:extLst>
            </p:cNvPr>
            <p:cNvSpPr/>
            <p:nvPr/>
          </p:nvSpPr>
          <p:spPr>
            <a:xfrm>
              <a:off x="6003147" y="1009441"/>
              <a:ext cx="3140853" cy="52476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0D864BF-8D93-4F80-AB0B-56D32673ADF6}"/>
                </a:ext>
              </a:extLst>
            </p:cNvPr>
            <p:cNvSpPr/>
            <p:nvPr/>
          </p:nvSpPr>
          <p:spPr>
            <a:xfrm>
              <a:off x="4645855" y="1842078"/>
              <a:ext cx="4076700" cy="5918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B6E3787-6719-79AC-910B-33A6F8189336}"/>
                  </a:ext>
                </a:extLst>
              </p:cNvPr>
              <p:cNvSpPr txBox="1"/>
              <p:nvPr/>
            </p:nvSpPr>
            <p:spPr>
              <a:xfrm>
                <a:off x="4313051" y="1540867"/>
                <a:ext cx="2380714" cy="369332"/>
              </a:xfrm>
              <a:prstGeom prst="rect">
                <a:avLst/>
              </a:prstGeom>
              <a:solidFill>
                <a:schemeClr val="bg2">
                  <a:lumMod val="75000"/>
                </a:schemeClr>
              </a:solid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ea typeface="Cambria Math" panose="02040503050406030204" pitchFamily="18" charset="0"/>
                            </a:rPr>
                            <m:t>0</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sup>
                      </m:sSup>
                    </m:oMath>
                  </m:oMathPara>
                </a14:m>
                <a:endParaRPr lang="en-US" sz="1600" dirty="0"/>
              </a:p>
            </p:txBody>
          </p:sp>
        </mc:Choice>
        <mc:Fallback xmlns="">
          <p:sp>
            <p:nvSpPr>
              <p:cNvPr id="27" name="TextBox 26">
                <a:extLst>
                  <a:ext uri="{FF2B5EF4-FFF2-40B4-BE49-F238E27FC236}">
                    <a16:creationId xmlns:a16="http://schemas.microsoft.com/office/drawing/2014/main" id="{1B6E3787-6719-79AC-910B-33A6F8189336}"/>
                  </a:ext>
                </a:extLst>
              </p:cNvPr>
              <p:cNvSpPr txBox="1">
                <a:spLocks noRot="1" noChangeAspect="1" noMove="1" noResize="1" noEditPoints="1" noAdjustHandles="1" noChangeArrowheads="1" noChangeShapeType="1" noTextEdit="1"/>
              </p:cNvSpPr>
              <p:nvPr/>
            </p:nvSpPr>
            <p:spPr>
              <a:xfrm>
                <a:off x="4313051" y="1540867"/>
                <a:ext cx="2380714"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53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ppt_x"/>
                                          </p:val>
                                        </p:tav>
                                        <p:tav tm="100000">
                                          <p:val>
                                            <p:strVal val="#ppt_x"/>
                                          </p:val>
                                        </p:tav>
                                      </p:tavLst>
                                    </p:anim>
                                    <p:anim calcmode="lin" valueType="num">
                                      <p:cBhvr additive="base">
                                        <p:cTn id="4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4"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23</a:t>
            </a:fld>
            <a:endParaRPr lang="en-US">
              <a:solidFill>
                <a:srgbClr val="04617B">
                  <a:shade val="90000"/>
                </a:srgbClr>
              </a:solidFill>
            </a:endParaRPr>
          </a:p>
        </p:txBody>
      </p:sp>
      <p:sp>
        <p:nvSpPr>
          <p:cNvPr id="29" name="TextBox 28">
            <a:extLst>
              <a:ext uri="{FF2B5EF4-FFF2-40B4-BE49-F238E27FC236}">
                <a16:creationId xmlns:a16="http://schemas.microsoft.com/office/drawing/2014/main" id="{5BF8D748-1989-4C84-91E0-5AEC3B95F48D}"/>
              </a:ext>
            </a:extLst>
          </p:cNvPr>
          <p:cNvSpPr txBox="1"/>
          <p:nvPr/>
        </p:nvSpPr>
        <p:spPr>
          <a:xfrm>
            <a:off x="159801" y="532665"/>
            <a:ext cx="4607511" cy="523220"/>
          </a:xfrm>
          <a:prstGeom prst="rect">
            <a:avLst/>
          </a:prstGeom>
          <a:solidFill>
            <a:schemeClr val="tx2"/>
          </a:solidFill>
        </p:spPr>
        <p:txBody>
          <a:bodyPr wrap="square" rtlCol="0">
            <a:spAutoFit/>
          </a:bodyPr>
          <a:lstStyle/>
          <a:p>
            <a:pPr algn="ctr"/>
            <a:r>
              <a:rPr lang="en-US" sz="2800" dirty="0">
                <a:solidFill>
                  <a:schemeClr val="bg1"/>
                </a:solidFill>
                <a:latin typeface="+mj-lt"/>
              </a:rPr>
              <a:t>QM </a:t>
            </a:r>
            <a:r>
              <a:rPr lang="en-US" sz="2000" i="1" dirty="0">
                <a:solidFill>
                  <a:schemeClr val="bg1"/>
                </a:solidFill>
                <a:latin typeface="+mj-lt"/>
              </a:rPr>
              <a:t>versus</a:t>
            </a:r>
            <a:r>
              <a:rPr lang="en-US" sz="2800" dirty="0">
                <a:solidFill>
                  <a:schemeClr val="bg1"/>
                </a:solidFill>
                <a:latin typeface="+mj-lt"/>
              </a:rPr>
              <a:t> local realist theory</a:t>
            </a:r>
            <a:endParaRPr lang="en-US" sz="2800" dirty="0">
              <a:latin typeface="+mj-lt"/>
            </a:endParaRPr>
          </a:p>
        </p:txBody>
      </p:sp>
      <p:sp>
        <p:nvSpPr>
          <p:cNvPr id="46" name="Rectangle 6">
            <a:extLst>
              <a:ext uri="{FF2B5EF4-FFF2-40B4-BE49-F238E27FC236}">
                <a16:creationId xmlns:a16="http://schemas.microsoft.com/office/drawing/2014/main" id="{54ADF99B-B855-48BC-9FAE-CB718188DC5F}"/>
              </a:ext>
            </a:extLst>
          </p:cNvPr>
          <p:cNvSpPr>
            <a:spLocks noChangeArrowheads="1"/>
          </p:cNvSpPr>
          <p:nvPr/>
        </p:nvSpPr>
        <p:spPr bwMode="auto">
          <a:xfrm>
            <a:off x="353728" y="4709860"/>
            <a:ext cx="8630476" cy="1686667"/>
          </a:xfrm>
          <a:prstGeom prst="rect">
            <a:avLst/>
          </a:prstGeom>
          <a:solidFill>
            <a:srgbClr val="FFCCFF"/>
          </a:solidFill>
          <a:ln>
            <a:noFill/>
          </a:ln>
          <a:effectLst/>
        </p:spPr>
        <p:txBody>
          <a:bodyPr vert="horz" wrap="square" lIns="0" tIns="0" rIns="0" bIns="396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rgbClr val="1A1A1A"/>
              </a:solidFill>
              <a:effectLst/>
              <a:latin typeface="Pangram"/>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1A1A1A"/>
                </a:solidFill>
                <a:effectLst/>
                <a:latin typeface="Merriweather" panose="00000500000000000000" pitchFamily="2" charset="0"/>
              </a:rPr>
              <a:t>This exceeds Bell’s upper bound of 67%. </a:t>
            </a:r>
            <a:r>
              <a:rPr kumimoji="0" lang="en-US" altLang="en-US" sz="1600" b="1" i="0" u="none" strike="noStrike" cap="none" normalizeH="0" baseline="0" dirty="0">
                <a:ln>
                  <a:noFill/>
                </a:ln>
                <a:solidFill>
                  <a:srgbClr val="1A1A1A"/>
                </a:solidFill>
                <a:effectLst/>
                <a:latin typeface="Merriweather" panose="00000500000000000000" pitchFamily="2" charset="0"/>
              </a:rPr>
              <a:t>That’s </a:t>
            </a:r>
            <a:r>
              <a:rPr kumimoji="0" lang="en-US" altLang="en-US" b="1" i="0" u="none" strike="noStrike" cap="none" normalizeH="0" baseline="0" dirty="0">
                <a:ln>
                  <a:noFill/>
                </a:ln>
                <a:solidFill>
                  <a:srgbClr val="1A1A1A"/>
                </a:solidFill>
                <a:effectLst/>
                <a:latin typeface="Merriweather" panose="00000500000000000000" pitchFamily="2" charset="0"/>
              </a:rPr>
              <a:t>the essence of Bell’s theorem</a:t>
            </a:r>
            <a:r>
              <a:rPr kumimoji="0" lang="en-US" altLang="en-US" sz="1600" b="1" i="0" u="none" strike="noStrike" cap="none" normalizeH="0" baseline="0" dirty="0">
                <a:ln>
                  <a:noFill/>
                </a:ln>
                <a:solidFill>
                  <a:srgbClr val="1A1A1A"/>
                </a:solidFill>
                <a:effectLst/>
                <a:latin typeface="Merriweather" panose="00000500000000000000" pitchFamily="2"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A1A1A"/>
                </a:solidFill>
                <a:effectLst/>
                <a:latin typeface="Merriweather" panose="00000500000000000000" pitchFamily="2" charset="0"/>
              </a:rPr>
              <a:t>If locality holds and a measurement of one particle cannot instantly affect the outcome of another measurement far away, then the results in a certain experimental setup can be no more than</a:t>
            </a:r>
            <a:r>
              <a:rPr kumimoji="0" lang="en-US" altLang="en-US" sz="1600" b="0" i="0" u="none" strike="noStrike" cap="none" normalizeH="0" dirty="0">
                <a:ln>
                  <a:noFill/>
                </a:ln>
                <a:solidFill>
                  <a:srgbClr val="1A1A1A"/>
                </a:solidFill>
                <a:effectLst/>
                <a:latin typeface="Merriweather" panose="00000500000000000000" pitchFamily="2" charset="0"/>
              </a:rPr>
              <a:t> </a:t>
            </a:r>
            <a:r>
              <a:rPr kumimoji="0" lang="en-US" altLang="en-US" sz="1600" b="0" i="0" u="none" strike="noStrike" cap="none" normalizeH="0" baseline="0" dirty="0">
                <a:ln>
                  <a:noFill/>
                </a:ln>
                <a:solidFill>
                  <a:srgbClr val="1A1A1A"/>
                </a:solidFill>
                <a:effectLst/>
                <a:latin typeface="Merriweather" panose="00000500000000000000" pitchFamily="2" charset="0"/>
              </a:rPr>
              <a:t>67% correlated. If, on the other hand, the fates of entangled particles are inextricably linked even across vast distances, as in quantum mechanics, the results of certain measurements </a:t>
            </a:r>
            <a:r>
              <a:rPr kumimoji="0" lang="en-US" altLang="en-US" sz="1600" b="0" i="1" u="none" strike="noStrike" cap="none" normalizeH="0" baseline="0" dirty="0">
                <a:ln>
                  <a:noFill/>
                </a:ln>
                <a:solidFill>
                  <a:srgbClr val="1A1A1A"/>
                </a:solidFill>
                <a:effectLst/>
                <a:latin typeface="Merriweather" panose="00000500000000000000" pitchFamily="2" charset="0"/>
              </a:rPr>
              <a:t>will exhibit stronger correlations</a:t>
            </a:r>
            <a:r>
              <a:rPr kumimoji="0" lang="en-US" altLang="en-US" sz="1600" b="0" i="0" u="none" strike="noStrike" cap="none" normalizeH="0" baseline="0" dirty="0">
                <a:ln>
                  <a:noFill/>
                </a:ln>
                <a:solidFill>
                  <a:srgbClr val="1A1A1A"/>
                </a:solidFill>
                <a:effectLst/>
                <a:latin typeface="Merriweather" panose="00000500000000000000" pitchFamily="2"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B3B42528-E6DB-967E-FC35-D839F69F986F}"/>
              </a:ext>
            </a:extLst>
          </p:cNvPr>
          <p:cNvGrpSpPr/>
          <p:nvPr/>
        </p:nvGrpSpPr>
        <p:grpSpPr>
          <a:xfrm>
            <a:off x="407017" y="3686521"/>
            <a:ext cx="8688251" cy="1014422"/>
            <a:chOff x="407017" y="3686521"/>
            <a:chExt cx="8688251" cy="1014422"/>
          </a:xfrm>
        </p:grpSpPr>
        <p:grpSp>
          <p:nvGrpSpPr>
            <p:cNvPr id="35" name="Group 34">
              <a:extLst>
                <a:ext uri="{FF2B5EF4-FFF2-40B4-BE49-F238E27FC236}">
                  <a16:creationId xmlns:a16="http://schemas.microsoft.com/office/drawing/2014/main" id="{220C32BA-8AA2-4BCB-A6B4-4EA423D263E1}"/>
                </a:ext>
              </a:extLst>
            </p:cNvPr>
            <p:cNvGrpSpPr/>
            <p:nvPr/>
          </p:nvGrpSpPr>
          <p:grpSpPr>
            <a:xfrm>
              <a:off x="4092633" y="3728639"/>
              <a:ext cx="1000822" cy="972304"/>
              <a:chOff x="4173989" y="3595469"/>
              <a:chExt cx="960265" cy="972304"/>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6CEAF34-AEF0-4C32-B50E-E01253DC1E11}"/>
                      </a:ext>
                    </a:extLst>
                  </p:cNvPr>
                  <p:cNvSpPr txBox="1"/>
                  <p:nvPr/>
                </p:nvSpPr>
                <p:spPr>
                  <a:xfrm>
                    <a:off x="4518742" y="3595469"/>
                    <a:ext cx="319594" cy="3854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i="1" smtClean="0">
                                  <a:solidFill>
                                    <a:schemeClr val="tx2"/>
                                  </a:solidFill>
                                  <a:latin typeface="Cambria Math" panose="02040503050406030204" pitchFamily="18" charset="0"/>
                                </a:rPr>
                              </m:ctrlPr>
                            </m:accPr>
                            <m:e>
                              <m:r>
                                <a:rPr lang="en-US" sz="1800" b="1" i="1" smtClean="0">
                                  <a:solidFill>
                                    <a:schemeClr val="tx2"/>
                                  </a:solidFill>
                                  <a:latin typeface="Cambria Math" panose="02040503050406030204" pitchFamily="18" charset="0"/>
                                </a:rPr>
                                <m:t>𝒂</m:t>
                              </m:r>
                            </m:e>
                          </m:acc>
                        </m:oMath>
                      </m:oMathPara>
                    </a14:m>
                    <a:endParaRPr lang="en-US" dirty="0"/>
                  </a:p>
                </p:txBody>
              </p:sp>
            </mc:Choice>
            <mc:Fallback xmlns="">
              <p:sp>
                <p:nvSpPr>
                  <p:cNvPr id="36" name="TextBox 35">
                    <a:extLst>
                      <a:ext uri="{FF2B5EF4-FFF2-40B4-BE49-F238E27FC236}">
                        <a16:creationId xmlns:a16="http://schemas.microsoft.com/office/drawing/2014/main" id="{D6CEAF34-AEF0-4C32-B50E-E01253DC1E11}"/>
                      </a:ext>
                    </a:extLst>
                  </p:cNvPr>
                  <p:cNvSpPr txBox="1">
                    <a:spLocks noRot="1" noChangeAspect="1" noMove="1" noResize="1" noEditPoints="1" noAdjustHandles="1" noChangeArrowheads="1" noChangeShapeType="1" noTextEdit="1"/>
                  </p:cNvSpPr>
                  <p:nvPr/>
                </p:nvSpPr>
                <p:spPr>
                  <a:xfrm>
                    <a:off x="4518742" y="3595469"/>
                    <a:ext cx="319594" cy="385477"/>
                  </a:xfrm>
                  <a:prstGeom prst="rect">
                    <a:avLst/>
                  </a:prstGeom>
                  <a:blipFill>
                    <a:blip r:embed="rId4"/>
                    <a:stretch>
                      <a:fillRect t="-6349"/>
                    </a:stretch>
                  </a:blipFill>
                </p:spPr>
                <p:txBody>
                  <a:bodyPr/>
                  <a:lstStyle/>
                  <a:p>
                    <a:r>
                      <a:rPr lang="en-US">
                        <a:noFill/>
                      </a:rPr>
                      <a:t> </a:t>
                    </a:r>
                  </a:p>
                </p:txBody>
              </p:sp>
            </mc:Fallback>
          </mc:AlternateContent>
          <p:sp>
            <p:nvSpPr>
              <p:cNvPr id="37" name="Isosceles Triangle 36">
                <a:extLst>
                  <a:ext uri="{FF2B5EF4-FFF2-40B4-BE49-F238E27FC236}">
                    <a16:creationId xmlns:a16="http://schemas.microsoft.com/office/drawing/2014/main" id="{E3206488-1827-4627-9654-DE0BA6FD75AC}"/>
                  </a:ext>
                </a:extLst>
              </p:cNvPr>
              <p:cNvSpPr/>
              <p:nvPr/>
            </p:nvSpPr>
            <p:spPr>
              <a:xfrm>
                <a:off x="4412179" y="3863951"/>
                <a:ext cx="477591" cy="549680"/>
              </a:xfrm>
              <a:prstGeom prst="triangle">
                <a:avLst/>
              </a:pr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01017B8-A5B8-4679-AC7C-1BE7DD19CD75}"/>
                      </a:ext>
                    </a:extLst>
                  </p:cNvPr>
                  <p:cNvSpPr txBox="1"/>
                  <p:nvPr/>
                </p:nvSpPr>
                <p:spPr>
                  <a:xfrm>
                    <a:off x="4173989" y="4162226"/>
                    <a:ext cx="319594" cy="4011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a:solidFill>
                                    <a:schemeClr val="tx2"/>
                                  </a:solidFill>
                                  <a:latin typeface="Cambria Math" panose="02040503050406030204" pitchFamily="18" charset="0"/>
                                </a:rPr>
                              </m:ctrlPr>
                            </m:accPr>
                            <m:e>
                              <m:r>
                                <a:rPr lang="en-US" b="1" i="1">
                                  <a:solidFill>
                                    <a:schemeClr val="tx2"/>
                                  </a:solidFill>
                                  <a:latin typeface="Cambria Math" panose="02040503050406030204" pitchFamily="18" charset="0"/>
                                </a:rPr>
                                <m:t>𝒃</m:t>
                              </m:r>
                            </m:e>
                          </m:acc>
                        </m:oMath>
                      </m:oMathPara>
                    </a14:m>
                    <a:endParaRPr lang="en-US" dirty="0"/>
                  </a:p>
                </p:txBody>
              </p:sp>
            </mc:Choice>
            <mc:Fallback xmlns="">
              <p:sp>
                <p:nvSpPr>
                  <p:cNvPr id="38" name="TextBox 37">
                    <a:extLst>
                      <a:ext uri="{FF2B5EF4-FFF2-40B4-BE49-F238E27FC236}">
                        <a16:creationId xmlns:a16="http://schemas.microsoft.com/office/drawing/2014/main" id="{801017B8-A5B8-4679-AC7C-1BE7DD19CD75}"/>
                      </a:ext>
                    </a:extLst>
                  </p:cNvPr>
                  <p:cNvSpPr txBox="1">
                    <a:spLocks noRot="1" noChangeAspect="1" noMove="1" noResize="1" noEditPoints="1" noAdjustHandles="1" noChangeArrowheads="1" noChangeShapeType="1" noTextEdit="1"/>
                  </p:cNvSpPr>
                  <p:nvPr/>
                </p:nvSpPr>
                <p:spPr>
                  <a:xfrm>
                    <a:off x="4173989" y="4162226"/>
                    <a:ext cx="319594" cy="401137"/>
                  </a:xfrm>
                  <a:prstGeom prst="rect">
                    <a:avLst/>
                  </a:prstGeom>
                  <a:blipFill>
                    <a:blip r:embed="rId5"/>
                    <a:stretch>
                      <a:fillRect t="-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C43DC8A-29EA-4394-B695-120E51B99966}"/>
                      </a:ext>
                    </a:extLst>
                  </p:cNvPr>
                  <p:cNvSpPr txBox="1"/>
                  <p:nvPr/>
                </p:nvSpPr>
                <p:spPr>
                  <a:xfrm>
                    <a:off x="4814660" y="4182296"/>
                    <a:ext cx="319594" cy="3854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a:solidFill>
                                    <a:schemeClr val="tx2"/>
                                  </a:solidFill>
                                  <a:latin typeface="Cambria Math" panose="02040503050406030204" pitchFamily="18" charset="0"/>
                                </a:rPr>
                              </m:ctrlPr>
                            </m:accPr>
                            <m:e>
                              <m:r>
                                <a:rPr lang="en-US" b="1" i="1">
                                  <a:solidFill>
                                    <a:schemeClr val="tx2"/>
                                  </a:solidFill>
                                  <a:latin typeface="Cambria Math" panose="02040503050406030204" pitchFamily="18" charset="0"/>
                                </a:rPr>
                                <m:t>𝒄</m:t>
                              </m:r>
                            </m:e>
                          </m:acc>
                        </m:oMath>
                      </m:oMathPara>
                    </a14:m>
                    <a:endParaRPr lang="en-US" dirty="0"/>
                  </a:p>
                </p:txBody>
              </p:sp>
            </mc:Choice>
            <mc:Fallback xmlns="">
              <p:sp>
                <p:nvSpPr>
                  <p:cNvPr id="39" name="TextBox 38">
                    <a:extLst>
                      <a:ext uri="{FF2B5EF4-FFF2-40B4-BE49-F238E27FC236}">
                        <a16:creationId xmlns:a16="http://schemas.microsoft.com/office/drawing/2014/main" id="{CC43DC8A-29EA-4394-B695-120E51B99966}"/>
                      </a:ext>
                    </a:extLst>
                  </p:cNvPr>
                  <p:cNvSpPr txBox="1">
                    <a:spLocks noRot="1" noChangeAspect="1" noMove="1" noResize="1" noEditPoints="1" noAdjustHandles="1" noChangeArrowheads="1" noChangeShapeType="1" noTextEdit="1"/>
                  </p:cNvSpPr>
                  <p:nvPr/>
                </p:nvSpPr>
                <p:spPr>
                  <a:xfrm>
                    <a:off x="4814660" y="4182296"/>
                    <a:ext cx="319594" cy="385477"/>
                  </a:xfrm>
                  <a:prstGeom prst="rect">
                    <a:avLst/>
                  </a:prstGeom>
                  <a:blipFill>
                    <a:blip r:embed="rId6"/>
                    <a:stretch>
                      <a:fillRect t="-6349" r="-5660"/>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7E8B52B8-79AC-445B-9568-80CF2CEF2670}"/>
                  </a:ext>
                </a:extLst>
              </p:cNvPr>
              <p:cNvCxnSpPr>
                <a:cxnSpLocks/>
              </p:cNvCxnSpPr>
              <p:nvPr/>
            </p:nvCxnSpPr>
            <p:spPr>
              <a:xfrm flipH="1">
                <a:off x="4416649" y="4203098"/>
                <a:ext cx="234325" cy="183629"/>
              </a:xfrm>
              <a:prstGeom prst="line">
                <a:avLst/>
              </a:prstGeom>
              <a:ln w="57150">
                <a:solidFill>
                  <a:srgbClr val="F94D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A1B0E3-D15C-4F85-B1B7-F525DA183D95}"/>
                  </a:ext>
                </a:extLst>
              </p:cNvPr>
              <p:cNvCxnSpPr>
                <a:cxnSpLocks/>
                <a:stCxn id="37" idx="0"/>
              </p:cNvCxnSpPr>
              <p:nvPr/>
            </p:nvCxnSpPr>
            <p:spPr>
              <a:xfrm flipH="1">
                <a:off x="4648951" y="3863951"/>
                <a:ext cx="2024" cy="320075"/>
              </a:xfrm>
              <a:prstGeom prst="line">
                <a:avLst/>
              </a:prstGeom>
              <a:ln w="57150">
                <a:solidFill>
                  <a:srgbClr val="F94D6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DB2BEF-7837-47A4-B50F-6E143C5A3534}"/>
                  </a:ext>
                </a:extLst>
              </p:cNvPr>
              <p:cNvCxnSpPr>
                <a:cxnSpLocks/>
              </p:cNvCxnSpPr>
              <p:nvPr/>
            </p:nvCxnSpPr>
            <p:spPr>
              <a:xfrm flipH="1" flipV="1">
                <a:off x="4650425" y="4194376"/>
                <a:ext cx="239345" cy="164260"/>
              </a:xfrm>
              <a:prstGeom prst="line">
                <a:avLst/>
              </a:prstGeom>
              <a:ln w="57150">
                <a:solidFill>
                  <a:srgbClr val="F94D66"/>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8CA3726-9E3E-4CF5-99AE-59B0E9BED1C7}"/>
                    </a:ext>
                  </a:extLst>
                </p:cNvPr>
                <p:cNvSpPr txBox="1"/>
                <p:nvPr/>
              </p:nvSpPr>
              <p:spPr>
                <a:xfrm>
                  <a:off x="407017" y="3780270"/>
                  <a:ext cx="3809781" cy="570541"/>
                </a:xfrm>
                <a:prstGeom prst="rect">
                  <a:avLst/>
                </a:prstGeom>
                <a:solidFill>
                  <a:schemeClr val="accent2">
                    <a:lumMod val="20000"/>
                    <a:lumOff val="80000"/>
                  </a:schemeClr>
                </a:solidFill>
              </p:spPr>
              <p:txBody>
                <a:bodyPr wrap="square" rtlCol="0">
                  <a:spAutoFit/>
                </a:bodyPr>
                <a:lstStyle/>
                <a:p>
                  <a:r>
                    <a:rPr lang="en-US" b="1" dirty="0"/>
                    <a:t>The QM result:   </a:t>
                  </a:r>
                  <a:r>
                    <a:rPr lang="en-US" dirty="0"/>
                    <a:t>Prob</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𝑠𝑖𝑛</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ea typeface="Cambria Math" panose="02040503050406030204" pitchFamily="18" charset="0"/>
                                    </a:rPr>
                                    <m:t>2</m:t>
                                  </m:r>
                                </m:den>
                              </m:f>
                            </m:e>
                          </m:d>
                        </m:e>
                        <m:sup>
                          <m:r>
                            <a:rPr lang="en-US" i="1">
                              <a:latin typeface="Cambria Math" panose="02040503050406030204" pitchFamily="18" charset="0"/>
                            </a:rPr>
                            <m:t>2</m:t>
                          </m:r>
                        </m:sup>
                      </m:sSup>
                    </m:oMath>
                  </a14:m>
                  <a:endParaRPr lang="en-US" dirty="0"/>
                </a:p>
              </p:txBody>
            </p:sp>
          </mc:Choice>
          <mc:Fallback xmlns="">
            <p:sp>
              <p:nvSpPr>
                <p:cNvPr id="43" name="TextBox 42">
                  <a:extLst>
                    <a:ext uri="{FF2B5EF4-FFF2-40B4-BE49-F238E27FC236}">
                      <a16:creationId xmlns:a16="http://schemas.microsoft.com/office/drawing/2014/main" id="{98CA3726-9E3E-4CF5-99AE-59B0E9BED1C7}"/>
                    </a:ext>
                  </a:extLst>
                </p:cNvPr>
                <p:cNvSpPr txBox="1">
                  <a:spLocks noRot="1" noChangeAspect="1" noMove="1" noResize="1" noEditPoints="1" noAdjustHandles="1" noChangeArrowheads="1" noChangeShapeType="1" noTextEdit="1"/>
                </p:cNvSpPr>
                <p:nvPr/>
              </p:nvSpPr>
              <p:spPr>
                <a:xfrm>
                  <a:off x="407017" y="3780270"/>
                  <a:ext cx="3809781" cy="570541"/>
                </a:xfrm>
                <a:prstGeom prst="rect">
                  <a:avLst/>
                </a:prstGeom>
                <a:blipFill>
                  <a:blip r:embed="rId7"/>
                  <a:stretch>
                    <a:fillRect l="-1440"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0D9CA8F-2C8D-4120-954B-D2AF76690F63}"/>
                    </a:ext>
                  </a:extLst>
                </p:cNvPr>
                <p:cNvSpPr txBox="1"/>
                <p:nvPr/>
              </p:nvSpPr>
              <p:spPr>
                <a:xfrm>
                  <a:off x="5078129" y="3686521"/>
                  <a:ext cx="4017139" cy="975460"/>
                </a:xfrm>
                <a:prstGeom prst="rect">
                  <a:avLst/>
                </a:prstGeom>
                <a:solidFill>
                  <a:schemeClr val="accent2">
                    <a:lumMod val="20000"/>
                    <a:lumOff val="80000"/>
                  </a:schemeClr>
                </a:solidFill>
              </p:spPr>
              <p:txBody>
                <a:bodyPr wrap="square" rtlCol="0">
                  <a:spAutoFit/>
                </a:bodyPr>
                <a:lstStyle/>
                <a:p>
                  <a:r>
                    <a:rPr lang="en-US" sz="1400" dirty="0">
                      <a:ea typeface="Cambria Math" panose="02040503050406030204" pitchFamily="18" charset="0"/>
                    </a:rPr>
                    <a:t>equal </a:t>
                  </a:r>
                  <a:r>
                    <a:rPr lang="en-US" sz="1400" dirty="0" err="1">
                      <a:ea typeface="Cambria Math" panose="02040503050406030204" pitchFamily="18" charset="0"/>
                    </a:rPr>
                    <a:t>sep</a:t>
                  </a:r>
                  <a:r>
                    <a:rPr lang="en-US" sz="1400" dirty="0">
                      <a:ea typeface="Cambria Math" panose="02040503050406030204" pitchFamily="18" charset="0"/>
                    </a:rPr>
                    <a:t> </a:t>
                  </a:r>
                  <a14:m>
                    <m:oMath xmlns:m="http://schemas.openxmlformats.org/officeDocument/2006/math">
                      <m:r>
                        <a:rPr lang="el-GR" sz="1600" i="1" smtClean="0">
                          <a:latin typeface="Cambria Math" panose="02040503050406030204" pitchFamily="18" charset="0"/>
                          <a:ea typeface="Cambria Math" panose="02040503050406030204" pitchFamily="18" charset="0"/>
                        </a:rPr>
                        <m:t>𝜃</m:t>
                      </m:r>
                    </m:oMath>
                  </a14:m>
                  <a:r>
                    <a:rPr lang="en-US" sz="1600" dirty="0"/>
                    <a:t>=</a:t>
                  </a:r>
                  <a14:m>
                    <m:oMath xmlns:m="http://schemas.openxmlformats.org/officeDocument/2006/math">
                      <m:sSup>
                        <m:sSupPr>
                          <m:ctrlPr>
                            <a:rPr lang="en-US" sz="1400" i="1" dirty="0" smtClean="0">
                              <a:latin typeface="Cambria Math" panose="02040503050406030204" pitchFamily="18" charset="0"/>
                            </a:rPr>
                          </m:ctrlPr>
                        </m:sSupPr>
                        <m:e>
                          <m:r>
                            <a:rPr lang="en-US" sz="1400" i="1" dirty="0">
                              <a:latin typeface="Cambria Math" panose="02040503050406030204" pitchFamily="18" charset="0"/>
                            </a:rPr>
                            <m:t>120</m:t>
                          </m:r>
                        </m:e>
                        <m:sup>
                          <m:r>
                            <a:rPr lang="en-US" sz="1400" i="1" dirty="0" smtClean="0">
                              <a:latin typeface="Cambria Math" panose="02040503050406030204" pitchFamily="18" charset="0"/>
                              <a:ea typeface="Cambria Math" panose="02040503050406030204" pitchFamily="18" charset="0"/>
                            </a:rPr>
                            <m:t>°</m:t>
                          </m:r>
                        </m:sup>
                      </m:sSup>
                      <m:r>
                        <a:rPr lang="en-US" sz="1400" b="0" i="1" dirty="0" smtClean="0">
                          <a:latin typeface="Cambria Math" panose="02040503050406030204" pitchFamily="18" charset="0"/>
                          <a:ea typeface="Cambria Math" panose="02040503050406030204" pitchFamily="18" charset="0"/>
                        </a:rPr>
                        <m:t>,</m:t>
                      </m:r>
                      <m:r>
                        <m:rPr>
                          <m:nor/>
                        </m:rPr>
                        <a:rPr lang="en-US" sz="1400" dirty="0"/>
                        <m:t>Pro</m:t>
                      </m:r>
                      <m:r>
                        <m:rPr>
                          <m:sty m:val="p"/>
                        </m:rPr>
                        <a:rPr lang="en-US" sz="1400" b="0" i="0" dirty="0" smtClean="0">
                          <a:latin typeface="Cambria Math" panose="02040503050406030204" pitchFamily="18" charset="0"/>
                        </a:rPr>
                        <m:t>b</m:t>
                      </m:r>
                      <m:r>
                        <a:rPr lang="en-US" sz="1400" b="0" i="1" dirty="0" smtClean="0">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m:t>
                      </m:r>
                      <m:sSup>
                        <m:sSupPr>
                          <m:ctrlPr>
                            <a:rPr lang="en-US" sz="1400" i="1" smtClean="0">
                              <a:latin typeface="Cambria Math" panose="02040503050406030204" pitchFamily="18" charset="0"/>
                              <a:ea typeface="Cambria Math" panose="02040503050406030204" pitchFamily="18" charset="0"/>
                            </a:rPr>
                          </m:ctrlPr>
                        </m:sSupPr>
                        <m:e>
                          <m:d>
                            <m:dPr>
                              <m:begChr m:val="|"/>
                              <m:endChr m:val="|"/>
                              <m:ctrlPr>
                                <a:rPr lang="en-US" sz="1400" i="1" smtClean="0">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rPr>
                                <m:t>𝑠𝑖𝑛</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𝜃</m:t>
                                  </m:r>
                                </m:num>
                                <m:den>
                                  <m:r>
                                    <a:rPr lang="en-US" sz="1400" i="1">
                                      <a:latin typeface="Cambria Math" panose="02040503050406030204" pitchFamily="18" charset="0"/>
                                      <a:ea typeface="Cambria Math" panose="02040503050406030204" pitchFamily="18" charset="0"/>
                                    </a:rPr>
                                    <m:t>2</m:t>
                                  </m:r>
                                </m:den>
                              </m:f>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rPr>
                          </m:ctrlPr>
                        </m:sSupPr>
                        <m:e>
                          <m:d>
                            <m:dPr>
                              <m:begChr m:val="|"/>
                              <m:endChr m:val="|"/>
                              <m:ctrlPr>
                                <a:rPr lang="en-US" sz="1400" i="1">
                                  <a:latin typeface="Cambria Math" panose="02040503050406030204" pitchFamily="18" charset="0"/>
                                </a:rPr>
                              </m:ctrlPr>
                            </m:dPr>
                            <m:e>
                              <m:f>
                                <m:fPr>
                                  <m:ctrlPr>
                                    <a:rPr lang="en-US" sz="1400" i="1" smtClean="0">
                                      <a:latin typeface="Cambria Math" panose="02040503050406030204" pitchFamily="18" charset="0"/>
                                    </a:rPr>
                                  </m:ctrlPr>
                                </m:fPr>
                                <m:num>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3</m:t>
                                  </m:r>
                                </m:num>
                                <m:den>
                                  <m:r>
                                    <a:rPr lang="en-US" sz="1400" b="0" i="1" smtClean="0">
                                      <a:latin typeface="Cambria Math" panose="02040503050406030204" pitchFamily="18" charset="0"/>
                                    </a:rPr>
                                    <m:t>2</m:t>
                                  </m:r>
                                </m:den>
                              </m:f>
                            </m:e>
                          </m:d>
                        </m:e>
                        <m:sup>
                          <m:r>
                            <a:rPr lang="en-US" sz="1400" i="1">
                              <a:latin typeface="Cambria Math" panose="02040503050406030204" pitchFamily="18" charset="0"/>
                            </a:rPr>
                            <m:t>2</m:t>
                          </m:r>
                        </m:sup>
                      </m:sSup>
                    </m:oMath>
                  </a14:m>
                  <a:r>
                    <a:rPr lang="en-US" sz="1600" i="1" dirty="0"/>
                    <a:t>=</a:t>
                  </a:r>
                  <a14:m>
                    <m:oMath xmlns:m="http://schemas.openxmlformats.org/officeDocument/2006/math">
                      <m:r>
                        <a:rPr lang="en-US" sz="1600" b="0" i="1" dirty="0" smtClean="0">
                          <a:latin typeface="Cambria Math" panose="02040503050406030204" pitchFamily="18" charset="0"/>
                        </a:rPr>
                        <m:t> </m:t>
                      </m:r>
                      <m:f>
                        <m:fPr>
                          <m:ctrlPr>
                            <a:rPr lang="en-US" sz="1600" i="1" dirty="0" smtClean="0">
                              <a:latin typeface="Cambria Math" panose="02040503050406030204" pitchFamily="18" charset="0"/>
                            </a:rPr>
                          </m:ctrlPr>
                        </m:fPr>
                        <m:num>
                          <m:r>
                            <a:rPr lang="en-US" sz="1600" b="0" i="1" dirty="0" smtClean="0">
                              <a:latin typeface="Cambria Math" panose="02040503050406030204" pitchFamily="18" charset="0"/>
                            </a:rPr>
                            <m:t>3</m:t>
                          </m:r>
                        </m:num>
                        <m:den>
                          <m:r>
                            <a:rPr lang="en-US" sz="1600" b="0" i="1" dirty="0" smtClean="0">
                              <a:latin typeface="Cambria Math" panose="02040503050406030204" pitchFamily="18" charset="0"/>
                            </a:rPr>
                            <m:t>4</m:t>
                          </m:r>
                        </m:den>
                      </m:f>
                    </m:oMath>
                  </a14:m>
                  <a:r>
                    <a:rPr lang="en-US" sz="1600" i="1" dirty="0"/>
                    <a:t> </a:t>
                  </a:r>
                  <a:endParaRPr lang="en-US" i="1" dirty="0"/>
                </a:p>
                <a:p>
                  <a:pPr algn="ctr"/>
                  <a:r>
                    <a:rPr kumimoji="0" lang="en-US" altLang="en-US" sz="1600" b="0" i="0" u="none" strike="noStrike" cap="none" normalizeH="0" baseline="0" dirty="0">
                      <a:ln>
                        <a:noFill/>
                      </a:ln>
                      <a:solidFill>
                        <a:srgbClr val="1A1A1A"/>
                      </a:solidFill>
                      <a:effectLst/>
                      <a:latin typeface="Merriweather" panose="00000500000000000000" pitchFamily="2" charset="0"/>
                    </a:rPr>
                    <a:t>both labs obtain the same spin result 75% of the time</a:t>
                  </a:r>
                  <a:r>
                    <a:rPr lang="en-US" sz="1600" i="1" dirty="0"/>
                    <a:t> </a:t>
                  </a:r>
                </a:p>
              </p:txBody>
            </p:sp>
          </mc:Choice>
          <mc:Fallback xmlns="">
            <p:sp>
              <p:nvSpPr>
                <p:cNvPr id="25" name="TextBox 24">
                  <a:extLst>
                    <a:ext uri="{FF2B5EF4-FFF2-40B4-BE49-F238E27FC236}">
                      <a16:creationId xmlns:a16="http://schemas.microsoft.com/office/drawing/2014/main" id="{D0D9CA8F-2C8D-4120-954B-D2AF76690F63}"/>
                    </a:ext>
                  </a:extLst>
                </p:cNvPr>
                <p:cNvSpPr txBox="1">
                  <a:spLocks noRot="1" noChangeAspect="1" noMove="1" noResize="1" noEditPoints="1" noAdjustHandles="1" noChangeArrowheads="1" noChangeShapeType="1" noTextEdit="1"/>
                </p:cNvSpPr>
                <p:nvPr/>
              </p:nvSpPr>
              <p:spPr>
                <a:xfrm>
                  <a:off x="5078129" y="3686521"/>
                  <a:ext cx="4017139" cy="975460"/>
                </a:xfrm>
                <a:prstGeom prst="rect">
                  <a:avLst/>
                </a:prstGeom>
                <a:blipFill>
                  <a:blip r:embed="rId8"/>
                  <a:stretch>
                    <a:fillRect l="-455" r="-303" b="-7500"/>
                  </a:stretch>
                </a:blipFill>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C57711BD-5098-33EA-F486-8DDC80AF0A8D}"/>
              </a:ext>
            </a:extLst>
          </p:cNvPr>
          <p:cNvGrpSpPr/>
          <p:nvPr/>
        </p:nvGrpSpPr>
        <p:grpSpPr>
          <a:xfrm>
            <a:off x="309356" y="758129"/>
            <a:ext cx="8636378" cy="2981361"/>
            <a:chOff x="309356" y="758129"/>
            <a:chExt cx="8636378" cy="2981361"/>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6D0FAA-2D3B-4F9A-BB5B-FFCEB1843AEA}"/>
                    </a:ext>
                  </a:extLst>
                </p:cNvPr>
                <p:cNvSpPr txBox="1"/>
                <p:nvPr/>
              </p:nvSpPr>
              <p:spPr>
                <a:xfrm>
                  <a:off x="5181600" y="1112681"/>
                  <a:ext cx="3733800" cy="2626809"/>
                </a:xfrm>
                <a:prstGeom prst="rect">
                  <a:avLst/>
                </a:prstGeom>
                <a:solidFill>
                  <a:srgbClr val="92D05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2</m:t>
                                  </m:r>
                                </m:sub>
                              </m:sSub>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𝑐</m:t>
                                  </m:r>
                                </m:sub>
                              </m:sSub>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m:t>
                              </m:r>
                            </m:e>
                          </m:mr>
                          <m:mr>
                            <m:e/>
                          </m:mr>
                          <m:mr>
                            <m:e/>
                          </m:mr>
                        </m:m>
                        <m:r>
                          <a:rPr lang="en-US" i="1">
                            <a:latin typeface="Cambria Math" panose="02040503050406030204" pitchFamily="18" charset="0"/>
                          </a:rPr>
                          <m:t> </m:t>
                        </m:r>
                        <m:r>
                          <a:rPr lang="en-US" b="0"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panose="02040503050406030204" pitchFamily="18" charset="0"/>
                                    </a:rPr>
                                    <m:t>𝑎</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𝑐</m:t>
                                  </m:r>
                                </m:sub>
                              </m:sSub>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b="0" i="1" smtClean="0">
                            <a:latin typeface="Cambria Math" panose="02040503050406030204" pitchFamily="18" charset="0"/>
                          </a:rPr>
                          <m:t>  </m:t>
                        </m:r>
                      </m:oMath>
                    </m:oMathPara>
                  </a14:m>
                  <a:endParaRPr lang="en-US" b="0" dirty="0"/>
                </a:p>
                <a:p>
                  <a:endParaRPr lang="en-US" sz="7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4</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5</m:t>
                                  </m:r>
                                </m:sub>
                              </m:sSub>
                            </m:e>
                          </m:mr>
                        </m:m>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mr>
                          <m:mr>
                            <m:e/>
                          </m:mr>
                          <m: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oMath>
                    </m:oMathPara>
                  </a14:m>
                  <a:endParaRPr lang="en-US" dirty="0"/>
                </a:p>
                <a:p>
                  <a:endParaRPr lang="en-US" sz="900" dirty="0"/>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6</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7</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8</m:t>
                                  </m:r>
                                </m:sub>
                              </m:sSub>
                            </m:e>
                          </m:mr>
                        </m:m>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mr>
                          <m:mr>
                            <m:e/>
                          </m:mr>
                          <m: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oMath>
                    </m:oMathPara>
                  </a14:m>
                  <a:endParaRPr lang="en-US" dirty="0"/>
                </a:p>
              </p:txBody>
            </p:sp>
          </mc:Choice>
          <mc:Fallback xmlns="">
            <p:sp>
              <p:nvSpPr>
                <p:cNvPr id="6" name="TextBox 5">
                  <a:extLst>
                    <a:ext uri="{FF2B5EF4-FFF2-40B4-BE49-F238E27FC236}">
                      <a16:creationId xmlns:a16="http://schemas.microsoft.com/office/drawing/2014/main" id="{D66D0FAA-2D3B-4F9A-BB5B-FFCEB1843AEA}"/>
                    </a:ext>
                  </a:extLst>
                </p:cNvPr>
                <p:cNvSpPr txBox="1">
                  <a:spLocks noRot="1" noChangeAspect="1" noMove="1" noResize="1" noEditPoints="1" noAdjustHandles="1" noChangeArrowheads="1" noChangeShapeType="1" noTextEdit="1"/>
                </p:cNvSpPr>
                <p:nvPr/>
              </p:nvSpPr>
              <p:spPr>
                <a:xfrm>
                  <a:off x="5181600" y="1112681"/>
                  <a:ext cx="3733800" cy="2626809"/>
                </a:xfrm>
                <a:prstGeom prst="rect">
                  <a:avLst/>
                </a:prstGeom>
                <a:blipFill>
                  <a:blip r:embed="rId9"/>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BD35F76E-FD61-48D1-BC02-56235BA23F0F}"/>
                </a:ext>
              </a:extLst>
            </p:cNvPr>
            <p:cNvSpPr txBox="1"/>
            <p:nvPr/>
          </p:nvSpPr>
          <p:spPr>
            <a:xfrm>
              <a:off x="309356" y="1512168"/>
              <a:ext cx="4754616" cy="2169825"/>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
              </a:pPr>
              <a:r>
                <a:rPr lang="en-US" sz="1200" b="0" i="0" dirty="0">
                  <a:solidFill>
                    <a:srgbClr val="1A1A1A"/>
                  </a:solidFill>
                  <a:effectLst/>
                  <a:latin typeface="Merriweather" panose="00000500000000000000" pitchFamily="2" charset="0"/>
                </a:rPr>
                <a:t>Any measurements of spin in the two labs, labeled 1 or 8, will always yield </a:t>
              </a:r>
              <a:r>
                <a:rPr lang="en-US" sz="1200" b="0" i="1" u="sng" dirty="0">
                  <a:solidFill>
                    <a:schemeClr val="tx2"/>
                  </a:solidFill>
                  <a:effectLst/>
                  <a:latin typeface="Merriweather" panose="00000500000000000000" pitchFamily="2" charset="0"/>
                </a:rPr>
                <a:t>opposite results</a:t>
              </a:r>
              <a:r>
                <a:rPr lang="en-US" sz="1200" b="0" i="0" dirty="0">
                  <a:solidFill>
                    <a:srgbClr val="1A1A1A"/>
                  </a:solidFill>
                  <a:effectLst/>
                  <a:latin typeface="Merriweather" panose="00000500000000000000" pitchFamily="2" charset="0"/>
                </a:rPr>
                <a:t>, regardless of which axes </a:t>
              </a:r>
              <a:r>
                <a:rPr lang="en-US" sz="1200" dirty="0">
                  <a:solidFill>
                    <a:srgbClr val="1A1A1A"/>
                  </a:solidFill>
                  <a:latin typeface="Merriweather" panose="00000500000000000000" pitchFamily="2" charset="0"/>
                </a:rPr>
                <a:t>one</a:t>
              </a:r>
              <a:r>
                <a:rPr lang="en-US" sz="1200" b="0" i="0" dirty="0">
                  <a:solidFill>
                    <a:srgbClr val="1A1A1A"/>
                  </a:solidFill>
                  <a:effectLst/>
                  <a:latin typeface="Merriweather" panose="00000500000000000000" pitchFamily="2" charset="0"/>
                </a:rPr>
                <a:t> chooses to measure. </a:t>
              </a:r>
            </a:p>
            <a:p>
              <a:pPr marL="285750" indent="-285750">
                <a:buFont typeface="Wingdings" panose="05000000000000000000" pitchFamily="2" charset="2"/>
                <a:buChar char="§"/>
              </a:pPr>
              <a:r>
                <a:rPr lang="en-US" sz="1200" b="0" i="0" dirty="0">
                  <a:solidFill>
                    <a:srgbClr val="1A1A1A"/>
                  </a:solidFill>
                  <a:effectLst/>
                  <a:latin typeface="Merriweather" panose="00000500000000000000" pitchFamily="2" charset="0"/>
                </a:rPr>
                <a:t>The other six sets </a:t>
              </a:r>
              <a:r>
                <a:rPr lang="en-US" sz="1200" dirty="0">
                  <a:solidFill>
                    <a:srgbClr val="1A1A1A"/>
                  </a:solidFill>
                  <a:latin typeface="Merriweather" panose="00000500000000000000" pitchFamily="2" charset="0"/>
                </a:rPr>
                <a:t>(labeled </a:t>
              </a:r>
              <a:r>
                <a:rPr lang="en-US" sz="1200" b="0" i="0" dirty="0">
                  <a:solidFill>
                    <a:srgbClr val="1A1A1A"/>
                  </a:solidFill>
                  <a:effectLst/>
                  <a:latin typeface="Merriweather" panose="00000500000000000000" pitchFamily="2" charset="0"/>
                </a:rPr>
                <a:t>2-7) of spin values all yield </a:t>
              </a:r>
              <a:r>
                <a:rPr lang="en-US" sz="1200" b="0" i="1" dirty="0">
                  <a:solidFill>
                    <a:schemeClr val="tx2"/>
                  </a:solidFill>
                  <a:effectLst/>
                  <a:latin typeface="Merriweather" panose="00000500000000000000" pitchFamily="2" charset="0"/>
                </a:rPr>
                <a:t>opposite results </a:t>
              </a:r>
              <a:r>
                <a:rPr lang="en-US" sz="1200" b="0" i="0" dirty="0">
                  <a:solidFill>
                    <a:srgbClr val="1A1A1A"/>
                  </a:solidFill>
                  <a:effectLst/>
                  <a:latin typeface="Merriweather" panose="00000500000000000000" pitchFamily="2" charset="0"/>
                </a:rPr>
                <a:t>in 33% of different-axis measurements </a:t>
              </a:r>
            </a:p>
            <a:p>
              <a:pPr marL="285750" indent="-285750">
                <a:buFont typeface="Wingdings" panose="05000000000000000000" pitchFamily="2" charset="2"/>
                <a:buChar char="§"/>
              </a:pPr>
              <a:r>
                <a:rPr lang="en-US" sz="1100" b="0" i="0" dirty="0">
                  <a:solidFill>
                    <a:schemeClr val="tx2"/>
                  </a:solidFill>
                  <a:effectLst/>
                  <a:latin typeface="Merriweather" panose="00000500000000000000" pitchFamily="2" charset="0"/>
                </a:rPr>
                <a:t>(2 out of 6 @ each row)</a:t>
              </a:r>
            </a:p>
            <a:p>
              <a:pPr marL="285750" indent="-285750">
                <a:buFont typeface="Wingdings" panose="05000000000000000000" pitchFamily="2" charset="2"/>
                <a:buChar char="à"/>
              </a:pPr>
              <a:r>
                <a:rPr lang="en-US" sz="1400" b="0" dirty="0">
                  <a:solidFill>
                    <a:srgbClr val="1A1A1A"/>
                  </a:solidFill>
                  <a:effectLst/>
                  <a:latin typeface="Merriweather" panose="00000500000000000000" pitchFamily="2" charset="0"/>
                </a:rPr>
                <a:t>Thus, in all cases, they will obtain the </a:t>
              </a:r>
              <a:r>
                <a:rPr lang="en-US" sz="1400" b="0" i="1" u="sng" dirty="0">
                  <a:solidFill>
                    <a:schemeClr val="tx2"/>
                  </a:solidFill>
                  <a:effectLst/>
                  <a:latin typeface="Merriweather" panose="00000500000000000000" pitchFamily="2" charset="0"/>
                </a:rPr>
                <a:t>same</a:t>
              </a:r>
              <a:r>
                <a:rPr lang="en-US" sz="1400" b="0" i="1" u="sng" dirty="0">
                  <a:solidFill>
                    <a:srgbClr val="1A1A1A"/>
                  </a:solidFill>
                  <a:effectLst/>
                  <a:latin typeface="Merriweather" panose="00000500000000000000" pitchFamily="2" charset="0"/>
                </a:rPr>
                <a:t> </a:t>
              </a:r>
              <a:r>
                <a:rPr lang="en-US" sz="1400" i="1" u="sng" dirty="0">
                  <a:solidFill>
                    <a:schemeClr val="accent1"/>
                  </a:solidFill>
                  <a:latin typeface="Merriweather" panose="00000500000000000000" pitchFamily="2" charset="0"/>
                </a:rPr>
                <a:t>result </a:t>
              </a:r>
              <a:r>
                <a:rPr lang="en-US" sz="1400" b="1" dirty="0">
                  <a:solidFill>
                    <a:srgbClr val="1A1A1A"/>
                  </a:solidFill>
                  <a:effectLst/>
                  <a:latin typeface="Merriweather" panose="00000500000000000000" pitchFamily="2" charset="0"/>
                </a:rPr>
                <a:t>at most 67% of the time</a:t>
              </a:r>
              <a:r>
                <a:rPr lang="en-US" sz="1400" b="0" i="1" dirty="0">
                  <a:solidFill>
                    <a:srgbClr val="1A1A1A"/>
                  </a:solidFill>
                  <a:effectLst/>
                  <a:latin typeface="Merriweather" panose="00000500000000000000" pitchFamily="2" charset="0"/>
                </a:rPr>
                <a:t>. </a:t>
              </a:r>
            </a:p>
            <a:p>
              <a:r>
                <a:rPr lang="en-US" sz="1200" b="0" i="0" dirty="0">
                  <a:solidFill>
                    <a:srgbClr val="1A1A1A"/>
                  </a:solidFill>
                  <a:effectLst/>
                  <a:latin typeface="Merriweather" panose="00000500000000000000" pitchFamily="2" charset="0"/>
                </a:rPr>
                <a:t>This result — an upper bound on the correlations allowed by local hidden variable theories — is </a:t>
              </a:r>
              <a:r>
                <a:rPr lang="en-US" sz="1200" b="1" dirty="0">
                  <a:solidFill>
                    <a:srgbClr val="1A1A1A"/>
                  </a:solidFill>
                  <a:latin typeface="Merriweather" panose="00000500000000000000" pitchFamily="2" charset="0"/>
                </a:rPr>
                <a:t>another version of</a:t>
              </a:r>
              <a:r>
                <a:rPr lang="en-US" sz="1200" b="1" i="0" dirty="0">
                  <a:solidFill>
                    <a:srgbClr val="1A1A1A"/>
                  </a:solidFill>
                  <a:effectLst/>
                  <a:latin typeface="Merriweather" panose="00000500000000000000" pitchFamily="2" charset="0"/>
                </a:rPr>
                <a:t> Bell’s theorem </a:t>
              </a:r>
              <a:r>
                <a:rPr lang="en-US" sz="1200" b="0" i="0" dirty="0">
                  <a:solidFill>
                    <a:schemeClr val="tx2"/>
                  </a:solidFill>
                  <a:effectLst/>
                  <a:latin typeface="Merriweather" panose="00000500000000000000" pitchFamily="2" charset="0"/>
                </a:rPr>
                <a:t>(not in terms of spin-products, ... the same table</a:t>
              </a:r>
              <a:r>
                <a:rPr lang="en-US" sz="1200" b="0" i="0" dirty="0">
                  <a:solidFill>
                    <a:srgbClr val="1A1A1A"/>
                  </a:solidFill>
                  <a:effectLst/>
                  <a:latin typeface="Merriweather" panose="00000500000000000000" pitchFamily="2" charset="0"/>
                </a:rPr>
                <a:t>)</a:t>
              </a:r>
              <a:endParaRPr lang="en-US" sz="1200" dirty="0"/>
            </a:p>
          </p:txBody>
        </p:sp>
        <p:sp>
          <p:nvSpPr>
            <p:cNvPr id="34" name="TextBox 33">
              <a:extLst>
                <a:ext uri="{FF2B5EF4-FFF2-40B4-BE49-F238E27FC236}">
                  <a16:creationId xmlns:a16="http://schemas.microsoft.com/office/drawing/2014/main" id="{B2FE2549-02E7-4B46-9E73-7012CEBAD5E8}"/>
                </a:ext>
              </a:extLst>
            </p:cNvPr>
            <p:cNvSpPr txBox="1"/>
            <p:nvPr/>
          </p:nvSpPr>
          <p:spPr>
            <a:xfrm>
              <a:off x="416916" y="1108760"/>
              <a:ext cx="4241763" cy="338554"/>
            </a:xfrm>
            <a:prstGeom prst="rect">
              <a:avLst/>
            </a:prstGeom>
            <a:solidFill>
              <a:srgbClr val="FFFF00"/>
            </a:solidFill>
          </p:spPr>
          <p:txBody>
            <a:bodyPr wrap="square" rtlCol="0">
              <a:spAutoFit/>
            </a:bodyPr>
            <a:lstStyle/>
            <a:p>
              <a:r>
                <a:rPr lang="en-US" sz="1600" b="1" dirty="0">
                  <a:solidFill>
                    <a:schemeClr val="tx2"/>
                  </a:solidFill>
                </a:rPr>
                <a:t>Say it in another way:          </a:t>
              </a:r>
              <a:r>
                <a:rPr lang="en-US" sz="1100" dirty="0">
                  <a:solidFill>
                    <a:schemeClr val="tx2"/>
                  </a:solidFill>
                </a:rPr>
                <a:t>B Brubaker, D </a:t>
              </a:r>
              <a:r>
                <a:rPr lang="en-US" sz="1100" dirty="0" err="1">
                  <a:solidFill>
                    <a:schemeClr val="tx2"/>
                  </a:solidFill>
                </a:rPr>
                <a:t>Mermin</a:t>
              </a:r>
              <a:r>
                <a:rPr lang="en-US" sz="1100" dirty="0">
                  <a:solidFill>
                    <a:schemeClr val="tx2"/>
                  </a:solidFill>
                </a:rPr>
                <a:t>,..</a:t>
              </a:r>
              <a:endParaRPr lang="en-US" sz="1600" dirty="0">
                <a:solidFill>
                  <a:schemeClr val="tx2"/>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F0E6F81-C554-4794-8717-9CBB6B924C71}"/>
                    </a:ext>
                  </a:extLst>
                </p:cNvPr>
                <p:cNvSpPr txBox="1"/>
                <p:nvPr/>
              </p:nvSpPr>
              <p:spPr>
                <a:xfrm>
                  <a:off x="5211934" y="1112681"/>
                  <a:ext cx="3733800" cy="2626809"/>
                </a:xfrm>
                <a:prstGeom prst="rect">
                  <a:avLst/>
                </a:prstGeom>
                <a:solidFill>
                  <a:srgbClr val="92D05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2</m:t>
                                  </m:r>
                                </m:sub>
                              </m:sSub>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𝑐</m:t>
                                  </m:r>
                                </m:sub>
                              </m:sSub>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m:t>
                              </m:r>
                            </m:e>
                          </m:mr>
                          <m:mr>
                            <m:e/>
                          </m:mr>
                          <m:mr>
                            <m:e/>
                          </m:mr>
                        </m:m>
                        <m:r>
                          <a:rPr lang="en-US" i="1">
                            <a:latin typeface="Cambria Math" panose="02040503050406030204" pitchFamily="18" charset="0"/>
                          </a:rPr>
                          <m:t> </m:t>
                        </m:r>
                        <m:r>
                          <a:rPr lang="en-US" b="0"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panose="02040503050406030204" pitchFamily="18" charset="0"/>
                                    </a:rPr>
                                    <m:t>𝑎</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𝑐</m:t>
                                  </m:r>
                                </m:sub>
                              </m:sSub>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b="0" i="1" smtClean="0">
                            <a:latin typeface="Cambria Math" panose="02040503050406030204" pitchFamily="18" charset="0"/>
                          </a:rPr>
                          <m:t>  </m:t>
                        </m:r>
                      </m:oMath>
                    </m:oMathPara>
                  </a14:m>
                  <a:endParaRPr lang="en-US" b="0" dirty="0"/>
                </a:p>
                <a:p>
                  <a:endParaRPr lang="en-US" sz="7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4</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5</m:t>
                                  </m:r>
                                </m:sub>
                              </m:sSub>
                            </m:e>
                          </m:mr>
                        </m:m>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mr>
                          <m:mr>
                            <m:e/>
                          </m:mr>
                          <m: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oMath>
                    </m:oMathPara>
                  </a14:m>
                  <a:endParaRPr lang="en-US" dirty="0"/>
                </a:p>
                <a:p>
                  <a:endParaRPr lang="en-US" sz="900" dirty="0"/>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6</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7</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8</m:t>
                                  </m:r>
                                </m:sub>
                              </m:sSub>
                            </m:e>
                          </m:mr>
                        </m:m>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mr>
                          <m:mr>
                            <m:e/>
                          </m:mr>
                          <m:mr>
                            <m:e/>
                          </m:mr>
                        </m:m>
                        <m:r>
                          <a:rPr lang="en-US" i="1">
                            <a:latin typeface="Cambria Math" panose="02040503050406030204" pitchFamily="18" charset="0"/>
                          </a:rPr>
                          <m:t> </m:t>
                        </m:r>
                        <m:r>
                          <a:rPr lang="en-US" b="0" i="1">
                            <a:latin typeface="Cambria Math" panose="02040503050406030204" pitchFamily="18" charset="0"/>
                          </a:rPr>
                          <m:t>    </m:t>
                        </m:r>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oMath>
                    </m:oMathPara>
                  </a14:m>
                  <a:endParaRPr lang="en-US" dirty="0"/>
                </a:p>
              </p:txBody>
            </p:sp>
          </mc:Choice>
          <mc:Fallback xmlns="">
            <p:sp>
              <p:nvSpPr>
                <p:cNvPr id="31" name="TextBox 30">
                  <a:extLst>
                    <a:ext uri="{FF2B5EF4-FFF2-40B4-BE49-F238E27FC236}">
                      <a16:creationId xmlns:a16="http://schemas.microsoft.com/office/drawing/2014/main" id="{9F0E6F81-C554-4794-8717-9CBB6B924C71}"/>
                    </a:ext>
                  </a:extLst>
                </p:cNvPr>
                <p:cNvSpPr txBox="1">
                  <a:spLocks noRot="1" noChangeAspect="1" noMove="1" noResize="1" noEditPoints="1" noAdjustHandles="1" noChangeArrowheads="1" noChangeShapeType="1" noTextEdit="1"/>
                </p:cNvSpPr>
                <p:nvPr/>
              </p:nvSpPr>
              <p:spPr>
                <a:xfrm>
                  <a:off x="5211934" y="1112681"/>
                  <a:ext cx="3733800" cy="2626809"/>
                </a:xfrm>
                <a:prstGeom prst="rect">
                  <a:avLst/>
                </a:prstGeom>
                <a:blipFill>
                  <a:blip r:embed="rId10"/>
                  <a:stretch>
                    <a:fillRect/>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EBB4E4A7-150D-41D7-B33E-3587993877E7}"/>
                </a:ext>
              </a:extLst>
            </p:cNvPr>
            <p:cNvGrpSpPr/>
            <p:nvPr/>
          </p:nvGrpSpPr>
          <p:grpSpPr>
            <a:xfrm>
              <a:off x="5774932" y="1668279"/>
              <a:ext cx="2556026" cy="238946"/>
              <a:chOff x="5774932" y="1677153"/>
              <a:chExt cx="2556026" cy="238946"/>
            </a:xfrm>
          </p:grpSpPr>
          <p:sp>
            <p:nvSpPr>
              <p:cNvPr id="44" name="Oval 43">
                <a:extLst>
                  <a:ext uri="{FF2B5EF4-FFF2-40B4-BE49-F238E27FC236}">
                    <a16:creationId xmlns:a16="http://schemas.microsoft.com/office/drawing/2014/main" id="{F7C2DC27-A6A0-422A-A72B-AC9517EB4E36}"/>
                  </a:ext>
                </a:extLst>
              </p:cNvPr>
              <p:cNvSpPr/>
              <p:nvPr/>
            </p:nvSpPr>
            <p:spPr>
              <a:xfrm>
                <a:off x="5774932" y="1677153"/>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20CB2F2-C639-4BE8-9EC1-65113321BC68}"/>
                  </a:ext>
                </a:extLst>
              </p:cNvPr>
              <p:cNvSpPr/>
              <p:nvPr/>
            </p:nvSpPr>
            <p:spPr>
              <a:xfrm>
                <a:off x="8102358" y="1687499"/>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0A326E2B-C45F-42BD-A589-CECA545C9070}"/>
                </a:ext>
              </a:extLst>
            </p:cNvPr>
            <p:cNvGrpSpPr/>
            <p:nvPr/>
          </p:nvGrpSpPr>
          <p:grpSpPr>
            <a:xfrm>
              <a:off x="6248414" y="1680083"/>
              <a:ext cx="1632747" cy="230100"/>
              <a:chOff x="6248414" y="1688967"/>
              <a:chExt cx="1632747" cy="230100"/>
            </a:xfrm>
          </p:grpSpPr>
          <p:sp>
            <p:nvSpPr>
              <p:cNvPr id="48" name="Oval 47">
                <a:extLst>
                  <a:ext uri="{FF2B5EF4-FFF2-40B4-BE49-F238E27FC236}">
                    <a16:creationId xmlns:a16="http://schemas.microsoft.com/office/drawing/2014/main" id="{5DC6838E-4F37-442F-8E42-B60843900F26}"/>
                  </a:ext>
                </a:extLst>
              </p:cNvPr>
              <p:cNvSpPr/>
              <p:nvPr/>
            </p:nvSpPr>
            <p:spPr>
              <a:xfrm>
                <a:off x="6248414" y="1688967"/>
                <a:ext cx="2286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2774ED0-6DCF-4F79-92F5-CFB07E8C94D9}"/>
                  </a:ext>
                </a:extLst>
              </p:cNvPr>
              <p:cNvSpPr/>
              <p:nvPr/>
            </p:nvSpPr>
            <p:spPr>
              <a:xfrm>
                <a:off x="7652561" y="1690467"/>
                <a:ext cx="2286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B2809D0-224A-3B21-4CB8-E77ACB27DB81}"/>
                    </a:ext>
                  </a:extLst>
                </p:cNvPr>
                <p:cNvSpPr txBox="1"/>
                <p:nvPr/>
              </p:nvSpPr>
              <p:spPr>
                <a:xfrm>
                  <a:off x="4844978" y="758129"/>
                  <a:ext cx="2177249" cy="307777"/>
                </a:xfrm>
                <a:prstGeom prst="rect">
                  <a:avLst/>
                </a:prstGeom>
                <a:solidFill>
                  <a:schemeClr val="bg2">
                    <a:lumMod val="75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𝜋</m:t>
                            </m:r>
                          </m:e>
                          <m:sup>
                            <m:r>
                              <a:rPr lang="en-US" sz="2000" b="0" i="1" smtClean="0">
                                <a:latin typeface="Cambria Math" panose="02040503050406030204" pitchFamily="18" charset="0"/>
                                <a:ea typeface="Cambria Math" panose="02040503050406030204" pitchFamily="18" charset="0"/>
                              </a:rPr>
                              <m:t>0</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up>
                        </m:sSup>
                      </m:oMath>
                    </m:oMathPara>
                  </a14:m>
                  <a:endParaRPr lang="en-US" sz="1400" dirty="0"/>
                </a:p>
              </p:txBody>
            </p:sp>
          </mc:Choice>
          <mc:Fallback xmlns="">
            <p:sp>
              <p:nvSpPr>
                <p:cNvPr id="28" name="TextBox 27">
                  <a:extLst>
                    <a:ext uri="{FF2B5EF4-FFF2-40B4-BE49-F238E27FC236}">
                      <a16:creationId xmlns:a16="http://schemas.microsoft.com/office/drawing/2014/main" id="{8B2809D0-224A-3B21-4CB8-E77ACB27DB81}"/>
                    </a:ext>
                  </a:extLst>
                </p:cNvPr>
                <p:cNvSpPr txBox="1">
                  <a:spLocks noRot="1" noChangeAspect="1" noMove="1" noResize="1" noEditPoints="1" noAdjustHandles="1" noChangeArrowheads="1" noChangeShapeType="1" noTextEdit="1"/>
                </p:cNvSpPr>
                <p:nvPr/>
              </p:nvSpPr>
              <p:spPr>
                <a:xfrm>
                  <a:off x="4844978" y="758129"/>
                  <a:ext cx="2177249" cy="307777"/>
                </a:xfrm>
                <a:prstGeom prst="rect">
                  <a:avLst/>
                </a:prstGeom>
                <a:blipFill>
                  <a:blip r:embed="rId11"/>
                  <a:stretch>
                    <a:fillRect t="-1961"/>
                  </a:stretch>
                </a:blipFill>
              </p:spPr>
              <p:txBody>
                <a:bodyPr/>
                <a:lstStyle/>
                <a:p>
                  <a:r>
                    <a:rPr lang="en-US">
                      <a:noFill/>
                    </a:rPr>
                    <a:t> </a:t>
                  </a:r>
                </a:p>
              </p:txBody>
            </p:sp>
          </mc:Fallback>
        </mc:AlternateContent>
      </p:grpSp>
      <p:sp>
        <p:nvSpPr>
          <p:cNvPr id="32" name="TextBox 31">
            <a:extLst>
              <a:ext uri="{FF2B5EF4-FFF2-40B4-BE49-F238E27FC236}">
                <a16:creationId xmlns:a16="http://schemas.microsoft.com/office/drawing/2014/main" id="{833D8421-F301-60B1-A443-B4AAAB5DF51E}"/>
              </a:ext>
            </a:extLst>
          </p:cNvPr>
          <p:cNvSpPr txBox="1"/>
          <p:nvPr/>
        </p:nvSpPr>
        <p:spPr>
          <a:xfrm>
            <a:off x="124272" y="6445200"/>
            <a:ext cx="639192" cy="276999"/>
          </a:xfrm>
          <a:prstGeom prst="rect">
            <a:avLst/>
          </a:prstGeom>
          <a:noFill/>
        </p:spPr>
        <p:txBody>
          <a:bodyPr wrap="square" rtlCol="0">
            <a:spAutoFit/>
          </a:bodyPr>
          <a:lstStyle/>
          <a:p>
            <a:r>
              <a:rPr lang="en-US" sz="1200" dirty="0"/>
              <a:t>4-20</a:t>
            </a:r>
          </a:p>
        </p:txBody>
      </p:sp>
    </p:spTree>
    <p:extLst>
      <p:ext uri="{BB962C8B-B14F-4D97-AF65-F5344CB8AC3E}">
        <p14:creationId xmlns:p14="http://schemas.microsoft.com/office/powerpoint/2010/main" val="19436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75" y="495300"/>
            <a:ext cx="5334000" cy="1008888"/>
          </a:xfrm>
          <a:solidFill>
            <a:schemeClr val="tx2"/>
          </a:solidFill>
        </p:spPr>
        <p:txBody>
          <a:bodyPr>
            <a:noAutofit/>
          </a:bodyPr>
          <a:lstStyle/>
          <a:p>
            <a:pPr algn="ctr"/>
            <a:r>
              <a:rPr lang="en-US" sz="3200" dirty="0">
                <a:solidFill>
                  <a:srgbClr val="FFFF00"/>
                </a:solidFill>
                <a:latin typeface="+mn-lt"/>
              </a:rPr>
              <a:t>Local reality vs. QM </a:t>
            </a:r>
            <a:br>
              <a:rPr lang="en-US" sz="3200" dirty="0">
                <a:solidFill>
                  <a:srgbClr val="FFFF00"/>
                </a:solidFill>
                <a:latin typeface="+mn-lt"/>
              </a:rPr>
            </a:br>
            <a:r>
              <a:rPr lang="en-US" sz="3200" dirty="0">
                <a:solidFill>
                  <a:srgbClr val="FFFF00"/>
                </a:solidFill>
                <a:latin typeface="+mn-lt"/>
              </a:rPr>
              <a:t>---  the experimental outcome</a:t>
            </a:r>
          </a:p>
        </p:txBody>
      </p:sp>
      <p:sp>
        <p:nvSpPr>
          <p:cNvPr id="3" name="Slide Number Placeholder 2"/>
          <p:cNvSpPr>
            <a:spLocks noGrp="1"/>
          </p:cNvSpPr>
          <p:nvPr>
            <p:ph type="sldNum" sz="quarter" idx="12"/>
          </p:nvPr>
        </p:nvSpPr>
        <p:spPr>
          <a:xfrm>
            <a:off x="7924800" y="6308726"/>
            <a:ext cx="762000" cy="365125"/>
          </a:xfrm>
        </p:spPr>
        <p:txBody>
          <a:bodyPr/>
          <a:lstStyle/>
          <a:p>
            <a:fld id="{B00B69C2-561E-416A-AC2F-359745B406AE}" type="slidenum">
              <a:rPr lang="en-US" smtClean="0">
                <a:solidFill>
                  <a:srgbClr val="04617B">
                    <a:shade val="90000"/>
                  </a:srgbClr>
                </a:solidFill>
              </a:rPr>
              <a:pPr/>
              <a:t>24</a:t>
            </a:fld>
            <a:endParaRPr lang="en-US">
              <a:solidFill>
                <a:srgbClr val="04617B">
                  <a:shade val="90000"/>
                </a:srgbClr>
              </a:solidFill>
            </a:endParaRPr>
          </a:p>
        </p:txBody>
      </p:sp>
      <p:sp>
        <p:nvSpPr>
          <p:cNvPr id="29" name="TextBox 28"/>
          <p:cNvSpPr txBox="1"/>
          <p:nvPr/>
        </p:nvSpPr>
        <p:spPr>
          <a:xfrm>
            <a:off x="342900" y="1549773"/>
            <a:ext cx="8448675" cy="1200329"/>
          </a:xfrm>
          <a:prstGeom prst="rect">
            <a:avLst/>
          </a:prstGeom>
          <a:solidFill>
            <a:srgbClr val="92D050"/>
          </a:solidFill>
        </p:spPr>
        <p:txBody>
          <a:bodyPr wrap="square" rtlCol="0">
            <a:spAutoFit/>
          </a:bodyPr>
          <a:lstStyle/>
          <a:p>
            <a:pPr algn="ctr"/>
            <a:r>
              <a:rPr lang="en-US" dirty="0"/>
              <a:t>Experiments (</a:t>
            </a:r>
            <a:r>
              <a:rPr lang="en-US" b="1" dirty="0"/>
              <a:t>John </a:t>
            </a:r>
            <a:r>
              <a:rPr lang="en-US" b="1" dirty="0" err="1"/>
              <a:t>Clauser</a:t>
            </a:r>
            <a:r>
              <a:rPr lang="en-US" b="1" dirty="0"/>
              <a:t> </a:t>
            </a:r>
            <a:r>
              <a:rPr lang="en-US" i="1" dirty="0"/>
              <a:t>et al</a:t>
            </a:r>
            <a:r>
              <a:rPr lang="en-US" dirty="0"/>
              <a:t>, </a:t>
            </a:r>
            <a:r>
              <a:rPr lang="en-US" sz="1600" dirty="0" err="1"/>
              <a:t>PhysRevLett</a:t>
            </a:r>
            <a:r>
              <a:rPr lang="en-US" dirty="0"/>
              <a:t> 1972) (</a:t>
            </a:r>
            <a:r>
              <a:rPr lang="en-US" b="1" dirty="0"/>
              <a:t>Alain Aspect </a:t>
            </a:r>
            <a:r>
              <a:rPr lang="en-US" i="1" dirty="0"/>
              <a:t>et al</a:t>
            </a:r>
            <a:r>
              <a:rPr lang="en-US" dirty="0"/>
              <a:t>, </a:t>
            </a:r>
            <a:r>
              <a:rPr lang="en-US" sz="1600" dirty="0"/>
              <a:t>PRL</a:t>
            </a:r>
            <a:r>
              <a:rPr lang="en-US" dirty="0"/>
              <a:t> 1982)</a:t>
            </a:r>
          </a:p>
          <a:p>
            <a:pPr algn="ctr"/>
            <a:r>
              <a:rPr lang="en-US" dirty="0"/>
              <a:t>…. demonstrate the correctness of QM prediction convincingly. </a:t>
            </a:r>
          </a:p>
          <a:p>
            <a:pPr algn="ctr"/>
            <a:r>
              <a:rPr lang="en-US" dirty="0"/>
              <a:t>The nonlocal feature, what Einstein termed "spooky action-at-a-distance“, </a:t>
            </a:r>
          </a:p>
          <a:p>
            <a:pPr algn="ctr"/>
            <a:r>
              <a:rPr lang="en-US" dirty="0"/>
              <a:t>is “real”, and is a fundamental part of nature. </a:t>
            </a:r>
          </a:p>
        </p:txBody>
      </p:sp>
      <p:sp>
        <p:nvSpPr>
          <p:cNvPr id="13" name="TextBox 12"/>
          <p:cNvSpPr txBox="1"/>
          <p:nvPr/>
        </p:nvSpPr>
        <p:spPr>
          <a:xfrm>
            <a:off x="167640" y="2810788"/>
            <a:ext cx="4828032" cy="1815882"/>
          </a:xfrm>
          <a:prstGeom prst="rect">
            <a:avLst/>
          </a:prstGeom>
          <a:solidFill>
            <a:schemeClr val="accent6">
              <a:lumMod val="40000"/>
              <a:lumOff val="60000"/>
            </a:schemeClr>
          </a:solidFill>
        </p:spPr>
        <p:txBody>
          <a:bodyPr wrap="square" rtlCol="0">
            <a:spAutoFit/>
          </a:bodyPr>
          <a:lstStyle/>
          <a:p>
            <a:pPr algn="ctr"/>
            <a:r>
              <a:rPr lang="en-US" sz="1600" dirty="0"/>
              <a:t>In addition to its paradigm-shattering philosophical implications, entanglement is now poised to power an emerging wave of quantum technologies. </a:t>
            </a:r>
            <a:r>
              <a:rPr lang="en-US" sz="1600" b="1" dirty="0"/>
              <a:t>Anton </a:t>
            </a:r>
            <a:r>
              <a:rPr lang="en-US" sz="1600" b="1" dirty="0" err="1"/>
              <a:t>Zeilinger</a:t>
            </a:r>
            <a:r>
              <a:rPr lang="en-US" sz="1600" b="1" dirty="0"/>
              <a:t> </a:t>
            </a:r>
            <a:r>
              <a:rPr lang="en-US" sz="1600" dirty="0"/>
              <a:t>has been at the forefront of the field, </a:t>
            </a:r>
            <a:r>
              <a:rPr lang="en-US" sz="1400" dirty="0"/>
              <a:t>which is developing techniques </a:t>
            </a:r>
            <a:r>
              <a:rPr lang="en-US" sz="1600" dirty="0"/>
              <a:t>that use entanglement to achieve astounding feats of quantum networking, teleportation, and cryptography.</a:t>
            </a:r>
          </a:p>
        </p:txBody>
      </p:sp>
      <p:sp>
        <p:nvSpPr>
          <p:cNvPr id="5" name="TextBox 4">
            <a:extLst>
              <a:ext uri="{FF2B5EF4-FFF2-40B4-BE49-F238E27FC236}">
                <a16:creationId xmlns:a16="http://schemas.microsoft.com/office/drawing/2014/main" id="{36ABD824-6E96-8F60-ABD6-CBC0D0F19A22}"/>
              </a:ext>
            </a:extLst>
          </p:cNvPr>
          <p:cNvSpPr txBox="1"/>
          <p:nvPr/>
        </p:nvSpPr>
        <p:spPr>
          <a:xfrm>
            <a:off x="5028058" y="3101403"/>
            <a:ext cx="3986403" cy="2308324"/>
          </a:xfrm>
          <a:prstGeom prst="rect">
            <a:avLst/>
          </a:prstGeom>
          <a:solidFill>
            <a:srgbClr val="FFFF00"/>
          </a:solidFill>
        </p:spPr>
        <p:txBody>
          <a:bodyPr wrap="square" rtlCol="0">
            <a:spAutoFit/>
          </a:bodyPr>
          <a:lstStyle/>
          <a:p>
            <a:pPr algn="ctr"/>
            <a:r>
              <a:rPr lang="en-US" sz="1600" b="0" i="0" dirty="0">
                <a:solidFill>
                  <a:srgbClr val="1A1A1A"/>
                </a:solidFill>
                <a:effectLst/>
                <a:latin typeface="Constantia" panose="02030602050306030303" pitchFamily="18" charset="0"/>
              </a:rPr>
              <a:t>Quantum information science is a vibrant and rapidly developing field. It has broad potential implications in areas such as secure information transfer, quantum computing, and sensing technology. </a:t>
            </a:r>
          </a:p>
          <a:p>
            <a:pPr algn="ctr"/>
            <a:r>
              <a:rPr lang="en-US" sz="1600" b="0" i="0" dirty="0">
                <a:solidFill>
                  <a:srgbClr val="1A1A1A"/>
                </a:solidFill>
                <a:effectLst/>
                <a:latin typeface="Constantia" panose="02030602050306030303" pitchFamily="18" charset="0"/>
              </a:rPr>
              <a:t>Its predictions have opened doors to another world, and it has also shaken the very foundations of how we interpret measurements.</a:t>
            </a:r>
          </a:p>
        </p:txBody>
      </p:sp>
      <p:sp>
        <p:nvSpPr>
          <p:cNvPr id="7" name="TextBox 6">
            <a:extLst>
              <a:ext uri="{FF2B5EF4-FFF2-40B4-BE49-F238E27FC236}">
                <a16:creationId xmlns:a16="http://schemas.microsoft.com/office/drawing/2014/main" id="{B887A763-5CF8-D8B5-00C2-EFC5645E8BE9}"/>
              </a:ext>
            </a:extLst>
          </p:cNvPr>
          <p:cNvSpPr txBox="1"/>
          <p:nvPr/>
        </p:nvSpPr>
        <p:spPr>
          <a:xfrm>
            <a:off x="200026" y="4646398"/>
            <a:ext cx="4828032" cy="1661993"/>
          </a:xfrm>
          <a:prstGeom prst="rect">
            <a:avLst/>
          </a:prstGeom>
          <a:solidFill>
            <a:srgbClr val="FF99CC"/>
          </a:solidFill>
        </p:spPr>
        <p:txBody>
          <a:bodyPr wrap="square" rtlCol="0">
            <a:spAutoFit/>
          </a:bodyPr>
          <a:lstStyle/>
          <a:p>
            <a:pPr algn="ctr"/>
            <a:r>
              <a:rPr lang="en-US" sz="2400" dirty="0"/>
              <a:t>Aspect, </a:t>
            </a:r>
            <a:r>
              <a:rPr lang="en-US" sz="2400" dirty="0" err="1"/>
              <a:t>Clauser</a:t>
            </a:r>
            <a:r>
              <a:rPr lang="en-US" sz="2400" dirty="0"/>
              <a:t>, and </a:t>
            </a:r>
            <a:r>
              <a:rPr lang="en-US" sz="2400" dirty="0" err="1"/>
              <a:t>Zeilinger</a:t>
            </a:r>
            <a:endParaRPr lang="en-US" sz="2400" dirty="0"/>
          </a:p>
          <a:p>
            <a:pPr algn="ctr"/>
            <a:r>
              <a:rPr lang="en-US" sz="1600" dirty="0"/>
              <a:t>awarded</a:t>
            </a:r>
            <a:r>
              <a:rPr lang="en-US" sz="2400" dirty="0"/>
              <a:t> the 2022 Physics Nobel Prize</a:t>
            </a:r>
          </a:p>
          <a:p>
            <a:pPr algn="ctr"/>
            <a:r>
              <a:rPr lang="en-US" i="1" dirty="0"/>
              <a:t>“for experiments with entangled photons, establishing the violation of Bell inequalities and pioneering quantum information science”</a:t>
            </a:r>
            <a:endParaRPr lang="en-US" dirty="0"/>
          </a:p>
        </p:txBody>
      </p:sp>
    </p:spTree>
    <p:extLst>
      <p:ext uri="{BB962C8B-B14F-4D97-AF65-F5344CB8AC3E}">
        <p14:creationId xmlns:p14="http://schemas.microsoft.com/office/powerpoint/2010/main" val="75019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924800" y="6308726"/>
            <a:ext cx="762000" cy="365125"/>
          </a:xfrm>
        </p:spPr>
        <p:txBody>
          <a:bodyPr/>
          <a:lstStyle/>
          <a:p>
            <a:fld id="{B00B69C2-561E-416A-AC2F-359745B406AE}" type="slidenum">
              <a:rPr lang="en-US" smtClean="0">
                <a:solidFill>
                  <a:srgbClr val="04617B">
                    <a:shade val="90000"/>
                  </a:srgbClr>
                </a:solidFill>
              </a:rPr>
              <a:pPr/>
              <a:t>25</a:t>
            </a:fld>
            <a:endParaRPr lang="en-US">
              <a:solidFill>
                <a:srgbClr val="04617B">
                  <a:shade val="90000"/>
                </a:srgbClr>
              </a:solidFill>
            </a:endParaRPr>
          </a:p>
        </p:txBody>
      </p:sp>
      <p:sp>
        <p:nvSpPr>
          <p:cNvPr id="33" name="TextBox 32"/>
          <p:cNvSpPr txBox="1"/>
          <p:nvPr/>
        </p:nvSpPr>
        <p:spPr>
          <a:xfrm>
            <a:off x="5638800" y="3536289"/>
            <a:ext cx="3124200" cy="1754326"/>
          </a:xfrm>
          <a:prstGeom prst="rect">
            <a:avLst/>
          </a:prstGeom>
          <a:solidFill>
            <a:srgbClr val="FF99CC"/>
          </a:solidFill>
        </p:spPr>
        <p:txBody>
          <a:bodyPr wrap="square" rtlCol="0">
            <a:spAutoFit/>
          </a:bodyPr>
          <a:lstStyle/>
          <a:p>
            <a:pPr algn="ctr"/>
            <a:r>
              <a:rPr lang="en-US"/>
              <a:t>"</a:t>
            </a:r>
            <a:r>
              <a:rPr lang="en-US" i="1"/>
              <a:t>For me it's a dilemma. I think it's a deep dilemma, and the resolution of it will not be trivial; it will require a substantial change in the way we look at things."</a:t>
            </a:r>
          </a:p>
        </p:txBody>
      </p:sp>
      <p:sp>
        <p:nvSpPr>
          <p:cNvPr id="30" name="TextBox 29"/>
          <p:cNvSpPr txBox="1"/>
          <p:nvPr/>
        </p:nvSpPr>
        <p:spPr>
          <a:xfrm>
            <a:off x="5625391" y="2469489"/>
            <a:ext cx="2756609" cy="1077218"/>
          </a:xfrm>
          <a:prstGeom prst="rect">
            <a:avLst/>
          </a:prstGeom>
          <a:solidFill>
            <a:schemeClr val="bg2">
              <a:lumMod val="90000"/>
            </a:schemeClr>
          </a:solidFill>
        </p:spPr>
        <p:txBody>
          <a:bodyPr wrap="square" rtlCol="0">
            <a:spAutoFit/>
          </a:bodyPr>
          <a:lstStyle/>
          <a:p>
            <a:pPr algn="ctr"/>
            <a:r>
              <a:rPr lang="en-US" sz="1600"/>
              <a:t>John Bell, when referring to the implications of Aspect's experiment, spokes for many when he said:</a:t>
            </a:r>
          </a:p>
        </p:txBody>
      </p:sp>
      <p:grpSp>
        <p:nvGrpSpPr>
          <p:cNvPr id="14" name="Group 13"/>
          <p:cNvGrpSpPr/>
          <p:nvPr/>
        </p:nvGrpSpPr>
        <p:grpSpPr>
          <a:xfrm>
            <a:off x="5715000" y="412089"/>
            <a:ext cx="1524000" cy="2057400"/>
            <a:chOff x="228600" y="4648200"/>
            <a:chExt cx="1524000" cy="20574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648200"/>
              <a:ext cx="1524000" cy="198378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04800" y="6367046"/>
                  <a:ext cx="1341996" cy="338554"/>
                </a:xfrm>
                <a:prstGeom prst="rect">
                  <a:avLst/>
                </a:prstGeom>
                <a:noFill/>
              </p:spPr>
              <p:txBody>
                <a:bodyPr wrap="square" rtlCol="0">
                  <a:spAutoFit/>
                </a:bodyPr>
                <a:lstStyle/>
                <a:p>
                  <a:pPr algn="ctr"/>
                  <a:r>
                    <a:rPr lang="en-US" sz="1600"/>
                    <a:t>1928 </a:t>
                  </a:r>
                  <a14:m>
                    <m:oMath xmlns:m="http://schemas.openxmlformats.org/officeDocument/2006/math">
                      <m:r>
                        <a:rPr lang="en-US" sz="1600" i="1" dirty="0" smtClean="0">
                          <a:latin typeface="Cambria Math"/>
                        </a:rPr>
                        <m:t>−</m:t>
                      </m:r>
                    </m:oMath>
                  </a14:m>
                  <a:r>
                    <a:rPr lang="en-US" sz="1600"/>
                    <a:t> 1990</a:t>
                  </a:r>
                </a:p>
              </p:txBody>
            </p:sp>
          </mc:Choice>
          <mc:Fallback xmlns="">
            <p:sp>
              <p:nvSpPr>
                <p:cNvPr id="8" name="TextBox 7"/>
                <p:cNvSpPr txBox="1">
                  <a:spLocks noRot="1" noChangeAspect="1" noMove="1" noResize="1" noEditPoints="1" noAdjustHandles="1" noChangeArrowheads="1" noChangeShapeType="1" noTextEdit="1"/>
                </p:cNvSpPr>
                <p:nvPr/>
              </p:nvSpPr>
              <p:spPr>
                <a:xfrm>
                  <a:off x="304800" y="6367046"/>
                  <a:ext cx="1341996" cy="338554"/>
                </a:xfrm>
                <a:prstGeom prst="rect">
                  <a:avLst/>
                </a:prstGeom>
                <a:blipFill>
                  <a:blip r:embed="rId3"/>
                  <a:stretch>
                    <a:fillRect t="-5357" b="-21429"/>
                  </a:stretch>
                </a:blipFill>
              </p:spPr>
              <p:txBody>
                <a:bodyPr/>
                <a:lstStyle/>
                <a:p>
                  <a:r>
                    <a:rPr lang="en-US">
                      <a:noFill/>
                    </a:rPr>
                    <a:t> </a:t>
                  </a:r>
                </a:p>
              </p:txBody>
            </p:sp>
          </mc:Fallback>
        </mc:AlternateContent>
      </p:grpSp>
      <p:sp>
        <p:nvSpPr>
          <p:cNvPr id="13" name="TextBox 12"/>
          <p:cNvSpPr txBox="1"/>
          <p:nvPr/>
        </p:nvSpPr>
        <p:spPr>
          <a:xfrm>
            <a:off x="304800" y="1092478"/>
            <a:ext cx="5334000" cy="923330"/>
          </a:xfrm>
          <a:prstGeom prst="rect">
            <a:avLst/>
          </a:prstGeom>
          <a:solidFill>
            <a:schemeClr val="accent6">
              <a:lumMod val="40000"/>
              <a:lumOff val="60000"/>
            </a:schemeClr>
          </a:solidFill>
        </p:spPr>
        <p:txBody>
          <a:bodyPr wrap="square" rtlCol="0">
            <a:spAutoFit/>
          </a:bodyPr>
          <a:lstStyle/>
          <a:p>
            <a:pPr algn="ctr"/>
            <a:r>
              <a:rPr lang="en-US" b="1" dirty="0"/>
              <a:t>The quantum entanglement </a:t>
            </a:r>
            <a:r>
              <a:rPr lang="en-US" dirty="0"/>
              <a:t>seems to say that </a:t>
            </a:r>
          </a:p>
          <a:p>
            <a:pPr algn="ctr"/>
            <a:r>
              <a:rPr lang="en-US" i="1" dirty="0"/>
              <a:t>a system composed of more than one particle, </a:t>
            </a:r>
          </a:p>
          <a:p>
            <a:pPr algn="ctr"/>
            <a:r>
              <a:rPr lang="en-US" i="1" dirty="0"/>
              <a:t>the individual particles are actually not individual</a:t>
            </a:r>
            <a:r>
              <a:rPr lang="en-US" dirty="0"/>
              <a:t>. </a:t>
            </a:r>
          </a:p>
        </p:txBody>
      </p:sp>
      <p:grpSp>
        <p:nvGrpSpPr>
          <p:cNvPr id="6" name="Group 5">
            <a:extLst>
              <a:ext uri="{FF2B5EF4-FFF2-40B4-BE49-F238E27FC236}">
                <a16:creationId xmlns:a16="http://schemas.microsoft.com/office/drawing/2014/main" id="{B85C7670-BCDC-4FED-97F8-DAEBE64506AA}"/>
              </a:ext>
            </a:extLst>
          </p:cNvPr>
          <p:cNvGrpSpPr/>
          <p:nvPr/>
        </p:nvGrpSpPr>
        <p:grpSpPr>
          <a:xfrm>
            <a:off x="276045" y="2082392"/>
            <a:ext cx="5334000" cy="2431435"/>
            <a:chOff x="276045" y="3729487"/>
            <a:chExt cx="5334000" cy="2431435"/>
          </a:xfrm>
        </p:grpSpPr>
        <p:sp>
          <p:nvSpPr>
            <p:cNvPr id="12" name="TextBox 11"/>
            <p:cNvSpPr txBox="1"/>
            <p:nvPr/>
          </p:nvSpPr>
          <p:spPr>
            <a:xfrm>
              <a:off x="276045" y="3729487"/>
              <a:ext cx="5334000" cy="2431435"/>
            </a:xfrm>
            <a:prstGeom prst="rect">
              <a:avLst/>
            </a:prstGeom>
            <a:solidFill>
              <a:srgbClr val="FFC000"/>
            </a:solidFill>
            <a:ln>
              <a:solidFill>
                <a:srgbClr val="FFFF00"/>
              </a:solidFill>
            </a:ln>
          </p:spPr>
          <p:txBody>
            <a:bodyPr wrap="square" lIns="91440" tIns="45720" rIns="91440" bIns="45720" rtlCol="0" anchor="t">
              <a:spAutoFit/>
            </a:bodyPr>
            <a:lstStyle/>
            <a:p>
              <a:pPr algn="ctr"/>
              <a:r>
                <a:rPr lang="en-US" b="0" i="0" dirty="0">
                  <a:solidFill>
                    <a:srgbClr val="1A1A1A"/>
                  </a:solidFill>
                  <a:effectLst/>
                  <a:latin typeface="Merriweather" panose="00000500000000000000" pitchFamily="2" charset="0"/>
                </a:rPr>
                <a:t>Bell’s theorem upended one of our most deeply held intuitions about physics</a:t>
              </a:r>
              <a:endParaRPr lang="en-US" b="1" dirty="0"/>
            </a:p>
            <a:p>
              <a:pPr algn="r"/>
              <a:r>
                <a:rPr lang="en-US" sz="2000" b="1" dirty="0"/>
                <a:t>A rather strange picture of reality </a:t>
              </a:r>
              <a:endParaRPr lang="en-US" b="1" dirty="0"/>
            </a:p>
            <a:p>
              <a:pPr algn="ctr"/>
              <a:r>
                <a:rPr lang="en-US" sz="2400" dirty="0">
                  <a:solidFill>
                    <a:srgbClr val="C00000"/>
                  </a:solidFill>
                </a:rPr>
                <a:t>one is not allowed </a:t>
              </a:r>
              <a:r>
                <a:rPr lang="en-US" sz="2400" i="1" dirty="0">
                  <a:solidFill>
                    <a:srgbClr val="C00000"/>
                  </a:solidFill>
                </a:rPr>
                <a:t>in principle </a:t>
              </a:r>
            </a:p>
            <a:p>
              <a:pPr algn="ctr"/>
              <a:r>
                <a:rPr lang="en-US" sz="2400" dirty="0">
                  <a:solidFill>
                    <a:srgbClr val="C00000"/>
                  </a:solidFill>
                </a:rPr>
                <a:t>to assign objective attributes, </a:t>
              </a:r>
            </a:p>
            <a:p>
              <a:pPr algn="ctr"/>
              <a:r>
                <a:rPr lang="en-US" sz="2400" dirty="0">
                  <a:solidFill>
                    <a:srgbClr val="C00000"/>
                  </a:solidFill>
                </a:rPr>
                <a:t>independent of actual measurements </a:t>
              </a:r>
            </a:p>
            <a:p>
              <a:pPr algn="ctr"/>
              <a:endParaRPr lang="en-US" sz="2400" b="1" dirty="0">
                <a:solidFill>
                  <a:srgbClr val="C00000"/>
                </a:solidFill>
              </a:endParaRPr>
            </a:p>
          </p:txBody>
        </p:sp>
        <p:sp>
          <p:nvSpPr>
            <p:cNvPr id="15" name="Right Arrow 14"/>
            <p:cNvSpPr/>
            <p:nvPr/>
          </p:nvSpPr>
          <p:spPr>
            <a:xfrm>
              <a:off x="657045" y="4379394"/>
              <a:ext cx="609600" cy="186957"/>
            </a:xfrm>
            <a:prstGeom prst="rightArrow">
              <a:avLst/>
            </a:prstGeom>
            <a:solidFill>
              <a:schemeClr val="tx1"/>
            </a:solidFill>
            <a:ln>
              <a:solidFill>
                <a:srgbClr val="F94D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AD812C-BE6D-4126-B45C-C4E19EBE0E50}"/>
                </a:ext>
              </a:extLst>
            </p:cNvPr>
            <p:cNvSpPr txBox="1"/>
            <p:nvPr/>
          </p:nvSpPr>
          <p:spPr>
            <a:xfrm>
              <a:off x="1440612" y="5632572"/>
              <a:ext cx="31313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i="1" dirty="0">
                  <a:solidFill>
                    <a:schemeClr val="tx2"/>
                  </a:solidFill>
                  <a:latin typeface="Constantia"/>
                </a:rPr>
                <a:t>Weirdness of QM</a:t>
              </a:r>
              <a:endParaRPr lang="en-US" sz="2800" i="1" dirty="0">
                <a:solidFill>
                  <a:schemeClr val="tx2"/>
                </a:solidFill>
              </a:endParaRPr>
            </a:p>
          </p:txBody>
        </p:sp>
      </p:grpSp>
    </p:spTree>
    <p:extLst>
      <p:ext uri="{BB962C8B-B14F-4D97-AF65-F5344CB8AC3E}">
        <p14:creationId xmlns:p14="http://schemas.microsoft.com/office/powerpoint/2010/main" val="135879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26</a:t>
            </a:fld>
            <a:endParaRPr lang="en-US">
              <a:solidFill>
                <a:srgbClr val="04617B">
                  <a:shade val="90000"/>
                </a:srgbClr>
              </a:solidFill>
            </a:endParaRPr>
          </a:p>
        </p:txBody>
      </p:sp>
      <p:sp>
        <p:nvSpPr>
          <p:cNvPr id="4" name="TextBox 3"/>
          <p:cNvSpPr txBox="1"/>
          <p:nvPr/>
        </p:nvSpPr>
        <p:spPr>
          <a:xfrm>
            <a:off x="432059" y="1926372"/>
            <a:ext cx="5943600" cy="4093428"/>
          </a:xfrm>
          <a:prstGeom prst="rect">
            <a:avLst/>
          </a:prstGeom>
          <a:solidFill>
            <a:srgbClr val="FFC000"/>
          </a:solidFill>
        </p:spPr>
        <p:txBody>
          <a:bodyPr wrap="square" rtlCol="0">
            <a:spAutoFit/>
          </a:bodyPr>
          <a:lstStyle/>
          <a:p>
            <a:r>
              <a:rPr lang="en-US" sz="2000" i="1" dirty="0"/>
              <a:t>"... It must be said that some of Einstein's objections to quantum theory have not really stood the test of time --- most notably it was "unreasonable" that the theory should possess strange non-local aspects (puzzling features Einstein correctly pointed out). Yet, his most fundamental criticism does, I believe, remain valid. </a:t>
            </a:r>
            <a:r>
              <a:rPr lang="en-US" sz="2000" b="1" i="1" dirty="0"/>
              <a:t>This objection is that the theory seems not to present us with any fully objective picture of physical reality. </a:t>
            </a:r>
            <a:r>
              <a:rPr lang="en-US" sz="2000" i="1" dirty="0"/>
              <a:t>Here, I would myself side with Einstein (and with certain other key figures in the development of the theory, notably Schrödinger and Dirac) in the belief that quantum theory is not yet complete."</a:t>
            </a:r>
          </a:p>
        </p:txBody>
      </p:sp>
      <p:sp>
        <p:nvSpPr>
          <p:cNvPr id="5" name="TextBox 4"/>
          <p:cNvSpPr txBox="1"/>
          <p:nvPr/>
        </p:nvSpPr>
        <p:spPr>
          <a:xfrm>
            <a:off x="609600" y="503205"/>
            <a:ext cx="5943600" cy="677108"/>
          </a:xfrm>
          <a:prstGeom prst="rect">
            <a:avLst/>
          </a:prstGeom>
          <a:solidFill>
            <a:srgbClr val="FFFF00"/>
          </a:solidFill>
        </p:spPr>
        <p:txBody>
          <a:bodyPr wrap="square" rtlCol="0">
            <a:spAutoFit/>
          </a:bodyPr>
          <a:lstStyle/>
          <a:p>
            <a:r>
              <a:rPr lang="en-US" sz="2000" b="1" dirty="0"/>
              <a:t>                         Roger Penrose</a:t>
            </a:r>
            <a:r>
              <a:rPr lang="en-US" sz="2000" dirty="0"/>
              <a:t> </a:t>
            </a:r>
          </a:p>
          <a:p>
            <a:pPr algn="ctr"/>
            <a:r>
              <a:rPr lang="en-US" dirty="0"/>
              <a:t>                          </a:t>
            </a:r>
            <a:r>
              <a:rPr lang="en-US" sz="1600" dirty="0"/>
              <a:t>one of the world’s foremost math/physicist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87" y="457200"/>
            <a:ext cx="1052513" cy="1481315"/>
          </a:xfrm>
          <a:prstGeom prst="rect">
            <a:avLst/>
          </a:prstGeom>
        </p:spPr>
      </p:pic>
      <p:sp>
        <p:nvSpPr>
          <p:cNvPr id="7" name="TextBox 6"/>
          <p:cNvSpPr txBox="1"/>
          <p:nvPr/>
        </p:nvSpPr>
        <p:spPr>
          <a:xfrm>
            <a:off x="2286000" y="1172872"/>
            <a:ext cx="3048000" cy="769441"/>
          </a:xfrm>
          <a:prstGeom prst="rect">
            <a:avLst/>
          </a:prstGeom>
          <a:solidFill>
            <a:srgbClr val="92D050"/>
          </a:solidFill>
        </p:spPr>
        <p:txBody>
          <a:bodyPr wrap="square" rtlCol="0">
            <a:spAutoFit/>
          </a:bodyPr>
          <a:lstStyle/>
          <a:p>
            <a:pPr algn="ctr"/>
            <a:r>
              <a:rPr lang="en-US" sz="2000"/>
              <a:t>On</a:t>
            </a:r>
          </a:p>
          <a:p>
            <a:pPr algn="ctr"/>
            <a:r>
              <a:rPr lang="en-US" sz="2400" b="1"/>
              <a:t>Einstein and QM</a:t>
            </a:r>
            <a:endParaRPr lang="en-US" sz="2400"/>
          </a:p>
        </p:txBody>
      </p:sp>
      <p:grpSp>
        <p:nvGrpSpPr>
          <p:cNvPr id="6" name="Group 5">
            <a:extLst>
              <a:ext uri="{FF2B5EF4-FFF2-40B4-BE49-F238E27FC236}">
                <a16:creationId xmlns:a16="http://schemas.microsoft.com/office/drawing/2014/main" id="{B23870A3-8BAB-4A41-8FE1-BC336EA7BBF4}"/>
              </a:ext>
            </a:extLst>
          </p:cNvPr>
          <p:cNvGrpSpPr/>
          <p:nvPr/>
        </p:nvGrpSpPr>
        <p:grpSpPr>
          <a:xfrm>
            <a:off x="6375659" y="605258"/>
            <a:ext cx="2738020" cy="2999036"/>
            <a:chOff x="6375659" y="381474"/>
            <a:chExt cx="2738020" cy="2999036"/>
          </a:xfrm>
        </p:grpSpPr>
        <p:sp>
          <p:nvSpPr>
            <p:cNvPr id="8" name="Explosion: 8 Points 7">
              <a:extLst>
                <a:ext uri="{FF2B5EF4-FFF2-40B4-BE49-F238E27FC236}">
                  <a16:creationId xmlns:a16="http://schemas.microsoft.com/office/drawing/2014/main" id="{AB01B0A1-9D8F-4CB5-AC76-B134872C7EDB}"/>
                </a:ext>
              </a:extLst>
            </p:cNvPr>
            <p:cNvSpPr/>
            <p:nvPr/>
          </p:nvSpPr>
          <p:spPr>
            <a:xfrm>
              <a:off x="6375659" y="381474"/>
              <a:ext cx="2738020" cy="2999036"/>
            </a:xfrm>
            <a:prstGeom prst="irregularSeal1">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861142-0412-4BD2-AB26-C5F47D1C9930}"/>
                </a:ext>
              </a:extLst>
            </p:cNvPr>
            <p:cNvSpPr txBox="1"/>
            <p:nvPr/>
          </p:nvSpPr>
          <p:spPr>
            <a:xfrm>
              <a:off x="6822145" y="1122907"/>
              <a:ext cx="1853940" cy="1323439"/>
            </a:xfrm>
            <a:prstGeom prst="rect">
              <a:avLst/>
            </a:prstGeom>
            <a:noFill/>
          </p:spPr>
          <p:txBody>
            <a:bodyPr wrap="square" rtlCol="0">
              <a:spAutoFit/>
            </a:bodyPr>
            <a:lstStyle/>
            <a:p>
              <a:pPr algn="ctr"/>
              <a:r>
                <a:rPr lang="en-US" sz="2000" b="1" dirty="0"/>
                <a:t>A challenge </a:t>
              </a:r>
            </a:p>
            <a:p>
              <a:pPr algn="ctr"/>
              <a:r>
                <a:rPr lang="en-US" sz="2000" b="1" dirty="0"/>
                <a:t>to future generations </a:t>
              </a:r>
            </a:p>
            <a:p>
              <a:pPr algn="ctr"/>
              <a:r>
                <a:rPr lang="en-US" sz="2000" b="1" dirty="0"/>
                <a:t>of physicists             </a:t>
              </a:r>
            </a:p>
          </p:txBody>
        </p:sp>
      </p:grpSp>
    </p:spTree>
    <p:extLst>
      <p:ext uri="{BB962C8B-B14F-4D97-AF65-F5344CB8AC3E}">
        <p14:creationId xmlns:p14="http://schemas.microsoft.com/office/powerpoint/2010/main" val="209267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27</a:t>
            </a:fld>
            <a:endParaRPr lang="en-US">
              <a:solidFill>
                <a:srgbClr val="04617B">
                  <a:shade val="90000"/>
                </a:srgbClr>
              </a:solidFill>
            </a:endParaRPr>
          </a:p>
        </p:txBody>
      </p:sp>
      <p:sp>
        <p:nvSpPr>
          <p:cNvPr id="4" name="TextBox 5"/>
          <p:cNvSpPr txBox="1"/>
          <p:nvPr/>
        </p:nvSpPr>
        <p:spPr>
          <a:xfrm>
            <a:off x="1682870" y="3377312"/>
            <a:ext cx="5289430" cy="1200329"/>
          </a:xfrm>
          <a:prstGeom prst="rect">
            <a:avLst/>
          </a:prstGeom>
          <a:solidFill>
            <a:schemeClr val="bg2">
              <a:lumMod val="75000"/>
            </a:schemeClr>
          </a:solidFill>
        </p:spPr>
        <p:txBody>
          <a:bodyPr wrap="square" lIns="91440" tIns="45720" rIns="91440" bIns="45720" rtlCol="0" anchor="t">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pc="-111" dirty="0">
                <a:latin typeface="Times New Roman"/>
                <a:cs typeface="Times New Roman"/>
              </a:rPr>
              <a:t>These PowerPoint slides are posted </a:t>
            </a:r>
            <a:endParaRPr lang="en-US" spc="-111" dirty="0">
              <a:cs typeface="Times New Roman" pitchFamily="18" charset="0"/>
            </a:endParaRPr>
          </a:p>
          <a:p>
            <a:pPr algn="ctr"/>
            <a:r>
              <a:rPr lang="en-US" spc="-111" dirty="0">
                <a:latin typeface="Times New Roman"/>
                <a:cs typeface="Times New Roman"/>
              </a:rPr>
              <a:t>@</a:t>
            </a:r>
          </a:p>
          <a:p>
            <a:pPr algn="ctr"/>
            <a:r>
              <a:rPr lang="en-US" dirty="0">
                <a:latin typeface="Times New Roman"/>
                <a:cs typeface="Times New Roman"/>
              </a:rPr>
              <a:t>http://www.tapeicheng.com/talks</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3560763" y="1729666"/>
            <a:ext cx="2022475" cy="1631950"/>
          </a:xfrm>
          <a:prstGeom prst="rect">
            <a:avLst/>
          </a:prstGeom>
          <a:noFill/>
        </p:spPr>
      </p:pic>
    </p:spTree>
    <p:extLst>
      <p:ext uri="{BB962C8B-B14F-4D97-AF65-F5344CB8AC3E}">
        <p14:creationId xmlns:p14="http://schemas.microsoft.com/office/powerpoint/2010/main" val="381584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572000" cy="533400"/>
          </a:xfrm>
          <a:solidFill>
            <a:schemeClr val="tx2"/>
          </a:solidFill>
        </p:spPr>
        <p:txBody>
          <a:bodyPr>
            <a:normAutofit/>
          </a:bodyPr>
          <a:lstStyle/>
          <a:p>
            <a:pPr algn="ctr"/>
            <a:r>
              <a:rPr lang="en-US" sz="2800" b="1" dirty="0">
                <a:solidFill>
                  <a:srgbClr val="FFFF00"/>
                </a:solidFill>
              </a:rPr>
              <a:t>From the </a:t>
            </a:r>
            <a:r>
              <a:rPr lang="en-US" sz="2800" b="1" dirty="0">
                <a:solidFill>
                  <a:srgbClr val="FFC000"/>
                </a:solidFill>
              </a:rPr>
              <a:t>old</a:t>
            </a:r>
            <a:r>
              <a:rPr lang="en-US" sz="2800" b="1" dirty="0">
                <a:solidFill>
                  <a:srgbClr val="FFFF00"/>
                </a:solidFill>
              </a:rPr>
              <a:t> to the </a:t>
            </a:r>
            <a:r>
              <a:rPr lang="en-US" sz="2800" b="1" dirty="0">
                <a:solidFill>
                  <a:srgbClr val="F94D66"/>
                </a:solidFill>
              </a:rPr>
              <a:t>new</a:t>
            </a:r>
            <a:r>
              <a:rPr lang="en-US" sz="2800" b="1" dirty="0">
                <a:solidFill>
                  <a:srgbClr val="FFFF00"/>
                </a:solidFill>
              </a:rPr>
              <a:t> </a:t>
            </a:r>
            <a:r>
              <a:rPr lang="en-US" sz="2800" b="1" dirty="0">
                <a:solidFill>
                  <a:srgbClr val="F94D66"/>
                </a:solidFill>
              </a:rPr>
              <a:t>QM</a:t>
            </a:r>
          </a:p>
        </p:txBody>
      </p:sp>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3</a:t>
            </a:fld>
            <a:endParaRPr lang="en-US">
              <a:solidFill>
                <a:srgbClr val="04617B">
                  <a:shade val="90000"/>
                </a:srgbClr>
              </a:solidFill>
            </a:endParaRPr>
          </a:p>
        </p:txBody>
      </p:sp>
      <p:sp>
        <p:nvSpPr>
          <p:cNvPr id="5" name="TextBox 4"/>
          <p:cNvSpPr txBox="1"/>
          <p:nvPr/>
        </p:nvSpPr>
        <p:spPr>
          <a:xfrm>
            <a:off x="4724400" y="457200"/>
            <a:ext cx="2800350" cy="2862322"/>
          </a:xfrm>
          <a:prstGeom prst="rect">
            <a:avLst/>
          </a:prstGeom>
          <a:solidFill>
            <a:schemeClr val="accent5">
              <a:lumMod val="60000"/>
              <a:lumOff val="40000"/>
            </a:schemeClr>
          </a:solidFill>
        </p:spPr>
        <p:txBody>
          <a:bodyPr wrap="square" rtlCol="0">
            <a:spAutoFit/>
          </a:bodyPr>
          <a:lstStyle/>
          <a:p>
            <a:pPr algn="ctr"/>
            <a:r>
              <a:rPr lang="en-US"/>
              <a:t>In 1923 </a:t>
            </a:r>
            <a:r>
              <a:rPr lang="en-US" b="1"/>
              <a:t>Louis de Broglie </a:t>
            </a:r>
            <a:r>
              <a:rPr lang="en-US"/>
              <a:t>was inspired by these words to propose (in his doctoral thesis) that one could </a:t>
            </a:r>
            <a:r>
              <a:rPr lang="en-US" i="1"/>
              <a:t>associate waves to matter particles as well</a:t>
            </a:r>
            <a:r>
              <a:rPr lang="en-US"/>
              <a:t>. This </a:t>
            </a:r>
            <a:r>
              <a:rPr lang="en-US" b="1" i="1"/>
              <a:t>matter wave </a:t>
            </a:r>
            <a:r>
              <a:rPr lang="en-US"/>
              <a:t>idea received immediate and enthusiastic support </a:t>
            </a:r>
          </a:p>
          <a:p>
            <a:pPr algn="ctr"/>
            <a:r>
              <a:rPr lang="en-US"/>
              <a:t>from Einstein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783"/>
          <a:stretch/>
        </p:blipFill>
        <p:spPr>
          <a:xfrm>
            <a:off x="7620000" y="1626076"/>
            <a:ext cx="1219200" cy="16495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950" y="3302476"/>
            <a:ext cx="1238250" cy="1645268"/>
          </a:xfrm>
          <a:prstGeom prst="rect">
            <a:avLst/>
          </a:prstGeom>
        </p:spPr>
      </p:pic>
      <p:grpSp>
        <p:nvGrpSpPr>
          <p:cNvPr id="10" name="Group 9"/>
          <p:cNvGrpSpPr/>
          <p:nvPr/>
        </p:nvGrpSpPr>
        <p:grpSpPr>
          <a:xfrm>
            <a:off x="152400" y="719078"/>
            <a:ext cx="4572000" cy="2862322"/>
            <a:chOff x="152400" y="871478"/>
            <a:chExt cx="4572000" cy="2862322"/>
          </a:xfrm>
        </p:grpSpPr>
        <p:sp>
          <p:nvSpPr>
            <p:cNvPr id="4" name="TextBox 3"/>
            <p:cNvSpPr txBox="1"/>
            <p:nvPr/>
          </p:nvSpPr>
          <p:spPr>
            <a:xfrm>
              <a:off x="152400" y="871478"/>
              <a:ext cx="4572000" cy="2862322"/>
            </a:xfrm>
            <a:prstGeom prst="rect">
              <a:avLst/>
            </a:prstGeom>
            <a:solidFill>
              <a:srgbClr val="FFCCFF"/>
            </a:solidFill>
          </p:spPr>
          <p:txBody>
            <a:bodyPr wrap="square" rtlCol="0">
              <a:spAutoFit/>
            </a:bodyPr>
            <a:lstStyle/>
            <a:p>
              <a:pPr algn="ctr"/>
              <a:r>
                <a:rPr lang="en-US" dirty="0"/>
                <a:t>In the introduction section of </a:t>
              </a:r>
            </a:p>
            <a:p>
              <a:pPr algn="ctr"/>
              <a:r>
                <a:rPr lang="en-US" dirty="0"/>
                <a:t>his 1905 paper </a:t>
              </a:r>
              <a:r>
                <a:rPr lang="en-US" sz="1400" dirty="0"/>
                <a:t>(        photon), </a:t>
              </a:r>
              <a:r>
                <a:rPr lang="en-US" b="1" dirty="0"/>
                <a:t>Einstein</a:t>
              </a:r>
              <a:r>
                <a:rPr lang="en-US" dirty="0"/>
                <a:t> stated </a:t>
              </a:r>
            </a:p>
            <a:p>
              <a:pPr algn="ctr"/>
              <a:r>
                <a:rPr lang="en-US" dirty="0"/>
                <a:t>his general motivation for this investigation:</a:t>
              </a:r>
            </a:p>
            <a:p>
              <a:pPr algn="ctr"/>
              <a:r>
                <a:rPr lang="en-US" i="1" dirty="0">
                  <a:solidFill>
                    <a:srgbClr val="C00000"/>
                  </a:solidFill>
                </a:rPr>
                <a:t>He was dissatisfied by the dichotomy of our description of matter as composed particles, while radiation as waves. </a:t>
              </a:r>
              <a:r>
                <a:rPr lang="en-US" dirty="0"/>
                <a:t>This seeking of </a:t>
              </a:r>
            </a:p>
            <a:p>
              <a:pPr algn="ctr"/>
              <a:r>
                <a:rPr lang="en-US" dirty="0"/>
                <a:t>a more symmetric world picture </a:t>
              </a:r>
            </a:p>
            <a:p>
              <a:pPr algn="ctr"/>
              <a:r>
                <a:rPr lang="en-US" dirty="0"/>
                <a:t>led him to the idea that under certain circumstances </a:t>
              </a:r>
              <a:r>
                <a:rPr lang="en-US" i="1" dirty="0"/>
                <a:t>radiation</a:t>
              </a:r>
              <a:r>
                <a:rPr lang="en-US" dirty="0"/>
                <a:t> could also be regarded </a:t>
              </a:r>
              <a:r>
                <a:rPr lang="en-US" i="1" dirty="0"/>
                <a:t>as a gas of light quanta </a:t>
              </a:r>
            </a:p>
          </p:txBody>
        </p:sp>
        <p:cxnSp>
          <p:nvCxnSpPr>
            <p:cNvPr id="16" name="Straight Arrow Connector 15"/>
            <p:cNvCxnSpPr/>
            <p:nvPr/>
          </p:nvCxnSpPr>
          <p:spPr>
            <a:xfrm>
              <a:off x="1905000" y="1333900"/>
              <a:ext cx="2286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724400" y="3276600"/>
            <a:ext cx="2800350" cy="2031325"/>
          </a:xfrm>
          <a:prstGeom prst="rect">
            <a:avLst/>
          </a:prstGeom>
          <a:solidFill>
            <a:schemeClr val="bg2">
              <a:lumMod val="90000"/>
            </a:schemeClr>
          </a:solidFill>
        </p:spPr>
        <p:txBody>
          <a:bodyPr wrap="square" rtlCol="0">
            <a:spAutoFit/>
          </a:bodyPr>
          <a:lstStyle/>
          <a:p>
            <a:pPr algn="ctr"/>
            <a:r>
              <a:rPr lang="en-US" b="1" dirty="0"/>
              <a:t>Erwin Schrödinger</a:t>
            </a:r>
            <a:r>
              <a:rPr lang="en-US" dirty="0"/>
              <a:t> in turn found the reference to </a:t>
            </a:r>
            <a:r>
              <a:rPr lang="en-US" i="1" dirty="0"/>
              <a:t>de Broglie's proposal </a:t>
            </a:r>
            <a:r>
              <a:rPr lang="en-US" dirty="0"/>
              <a:t>in one of Einstein's papers, and this led to his famous equation </a:t>
            </a:r>
            <a:r>
              <a:rPr lang="en-US" sz="1600" dirty="0"/>
              <a:t>(</a:t>
            </a:r>
            <a:r>
              <a:rPr lang="en-US" sz="1200" dirty="0"/>
              <a:t>the Sch </a:t>
            </a:r>
            <a:r>
              <a:rPr lang="en-US" sz="1200" dirty="0" err="1"/>
              <a:t>eqn</a:t>
            </a:r>
            <a:r>
              <a:rPr lang="en-US" sz="1600" dirty="0"/>
              <a:t>) </a:t>
            </a:r>
          </a:p>
          <a:p>
            <a:pPr algn="ctr"/>
            <a:r>
              <a:rPr lang="en-US" dirty="0"/>
              <a:t>for the matter waves</a:t>
            </a:r>
          </a:p>
        </p:txBody>
      </p:sp>
      <p:grpSp>
        <p:nvGrpSpPr>
          <p:cNvPr id="20" name="Group 19"/>
          <p:cNvGrpSpPr/>
          <p:nvPr/>
        </p:nvGrpSpPr>
        <p:grpSpPr>
          <a:xfrm>
            <a:off x="152399" y="3560706"/>
            <a:ext cx="4712563" cy="3175672"/>
            <a:chOff x="152400" y="3560706"/>
            <a:chExt cx="4687018" cy="3175672"/>
          </a:xfrm>
        </p:grpSpPr>
        <p:sp>
          <p:nvSpPr>
            <p:cNvPr id="8" name="TextBox 7"/>
            <p:cNvSpPr txBox="1"/>
            <p:nvPr/>
          </p:nvSpPr>
          <p:spPr>
            <a:xfrm>
              <a:off x="152400" y="4951274"/>
              <a:ext cx="4687018" cy="1785104"/>
            </a:xfrm>
            <a:prstGeom prst="rect">
              <a:avLst/>
            </a:prstGeom>
            <a:solidFill>
              <a:srgbClr val="FFC000"/>
            </a:solidFill>
          </p:spPr>
          <p:txBody>
            <a:bodyPr wrap="square" lIns="91440" tIns="45720" rIns="91440" bIns="45720" rtlCol="0" anchor="t">
              <a:spAutoFit/>
            </a:bodyPr>
            <a:lstStyle/>
            <a:p>
              <a:r>
                <a:rPr lang="en-US" sz="2000" b="1">
                  <a:solidFill>
                    <a:srgbClr val="C00000"/>
                  </a:solidFill>
                </a:rPr>
                <a:t>1925 – 26 </a:t>
              </a:r>
              <a:r>
                <a:rPr lang="en-US" b="1">
                  <a:solidFill>
                    <a:srgbClr val="C00000"/>
                  </a:solidFill>
                </a:rPr>
                <a:t>The</a:t>
              </a:r>
              <a:r>
                <a:rPr lang="en-US" sz="2000" b="1">
                  <a:solidFill>
                    <a:srgbClr val="C00000"/>
                  </a:solidFill>
                </a:rPr>
                <a:t> new </a:t>
              </a:r>
              <a:r>
                <a:rPr lang="en-US" b="1">
                  <a:solidFill>
                    <a:srgbClr val="C00000"/>
                  </a:solidFill>
                </a:rPr>
                <a:t>quantum </a:t>
              </a:r>
              <a:r>
                <a:rPr lang="en-US" sz="2000" b="1">
                  <a:solidFill>
                    <a:srgbClr val="C00000"/>
                  </a:solidFill>
                </a:rPr>
                <a:t>mechanics</a:t>
              </a:r>
            </a:p>
            <a:p>
              <a:pPr algn="ctr"/>
              <a:r>
                <a:rPr lang="en-US"/>
                <a:t>Werner Heisenberg , Wolfgang Pauli, </a:t>
              </a:r>
            </a:p>
            <a:p>
              <a:pPr algn="ctr"/>
              <a:r>
                <a:rPr lang="en-US"/>
                <a:t>Paul Dirac, Pascal Jordan, de Broglie were </a:t>
              </a:r>
            </a:p>
            <a:p>
              <a:pPr algn="ctr"/>
              <a:r>
                <a:rPr lang="en-US"/>
                <a:t>all in their (early) 20’s     </a:t>
              </a:r>
              <a:r>
                <a:rPr lang="en-US" b="1"/>
                <a:t>“</a:t>
              </a:r>
              <a:r>
                <a:rPr lang="en-US" b="1" err="1"/>
                <a:t>knaben</a:t>
              </a:r>
              <a:r>
                <a:rPr lang="en-US" b="1"/>
                <a:t> </a:t>
              </a:r>
              <a:r>
                <a:rPr lang="en-US" b="1" err="1"/>
                <a:t>physik</a:t>
              </a:r>
              <a:r>
                <a:rPr lang="en-US" b="1"/>
                <a:t>” </a:t>
              </a:r>
            </a:p>
            <a:p>
              <a:pPr algn="ctr"/>
              <a:r>
                <a:rPr lang="en-US"/>
                <a:t>Those revolutionaries in their 30’s (Max Born, Schrödinger) were the exceptions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7772" b="15566"/>
            <a:stretch/>
          </p:blipFill>
          <p:spPr>
            <a:xfrm>
              <a:off x="152400" y="3560706"/>
              <a:ext cx="1145027" cy="1392294"/>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9522" t="6484" r="15894" b="22484"/>
            <a:stretch/>
          </p:blipFill>
          <p:spPr>
            <a:xfrm>
              <a:off x="1409353" y="3560706"/>
              <a:ext cx="1105247" cy="1401919"/>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13303" t="10000" r="9633" b="17500"/>
            <a:stretch/>
          </p:blipFill>
          <p:spPr>
            <a:xfrm>
              <a:off x="3733800" y="3560706"/>
              <a:ext cx="1008213" cy="1392294"/>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24637" t="6105" r="34477" b="29895"/>
            <a:stretch/>
          </p:blipFill>
          <p:spPr>
            <a:xfrm>
              <a:off x="2590800" y="3632201"/>
              <a:ext cx="990599" cy="1320799"/>
            </a:xfrm>
            <a:prstGeom prst="rect">
              <a:avLst/>
            </a:prstGeom>
          </p:spPr>
        </p:pic>
      </p:grpSp>
      <p:sp>
        <p:nvSpPr>
          <p:cNvPr id="13" name="TextBox 12"/>
          <p:cNvSpPr txBox="1"/>
          <p:nvPr/>
        </p:nvSpPr>
        <p:spPr>
          <a:xfrm>
            <a:off x="4742013" y="152400"/>
            <a:ext cx="2877987" cy="338554"/>
          </a:xfrm>
          <a:prstGeom prst="rect">
            <a:avLst/>
          </a:prstGeom>
          <a:solidFill>
            <a:schemeClr val="bg2"/>
          </a:solidFill>
        </p:spPr>
        <p:txBody>
          <a:bodyPr wrap="square" rtlCol="0">
            <a:spAutoFit/>
          </a:bodyPr>
          <a:lstStyle/>
          <a:p>
            <a:r>
              <a:rPr lang="en-US" sz="1600"/>
              <a:t>self-contained, comprehensive</a:t>
            </a:r>
          </a:p>
        </p:txBody>
      </p:sp>
      <p:grpSp>
        <p:nvGrpSpPr>
          <p:cNvPr id="30" name="Group 29">
            <a:extLst>
              <a:ext uri="{FF2B5EF4-FFF2-40B4-BE49-F238E27FC236}">
                <a16:creationId xmlns:a16="http://schemas.microsoft.com/office/drawing/2014/main" id="{B8DC042B-E126-4CAD-9C52-672E24BB731E}"/>
              </a:ext>
            </a:extLst>
          </p:cNvPr>
          <p:cNvGrpSpPr/>
          <p:nvPr/>
        </p:nvGrpSpPr>
        <p:grpSpPr>
          <a:xfrm>
            <a:off x="4826651" y="5182712"/>
            <a:ext cx="4164949" cy="1315033"/>
            <a:chOff x="4826651" y="5182712"/>
            <a:chExt cx="4164949" cy="1315033"/>
          </a:xfrm>
        </p:grpSpPr>
        <mc:AlternateContent xmlns:mc="http://schemas.openxmlformats.org/markup-compatibility/2006" xmlns:a14="http://schemas.microsoft.com/office/drawing/2010/main">
          <mc:Choice Requires="a14">
            <p:sp>
              <p:nvSpPr>
                <p:cNvPr id="12" name="TextBox 11"/>
                <p:cNvSpPr txBox="1"/>
                <p:nvPr/>
              </p:nvSpPr>
              <p:spPr>
                <a:xfrm>
                  <a:off x="4839418" y="5297416"/>
                  <a:ext cx="4152182" cy="1200329"/>
                </a:xfrm>
                <a:prstGeom prst="rect">
                  <a:avLst/>
                </a:prstGeom>
                <a:solidFill>
                  <a:schemeClr val="bg2">
                    <a:lumMod val="75000"/>
                  </a:schemeClr>
                </a:solidFill>
              </p:spPr>
              <p:txBody>
                <a:bodyPr wrap="square" rtlCol="0">
                  <a:spAutoFit/>
                </a:bodyPr>
                <a:lstStyle/>
                <a:p>
                  <a:pPr algn="ctr"/>
                  <a:r>
                    <a:rPr lang="en-US" dirty="0">
                      <a:solidFill>
                        <a:srgbClr val="FF0000"/>
                      </a:solidFill>
                    </a:rPr>
                    <a:t>Matter waves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m:t>
                      </m:r>
                      <m:r>
                        <m:rPr>
                          <m:sty m:val="p"/>
                        </m:rPr>
                        <a:rPr lang="en-US" b="0" i="0" smtClean="0">
                          <a:solidFill>
                            <a:srgbClr val="FF0000"/>
                          </a:solidFill>
                          <a:latin typeface="Cambria Math" panose="02040503050406030204" pitchFamily="18" charset="0"/>
                          <a:ea typeface="Cambria Math" panose="02040503050406030204" pitchFamily="18" charset="0"/>
                        </a:rPr>
                        <m:t>waves</m:t>
                      </m:r>
                      <m:r>
                        <a:rPr lang="en-US" b="0" i="0" smtClean="0">
                          <a:solidFill>
                            <a:srgbClr val="FF0000"/>
                          </a:solidFill>
                          <a:latin typeface="Cambria Math" panose="02040503050406030204" pitchFamily="18" charset="0"/>
                          <a:ea typeface="Cambria Math" panose="02040503050406030204" pitchFamily="18" charset="0"/>
                        </a:rPr>
                        <m:t> </m:t>
                      </m:r>
                      <m:r>
                        <m:rPr>
                          <m:sty m:val="p"/>
                        </m:rPr>
                        <a:rPr lang="en-US" b="0" i="0" smtClean="0">
                          <a:solidFill>
                            <a:srgbClr val="FF0000"/>
                          </a:solidFill>
                          <a:latin typeface="Cambria Math" panose="02040503050406030204" pitchFamily="18" charset="0"/>
                          <a:ea typeface="Cambria Math" panose="02040503050406030204" pitchFamily="18" charset="0"/>
                        </a:rPr>
                        <m:t>of</m:t>
                      </m:r>
                      <m:r>
                        <a:rPr lang="en-US" b="0" i="0" smtClean="0">
                          <a:solidFill>
                            <a:srgbClr val="FF0000"/>
                          </a:solidFill>
                          <a:latin typeface="Cambria Math" panose="02040503050406030204" pitchFamily="18" charset="0"/>
                          <a:ea typeface="Cambria Math" panose="02040503050406030204" pitchFamily="18" charset="0"/>
                        </a:rPr>
                        <m:t> </m:t>
                      </m:r>
                      <m:r>
                        <m:rPr>
                          <m:sty m:val="p"/>
                        </m:rPr>
                        <a:rPr lang="en-US" b="0" i="0" smtClean="0">
                          <a:solidFill>
                            <a:srgbClr val="FF0000"/>
                          </a:solidFill>
                          <a:latin typeface="Cambria Math" panose="02040503050406030204" pitchFamily="18" charset="0"/>
                          <a:ea typeface="Cambria Math" panose="02040503050406030204" pitchFamily="18" charset="0"/>
                        </a:rPr>
                        <m:t>material</m:t>
                      </m:r>
                    </m:oMath>
                  </a14:m>
                  <a:endParaRPr lang="en-US" dirty="0">
                    <a:solidFill>
                      <a:srgbClr val="FF0000"/>
                    </a:solidFill>
                    <a:ea typeface="Cambria Math" panose="02040503050406030204" pitchFamily="18" charset="0"/>
                  </a:endParaRPr>
                </a:p>
                <a:p>
                  <a:pPr algn="ctr"/>
                  <a:r>
                    <a:rPr lang="en-US" i="1" dirty="0">
                      <a:solidFill>
                        <a:srgbClr val="FF0000"/>
                      </a:solidFill>
                    </a:rPr>
                    <a:t>=</a:t>
                  </a:r>
                  <a:r>
                    <a:rPr lang="en-US" dirty="0">
                      <a:solidFill>
                        <a:srgbClr val="FF0000"/>
                      </a:solidFill>
                    </a:rPr>
                    <a:t> </a:t>
                  </a:r>
                  <a:r>
                    <a:rPr lang="en-US" i="1" dirty="0">
                      <a:solidFill>
                        <a:srgbClr val="FF0000"/>
                      </a:solidFill>
                    </a:rPr>
                    <a:t>waves of probabilities</a:t>
                  </a:r>
                </a:p>
                <a:p>
                  <a:pPr algn="ctr"/>
                  <a:r>
                    <a:rPr lang="en-US" dirty="0"/>
                    <a:t>Einstein, Schrödinger never accepted</a:t>
                  </a:r>
                  <a:endParaRPr lang="en-US" i="1" dirty="0"/>
                </a:p>
                <a:p>
                  <a:pPr algn="ctr"/>
                  <a:r>
                    <a:rPr lang="en-US" dirty="0"/>
                    <a:t>such an interpretation</a:t>
                  </a:r>
                </a:p>
              </p:txBody>
            </p:sp>
          </mc:Choice>
          <mc:Fallback xmlns="">
            <p:sp>
              <p:nvSpPr>
                <p:cNvPr id="12" name="TextBox 11"/>
                <p:cNvSpPr txBox="1">
                  <a:spLocks noRot="1" noChangeAspect="1" noMove="1" noResize="1" noEditPoints="1" noAdjustHandles="1" noChangeArrowheads="1" noChangeShapeType="1" noTextEdit="1"/>
                </p:cNvSpPr>
                <p:nvPr/>
              </p:nvSpPr>
              <p:spPr>
                <a:xfrm>
                  <a:off x="4839418" y="5297416"/>
                  <a:ext cx="4152182" cy="1200329"/>
                </a:xfrm>
                <a:prstGeom prst="rect">
                  <a:avLst/>
                </a:prstGeom>
                <a:blipFill>
                  <a:blip r:embed="rId9"/>
                  <a:stretch>
                    <a:fillRect t="-3046" b="-7107"/>
                  </a:stretch>
                </a:blipFill>
              </p:spPr>
              <p:txBody>
                <a:bodyPr/>
                <a:lstStyle/>
                <a:p>
                  <a:r>
                    <a:rPr lang="en-US">
                      <a:noFill/>
                    </a:rPr>
                    <a:t> </a:t>
                  </a:r>
                </a:p>
              </p:txBody>
            </p:sp>
          </mc:Fallback>
        </mc:AlternateContent>
        <p:sp>
          <p:nvSpPr>
            <p:cNvPr id="28" name="Arrow: Bent-Up 27">
              <a:extLst>
                <a:ext uri="{FF2B5EF4-FFF2-40B4-BE49-F238E27FC236}">
                  <a16:creationId xmlns:a16="http://schemas.microsoft.com/office/drawing/2014/main" id="{15127902-D199-4B14-BFDF-208189CFCCE4}"/>
                </a:ext>
              </a:extLst>
            </p:cNvPr>
            <p:cNvSpPr/>
            <p:nvPr/>
          </p:nvSpPr>
          <p:spPr>
            <a:xfrm rot="5198052">
              <a:off x="4730401" y="5278962"/>
              <a:ext cx="474158" cy="281658"/>
            </a:xfrm>
            <a:prstGeom prst="bentUpArrow">
              <a:avLst>
                <a:gd name="adj1" fmla="val 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617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8912"/>
            <a:ext cx="5562601" cy="704088"/>
          </a:xfrm>
          <a:solidFill>
            <a:schemeClr val="tx2"/>
          </a:solidFill>
        </p:spPr>
        <p:txBody>
          <a:bodyPr>
            <a:normAutofit fontScale="90000"/>
          </a:bodyPr>
          <a:lstStyle/>
          <a:p>
            <a:pPr algn="ctr"/>
            <a:r>
              <a:rPr lang="en-US" sz="4800" b="1">
                <a:solidFill>
                  <a:srgbClr val="FFFF00"/>
                </a:solidFill>
              </a:rPr>
              <a:t>Quantum mechanics</a:t>
            </a:r>
          </a:p>
        </p:txBody>
      </p:sp>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4</a:t>
            </a:fld>
            <a:endParaRPr lang="en-US">
              <a:solidFill>
                <a:srgbClr val="04617B">
                  <a:shade val="90000"/>
                </a:srgbClr>
              </a:solidFill>
            </a:endParaRPr>
          </a:p>
        </p:txBody>
      </p:sp>
      <p:sp>
        <p:nvSpPr>
          <p:cNvPr id="14" name="TextBox 13"/>
          <p:cNvSpPr txBox="1"/>
          <p:nvPr/>
        </p:nvSpPr>
        <p:spPr>
          <a:xfrm>
            <a:off x="228600" y="1219200"/>
            <a:ext cx="5410200" cy="1477328"/>
          </a:xfrm>
          <a:prstGeom prst="rect">
            <a:avLst/>
          </a:prstGeom>
          <a:solidFill>
            <a:srgbClr val="FFCCFF"/>
          </a:solidFill>
        </p:spPr>
        <p:txBody>
          <a:bodyPr wrap="square" rtlCol="0">
            <a:spAutoFit/>
          </a:bodyPr>
          <a:lstStyle/>
          <a:p>
            <a:pPr algn="ctr"/>
            <a:r>
              <a:rPr lang="en-US" dirty="0"/>
              <a:t>A state in quantum mechanics is described by the </a:t>
            </a:r>
            <a:r>
              <a:rPr lang="en-US" b="1" dirty="0"/>
              <a:t>wave function</a:t>
            </a:r>
            <a:r>
              <a:rPr lang="en-US" dirty="0"/>
              <a:t>, </a:t>
            </a:r>
            <a:r>
              <a:rPr lang="en-US" sz="1200" dirty="0"/>
              <a:t>for example</a:t>
            </a:r>
            <a:r>
              <a:rPr lang="en-US" dirty="0"/>
              <a:t>, the position wave function ψ(</a:t>
            </a:r>
            <a:r>
              <a:rPr lang="en-US" i="1" dirty="0" err="1"/>
              <a:t>x,t</a:t>
            </a:r>
            <a:r>
              <a:rPr lang="en-US" dirty="0"/>
              <a:t>). It satisfies the </a:t>
            </a:r>
            <a:r>
              <a:rPr lang="en-US" b="1" dirty="0"/>
              <a:t>Schrödinger wave equation</a:t>
            </a:r>
            <a:r>
              <a:rPr lang="en-US" dirty="0"/>
              <a:t>, which is a linear differential equation -&gt; any linear combination of its solutions is still a solution. </a:t>
            </a:r>
          </a:p>
        </p:txBody>
      </p:sp>
      <p:sp>
        <p:nvSpPr>
          <p:cNvPr id="15" name="TextBox 14"/>
          <p:cNvSpPr txBox="1"/>
          <p:nvPr/>
        </p:nvSpPr>
        <p:spPr>
          <a:xfrm>
            <a:off x="228600" y="2723852"/>
            <a:ext cx="5410200" cy="2000548"/>
          </a:xfrm>
          <a:prstGeom prst="rect">
            <a:avLst/>
          </a:prstGeom>
          <a:solidFill>
            <a:schemeClr val="tx2">
              <a:lumMod val="20000"/>
              <a:lumOff val="80000"/>
            </a:schemeClr>
          </a:solidFill>
        </p:spPr>
        <p:txBody>
          <a:bodyPr wrap="square" rtlCol="0">
            <a:spAutoFit/>
          </a:bodyPr>
          <a:lstStyle/>
          <a:p>
            <a:pPr algn="ctr"/>
            <a:r>
              <a:rPr lang="en-US" sz="1600" dirty="0"/>
              <a:t>The wave function ψ(</a:t>
            </a:r>
            <a:r>
              <a:rPr lang="en-US" sz="1600" i="1" dirty="0"/>
              <a:t>x</a:t>
            </a:r>
            <a:r>
              <a:rPr lang="en-US" sz="1600" dirty="0"/>
              <a:t>) is not made up of wave of particles </a:t>
            </a:r>
            <a:r>
              <a:rPr lang="en-US" dirty="0"/>
              <a:t>but has the </a:t>
            </a:r>
            <a:r>
              <a:rPr lang="en-US" u="sng" dirty="0"/>
              <a:t>interpretation</a:t>
            </a:r>
            <a:r>
              <a:rPr lang="en-US" dirty="0"/>
              <a:t> that, when we measure a particle's position, </a:t>
            </a:r>
            <a:r>
              <a:rPr lang="en-US" b="1" dirty="0"/>
              <a:t>|ψ(</a:t>
            </a:r>
            <a:r>
              <a:rPr lang="en-US" b="1" i="1" dirty="0"/>
              <a:t>x</a:t>
            </a:r>
            <a:r>
              <a:rPr lang="en-US" b="1" dirty="0"/>
              <a:t>)|²</a:t>
            </a:r>
            <a:r>
              <a:rPr lang="en-US" b="1" i="1" dirty="0"/>
              <a:t>dx</a:t>
            </a:r>
            <a:r>
              <a:rPr lang="en-US" b="1" dirty="0"/>
              <a:t> = the</a:t>
            </a:r>
            <a:r>
              <a:rPr lang="en-US" dirty="0"/>
              <a:t> </a:t>
            </a:r>
            <a:r>
              <a:rPr lang="en-US" b="1" dirty="0"/>
              <a:t>probability of finding the particle in the interval of (</a:t>
            </a:r>
            <a:r>
              <a:rPr lang="en-US" b="1" i="1" dirty="0"/>
              <a:t>x, </a:t>
            </a:r>
            <a:r>
              <a:rPr lang="en-US" b="1" i="1" dirty="0" err="1"/>
              <a:t>x+dx</a:t>
            </a:r>
            <a:r>
              <a:rPr lang="en-US" b="1" dirty="0"/>
              <a:t>). </a:t>
            </a:r>
            <a:r>
              <a:rPr lang="en-US" b="1" dirty="0">
                <a:solidFill>
                  <a:srgbClr val="C00000"/>
                </a:solidFill>
              </a:rPr>
              <a:t>ψ(</a:t>
            </a:r>
            <a:r>
              <a:rPr lang="en-US" b="1" i="1" dirty="0">
                <a:solidFill>
                  <a:srgbClr val="C00000"/>
                </a:solidFill>
              </a:rPr>
              <a:t>x</a:t>
            </a:r>
            <a:r>
              <a:rPr lang="en-US" b="1" dirty="0">
                <a:solidFill>
                  <a:srgbClr val="C00000"/>
                </a:solidFill>
              </a:rPr>
              <a:t>) represents a QM position state </a:t>
            </a:r>
            <a:r>
              <a:rPr lang="en-US" dirty="0">
                <a:solidFill>
                  <a:srgbClr val="C00000"/>
                </a:solidFill>
              </a:rPr>
              <a:t>in which </a:t>
            </a:r>
          </a:p>
          <a:p>
            <a:pPr algn="ctr"/>
            <a:r>
              <a:rPr lang="en-US" dirty="0">
                <a:solidFill>
                  <a:srgbClr val="C00000"/>
                </a:solidFill>
              </a:rPr>
              <a:t>the particle is </a:t>
            </a:r>
            <a:r>
              <a:rPr lang="en-US" b="1" i="1" dirty="0">
                <a:solidFill>
                  <a:srgbClr val="C00000"/>
                </a:solidFill>
              </a:rPr>
              <a:t>simultaneously</a:t>
            </a:r>
            <a:r>
              <a:rPr lang="en-US" b="1" dirty="0">
                <a:solidFill>
                  <a:srgbClr val="C00000"/>
                </a:solidFill>
              </a:rPr>
              <a:t> in more than one</a:t>
            </a:r>
            <a:r>
              <a:rPr lang="en-US" dirty="0">
                <a:solidFill>
                  <a:srgbClr val="C00000"/>
                </a:solidFill>
              </a:rPr>
              <a:t>, </a:t>
            </a:r>
          </a:p>
          <a:p>
            <a:pPr algn="ctr"/>
            <a:r>
              <a:rPr lang="en-US" dirty="0">
                <a:solidFill>
                  <a:srgbClr val="C00000"/>
                </a:solidFill>
              </a:rPr>
              <a:t>in fact, an infinite number of, </a:t>
            </a:r>
            <a:r>
              <a:rPr lang="en-US" b="1" dirty="0">
                <a:solidFill>
                  <a:srgbClr val="C00000"/>
                </a:solidFill>
              </a:rPr>
              <a:t>positions</a:t>
            </a:r>
            <a:r>
              <a:rPr lang="en-US" dirty="0"/>
              <a:t>.</a:t>
            </a:r>
          </a:p>
        </p:txBody>
      </p:sp>
      <p:sp>
        <p:nvSpPr>
          <p:cNvPr id="19" name="TextBox 18"/>
          <p:cNvSpPr txBox="1"/>
          <p:nvPr/>
        </p:nvSpPr>
        <p:spPr>
          <a:xfrm>
            <a:off x="5638800" y="3387136"/>
            <a:ext cx="3124200" cy="2585323"/>
          </a:xfrm>
          <a:prstGeom prst="rect">
            <a:avLst/>
          </a:prstGeom>
          <a:solidFill>
            <a:srgbClr val="FFFF00"/>
          </a:solidFill>
        </p:spPr>
        <p:txBody>
          <a:bodyPr wrap="square" rtlCol="0">
            <a:spAutoFit/>
          </a:bodyPr>
          <a:lstStyle/>
          <a:p>
            <a:pPr algn="ctr"/>
            <a:r>
              <a:rPr lang="en-US" dirty="0"/>
              <a:t>To make a measurement of a particle's position finding any particular value, say </a:t>
            </a:r>
            <a:r>
              <a:rPr lang="en-US" i="1" dirty="0" err="1"/>
              <a:t>x</a:t>
            </a:r>
            <a:r>
              <a:rPr lang="en-US" i="1" baseline="-25000" dirty="0" err="1"/>
              <a:t>A</a:t>
            </a:r>
            <a:r>
              <a:rPr lang="en-US" dirty="0"/>
              <a:t>, according to the orthodox interpretation, is </a:t>
            </a:r>
            <a:r>
              <a:rPr lang="en-US" b="1" dirty="0"/>
              <a:t>a random process </a:t>
            </a:r>
            <a:r>
              <a:rPr lang="en-US" dirty="0"/>
              <a:t>--- only subject to the likelihood as predicted by the probability distribution given by the wave function. </a:t>
            </a:r>
          </a:p>
        </p:txBody>
      </p:sp>
      <p:sp>
        <p:nvSpPr>
          <p:cNvPr id="20" name="TextBox 19"/>
          <p:cNvSpPr txBox="1"/>
          <p:nvPr/>
        </p:nvSpPr>
        <p:spPr>
          <a:xfrm>
            <a:off x="207146" y="4751724"/>
            <a:ext cx="5410200" cy="1569660"/>
          </a:xfrm>
          <a:prstGeom prst="rect">
            <a:avLst/>
          </a:prstGeom>
          <a:solidFill>
            <a:srgbClr val="FFC000"/>
          </a:solidFill>
        </p:spPr>
        <p:txBody>
          <a:bodyPr wrap="square" rtlCol="0">
            <a:spAutoFit/>
          </a:bodyPr>
          <a:lstStyle/>
          <a:p>
            <a:pPr algn="ctr"/>
            <a:r>
              <a:rPr lang="en-US" dirty="0"/>
              <a:t>Many physicists were ill at ease with the probability feature being built right into the foundation of the theory. Einstein famously objected: </a:t>
            </a:r>
            <a:r>
              <a:rPr lang="en-US" sz="2000" dirty="0"/>
              <a:t>"</a:t>
            </a:r>
            <a:r>
              <a:rPr lang="en-US" sz="2000" b="1" i="1" dirty="0"/>
              <a:t>God does not play dice!</a:t>
            </a:r>
            <a:r>
              <a:rPr lang="en-US" sz="2000" dirty="0"/>
              <a:t>“       </a:t>
            </a:r>
            <a:r>
              <a:rPr lang="en-US" sz="1200" dirty="0"/>
              <a:t>as we shall see ... </a:t>
            </a:r>
            <a:r>
              <a:rPr lang="en-US" sz="2000" dirty="0">
                <a:solidFill>
                  <a:schemeClr val="tx2"/>
                </a:solidFill>
              </a:rPr>
              <a:t>Actually, much more! </a:t>
            </a:r>
            <a:r>
              <a:rPr lang="en-US" sz="2000" dirty="0">
                <a:solidFill>
                  <a:srgbClr val="FF0000"/>
                </a:solidFill>
              </a:rPr>
              <a:t>No fully objective picture of reality?</a:t>
            </a:r>
          </a:p>
        </p:txBody>
      </p:sp>
      <p:grpSp>
        <p:nvGrpSpPr>
          <p:cNvPr id="24" name="Group 23"/>
          <p:cNvGrpSpPr/>
          <p:nvPr/>
        </p:nvGrpSpPr>
        <p:grpSpPr>
          <a:xfrm>
            <a:off x="7315200" y="1459104"/>
            <a:ext cx="533400" cy="1992868"/>
            <a:chOff x="7315200" y="521732"/>
            <a:chExt cx="533400" cy="1992868"/>
          </a:xfrm>
        </p:grpSpPr>
        <p:cxnSp>
          <p:nvCxnSpPr>
            <p:cNvPr id="18" name="Straight Connector 17"/>
            <p:cNvCxnSpPr/>
            <p:nvPr/>
          </p:nvCxnSpPr>
          <p:spPr>
            <a:xfrm>
              <a:off x="7315200" y="2133600"/>
              <a:ext cx="0" cy="1524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315200" y="521732"/>
              <a:ext cx="533400" cy="1992868"/>
              <a:chOff x="7315200" y="521732"/>
              <a:chExt cx="533400" cy="1992868"/>
            </a:xfrm>
          </p:grpSpPr>
          <p:sp>
            <p:nvSpPr>
              <p:cNvPr id="16" name="TextBox 15"/>
              <p:cNvSpPr txBox="1"/>
              <p:nvPr/>
            </p:nvSpPr>
            <p:spPr>
              <a:xfrm>
                <a:off x="7315200" y="2145268"/>
                <a:ext cx="533400" cy="369332"/>
              </a:xfrm>
              <a:prstGeom prst="rect">
                <a:avLst/>
              </a:prstGeom>
              <a:noFill/>
            </p:spPr>
            <p:txBody>
              <a:bodyPr wrap="square" rtlCol="0">
                <a:spAutoFit/>
              </a:bodyPr>
              <a:lstStyle/>
              <a:p>
                <a:r>
                  <a:rPr lang="en-US" i="1" err="1"/>
                  <a:t>x</a:t>
                </a:r>
                <a:r>
                  <a:rPr lang="en-US" i="1" baseline="-25000" err="1"/>
                  <a:t>A</a:t>
                </a:r>
                <a:endParaRPr lang="en-US"/>
              </a:p>
            </p:txBody>
          </p:sp>
          <p:cxnSp>
            <p:nvCxnSpPr>
              <p:cNvPr id="22" name="Straight Connector 21"/>
              <p:cNvCxnSpPr/>
              <p:nvPr/>
            </p:nvCxnSpPr>
            <p:spPr>
              <a:xfrm flipV="1">
                <a:off x="7315200" y="521732"/>
                <a:ext cx="0" cy="158853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5943600" y="1078104"/>
            <a:ext cx="2819400" cy="2045733"/>
            <a:chOff x="5943600" y="152400"/>
            <a:chExt cx="2819400" cy="2045733"/>
          </a:xfrm>
        </p:grpSpPr>
        <p:grpSp>
          <p:nvGrpSpPr>
            <p:cNvPr id="25" name="Group 24"/>
            <p:cNvGrpSpPr/>
            <p:nvPr/>
          </p:nvGrpSpPr>
          <p:grpSpPr>
            <a:xfrm>
              <a:off x="5943600" y="152400"/>
              <a:ext cx="2819400" cy="2045733"/>
              <a:chOff x="5943600" y="152400"/>
              <a:chExt cx="2819400" cy="2045733"/>
            </a:xfrm>
          </p:grpSpPr>
          <p:cxnSp>
            <p:nvCxnSpPr>
              <p:cNvPr id="7" name="Straight Arrow Connector 6"/>
              <p:cNvCxnSpPr/>
              <p:nvPr/>
            </p:nvCxnSpPr>
            <p:spPr>
              <a:xfrm>
                <a:off x="5943600" y="2198132"/>
                <a:ext cx="2743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943600" y="152400"/>
                <a:ext cx="0" cy="20457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6257925" y="340750"/>
                <a:ext cx="2124075" cy="1552581"/>
              </a:xfrm>
              <a:custGeom>
                <a:avLst/>
                <a:gdLst>
                  <a:gd name="connsiteX0" fmla="*/ 0 w 1895475"/>
                  <a:gd name="connsiteY0" fmla="*/ 1428756 h 1428756"/>
                  <a:gd name="connsiteX1" fmla="*/ 666750 w 1895475"/>
                  <a:gd name="connsiteY1" fmla="*/ 6 h 1428756"/>
                  <a:gd name="connsiteX2" fmla="*/ 1895475 w 1895475"/>
                  <a:gd name="connsiteY2" fmla="*/ 1409706 h 1428756"/>
                </a:gdLst>
                <a:ahLst/>
                <a:cxnLst>
                  <a:cxn ang="0">
                    <a:pos x="connsiteX0" y="connsiteY0"/>
                  </a:cxn>
                  <a:cxn ang="0">
                    <a:pos x="connsiteX1" y="connsiteY1"/>
                  </a:cxn>
                  <a:cxn ang="0">
                    <a:pos x="connsiteX2" y="connsiteY2"/>
                  </a:cxn>
                </a:cxnLst>
                <a:rect l="l" t="t" r="r" b="b"/>
                <a:pathLst>
                  <a:path w="1895475" h="1428756">
                    <a:moveTo>
                      <a:pt x="0" y="1428756"/>
                    </a:moveTo>
                    <a:cubicBezTo>
                      <a:pt x="175419" y="715968"/>
                      <a:pt x="350838" y="3181"/>
                      <a:pt x="666750" y="6"/>
                    </a:cubicBezTo>
                    <a:cubicBezTo>
                      <a:pt x="982662" y="-3169"/>
                      <a:pt x="1662113" y="1146181"/>
                      <a:pt x="1895475" y="140970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19800" y="152400"/>
                <a:ext cx="838200" cy="369332"/>
              </a:xfrm>
              <a:prstGeom prst="rect">
                <a:avLst/>
              </a:prstGeom>
              <a:noFill/>
            </p:spPr>
            <p:txBody>
              <a:bodyPr wrap="square" rtlCol="0">
                <a:spAutoFit/>
              </a:bodyPr>
              <a:lstStyle/>
              <a:p>
                <a:r>
                  <a:rPr lang="el-GR"/>
                  <a:t>Ψ</a:t>
                </a:r>
                <a:r>
                  <a:rPr lang="en-US"/>
                  <a:t>(</a:t>
                </a:r>
                <a:r>
                  <a:rPr lang="en-US" i="1"/>
                  <a:t>x</a:t>
                </a:r>
                <a:r>
                  <a:rPr lang="en-US"/>
                  <a:t>)</a:t>
                </a:r>
              </a:p>
            </p:txBody>
          </p:sp>
          <p:sp>
            <p:nvSpPr>
              <p:cNvPr id="11" name="TextBox 10"/>
              <p:cNvSpPr txBox="1"/>
              <p:nvPr/>
            </p:nvSpPr>
            <p:spPr>
              <a:xfrm>
                <a:off x="8458200" y="1740932"/>
                <a:ext cx="304800" cy="369332"/>
              </a:xfrm>
              <a:prstGeom prst="rect">
                <a:avLst/>
              </a:prstGeom>
              <a:noFill/>
            </p:spPr>
            <p:txBody>
              <a:bodyPr wrap="square" rtlCol="0">
                <a:spAutoFit/>
              </a:bodyPr>
              <a:lstStyle/>
              <a:p>
                <a:r>
                  <a:rPr lang="en-US" i="1"/>
                  <a:t>x</a:t>
                </a:r>
                <a:endParaRPr lang="en-US"/>
              </a:p>
            </p:txBody>
          </p:sp>
        </p:grpSp>
        <p:sp>
          <p:nvSpPr>
            <p:cNvPr id="4" name="TextBox 3"/>
            <p:cNvSpPr txBox="1"/>
            <p:nvPr/>
          </p:nvSpPr>
          <p:spPr>
            <a:xfrm>
              <a:off x="6553200" y="1154668"/>
              <a:ext cx="2133600" cy="369332"/>
            </a:xfrm>
            <a:prstGeom prst="rect">
              <a:avLst/>
            </a:prstGeom>
            <a:noFill/>
          </p:spPr>
          <p:txBody>
            <a:bodyPr wrap="square" rtlCol="0">
              <a:spAutoFit/>
            </a:bodyPr>
            <a:lstStyle/>
            <a:p>
              <a:r>
                <a:rPr lang="en-US">
                  <a:solidFill>
                    <a:schemeClr val="bg1">
                      <a:lumMod val="50000"/>
                    </a:schemeClr>
                  </a:solidFill>
                </a:rPr>
                <a:t>WAVE FUNCTION</a:t>
              </a:r>
            </a:p>
          </p:txBody>
        </p:sp>
      </p:grpSp>
    </p:spTree>
    <p:extLst>
      <p:ext uri="{BB962C8B-B14F-4D97-AF65-F5344CB8AC3E}">
        <p14:creationId xmlns:p14="http://schemas.microsoft.com/office/powerpoint/2010/main" val="4882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76200"/>
            <a:ext cx="5257800" cy="1129022"/>
          </a:xfrm>
          <a:solidFill>
            <a:schemeClr val="tx2"/>
          </a:solidFill>
        </p:spPr>
        <p:txBody>
          <a:bodyPr>
            <a:noAutofit/>
          </a:bodyPr>
          <a:lstStyle/>
          <a:p>
            <a:pPr algn="ctr"/>
            <a:r>
              <a:rPr lang="en-US" sz="3200">
                <a:solidFill>
                  <a:srgbClr val="FFFF00"/>
                </a:solidFill>
              </a:rPr>
              <a:t>Two distinctive categories of physical problems in QM</a:t>
            </a:r>
          </a:p>
        </p:txBody>
      </p:sp>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5</a:t>
            </a:fld>
            <a:endParaRPr lang="en-US">
              <a:solidFill>
                <a:srgbClr val="04617B">
                  <a:shade val="90000"/>
                </a:srgbClr>
              </a:solidFill>
            </a:endParaRPr>
          </a:p>
        </p:txBody>
      </p:sp>
      <p:sp>
        <p:nvSpPr>
          <p:cNvPr id="7" name="Freeform 6"/>
          <p:cNvSpPr/>
          <p:nvPr/>
        </p:nvSpPr>
        <p:spPr>
          <a:xfrm>
            <a:off x="6257925" y="1387145"/>
            <a:ext cx="2124075" cy="1552581"/>
          </a:xfrm>
          <a:custGeom>
            <a:avLst/>
            <a:gdLst>
              <a:gd name="connsiteX0" fmla="*/ 0 w 1895475"/>
              <a:gd name="connsiteY0" fmla="*/ 1428756 h 1428756"/>
              <a:gd name="connsiteX1" fmla="*/ 666750 w 1895475"/>
              <a:gd name="connsiteY1" fmla="*/ 6 h 1428756"/>
              <a:gd name="connsiteX2" fmla="*/ 1895475 w 1895475"/>
              <a:gd name="connsiteY2" fmla="*/ 1409706 h 1428756"/>
            </a:gdLst>
            <a:ahLst/>
            <a:cxnLst>
              <a:cxn ang="0">
                <a:pos x="connsiteX0" y="connsiteY0"/>
              </a:cxn>
              <a:cxn ang="0">
                <a:pos x="connsiteX1" y="connsiteY1"/>
              </a:cxn>
              <a:cxn ang="0">
                <a:pos x="connsiteX2" y="connsiteY2"/>
              </a:cxn>
            </a:cxnLst>
            <a:rect l="l" t="t" r="r" b="b"/>
            <a:pathLst>
              <a:path w="1895475" h="1428756">
                <a:moveTo>
                  <a:pt x="0" y="1428756"/>
                </a:moveTo>
                <a:cubicBezTo>
                  <a:pt x="175419" y="715968"/>
                  <a:pt x="350838" y="3181"/>
                  <a:pt x="666750" y="6"/>
                </a:cubicBezTo>
                <a:cubicBezTo>
                  <a:pt x="982662" y="-3169"/>
                  <a:pt x="1662113" y="1146181"/>
                  <a:pt x="1895475" y="140970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1219200"/>
            <a:ext cx="5257800" cy="1754326"/>
          </a:xfrm>
          <a:prstGeom prst="rect">
            <a:avLst/>
          </a:prstGeom>
          <a:solidFill>
            <a:schemeClr val="tx2">
              <a:lumMod val="20000"/>
              <a:lumOff val="80000"/>
            </a:schemeClr>
          </a:solidFill>
        </p:spPr>
        <p:txBody>
          <a:bodyPr wrap="square" lIns="91440" tIns="45720" rIns="91440" bIns="45720" rtlCol="0" anchor="t">
            <a:spAutoFit/>
          </a:bodyPr>
          <a:lstStyle/>
          <a:p>
            <a:r>
              <a:rPr lang="en-US"/>
              <a:t>If a measurement of the position finds the particle to be at </a:t>
            </a:r>
            <a:r>
              <a:rPr lang="en-US" i="1" err="1"/>
              <a:t>x</a:t>
            </a:r>
            <a:r>
              <a:rPr lang="en-US" i="1" baseline="-25000" err="1"/>
              <a:t>A</a:t>
            </a:r>
            <a:r>
              <a:rPr lang="en-US" i="1" baseline="-25000"/>
              <a:t> ,</a:t>
            </a:r>
            <a:r>
              <a:rPr lang="en-US"/>
              <a:t>then immediately afterwards one should find the particle at </a:t>
            </a:r>
            <a:r>
              <a:rPr lang="en-US" i="1" err="1"/>
              <a:t>x</a:t>
            </a:r>
            <a:r>
              <a:rPr lang="en-US" i="1" baseline="-25000" err="1"/>
              <a:t>A</a:t>
            </a:r>
            <a:r>
              <a:rPr lang="en-US" i="1" baseline="-25000"/>
              <a:t> </a:t>
            </a:r>
            <a:r>
              <a:rPr lang="en-US"/>
              <a:t>as well.                         Namely,</a:t>
            </a:r>
          </a:p>
          <a:p>
            <a:r>
              <a:rPr lang="en-US"/>
              <a:t>due to the measurement, the particle "jumps" </a:t>
            </a:r>
          </a:p>
          <a:p>
            <a:r>
              <a:rPr lang="en-US"/>
              <a:t>from the state </a:t>
            </a:r>
            <a:r>
              <a:rPr lang="en-US" i="1"/>
              <a:t>being simultaneously in all positions </a:t>
            </a:r>
          </a:p>
          <a:p>
            <a:r>
              <a:rPr lang="en-US"/>
              <a:t>to a state </a:t>
            </a:r>
            <a:r>
              <a:rPr lang="en-US" i="1"/>
              <a:t>with definite position at </a:t>
            </a:r>
            <a:r>
              <a:rPr lang="en-US" i="1" err="1"/>
              <a:t>x</a:t>
            </a:r>
            <a:r>
              <a:rPr lang="en-US" i="1" baseline="-25000" err="1"/>
              <a:t>A</a:t>
            </a:r>
            <a:r>
              <a:rPr lang="en-US" i="1" baseline="-25000"/>
              <a:t> . </a:t>
            </a:r>
            <a:endParaRPr lang="en-US"/>
          </a:p>
        </p:txBody>
      </p:sp>
      <p:sp>
        <p:nvSpPr>
          <p:cNvPr id="11" name="TextBox 10"/>
          <p:cNvSpPr txBox="1"/>
          <p:nvPr/>
        </p:nvSpPr>
        <p:spPr>
          <a:xfrm>
            <a:off x="4114800" y="3359415"/>
            <a:ext cx="4876800" cy="923330"/>
          </a:xfrm>
          <a:prstGeom prst="rect">
            <a:avLst/>
          </a:prstGeom>
          <a:solidFill>
            <a:schemeClr val="tx2">
              <a:lumMod val="20000"/>
              <a:lumOff val="80000"/>
            </a:schemeClr>
          </a:solidFill>
        </p:spPr>
        <p:txBody>
          <a:bodyPr wrap="square" lIns="91440" tIns="45720" rIns="91440" bIns="45720" rtlCol="0" anchor="t">
            <a:spAutoFit/>
          </a:bodyPr>
          <a:lstStyle/>
          <a:p>
            <a:pPr algn="ctr"/>
            <a:r>
              <a:rPr lang="en-US" sz="1600"/>
              <a:t>According to the interpretation of wave function </a:t>
            </a:r>
            <a:r>
              <a:rPr lang="en-US" sz="1400"/>
              <a:t>given in the </a:t>
            </a:r>
            <a:r>
              <a:rPr lang="en-US" sz="1400" err="1"/>
              <a:t>prev</a:t>
            </a:r>
            <a:r>
              <a:rPr lang="en-US" sz="1400"/>
              <a:t> slide,</a:t>
            </a:r>
            <a:r>
              <a:rPr lang="en-US" sz="1600"/>
              <a:t> </a:t>
            </a:r>
            <a:r>
              <a:rPr lang="en-US" b="1"/>
              <a:t>the measurement causes </a:t>
            </a:r>
          </a:p>
          <a:p>
            <a:pPr algn="ctr"/>
            <a:r>
              <a:rPr lang="en-US" b="1"/>
              <a:t>“the collapse of the wave function”</a:t>
            </a:r>
            <a:r>
              <a:rPr lang="en-US"/>
              <a:t> </a:t>
            </a:r>
          </a:p>
        </p:txBody>
      </p:sp>
      <p:grpSp>
        <p:nvGrpSpPr>
          <p:cNvPr id="19" name="Group 18"/>
          <p:cNvGrpSpPr/>
          <p:nvPr/>
        </p:nvGrpSpPr>
        <p:grpSpPr>
          <a:xfrm>
            <a:off x="5943600" y="994477"/>
            <a:ext cx="2819400" cy="2373868"/>
            <a:chOff x="5943600" y="152400"/>
            <a:chExt cx="2819400" cy="2373868"/>
          </a:xfrm>
        </p:grpSpPr>
        <p:cxnSp>
          <p:nvCxnSpPr>
            <p:cNvPr id="5" name="Straight Arrow Connector 4"/>
            <p:cNvCxnSpPr/>
            <p:nvPr/>
          </p:nvCxnSpPr>
          <p:spPr>
            <a:xfrm>
              <a:off x="5943600" y="2198132"/>
              <a:ext cx="2743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943600" y="152400"/>
              <a:ext cx="0" cy="20457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19800" y="152400"/>
              <a:ext cx="838200" cy="369332"/>
            </a:xfrm>
            <a:prstGeom prst="rect">
              <a:avLst/>
            </a:prstGeom>
            <a:noFill/>
          </p:spPr>
          <p:txBody>
            <a:bodyPr wrap="square" rtlCol="0">
              <a:spAutoFit/>
            </a:bodyPr>
            <a:lstStyle/>
            <a:p>
              <a:r>
                <a:rPr lang="el-GR"/>
                <a:t>Ψ</a:t>
              </a:r>
              <a:r>
                <a:rPr lang="en-US"/>
                <a:t>(</a:t>
              </a:r>
              <a:r>
                <a:rPr lang="en-US" i="1"/>
                <a:t>x</a:t>
              </a:r>
              <a:r>
                <a:rPr lang="en-US"/>
                <a:t>)</a:t>
              </a:r>
            </a:p>
          </p:txBody>
        </p:sp>
        <p:sp>
          <p:nvSpPr>
            <p:cNvPr id="9" name="TextBox 8"/>
            <p:cNvSpPr txBox="1"/>
            <p:nvPr/>
          </p:nvSpPr>
          <p:spPr>
            <a:xfrm>
              <a:off x="8458200" y="1740932"/>
              <a:ext cx="304800" cy="369332"/>
            </a:xfrm>
            <a:prstGeom prst="rect">
              <a:avLst/>
            </a:prstGeom>
            <a:noFill/>
          </p:spPr>
          <p:txBody>
            <a:bodyPr wrap="square" rtlCol="0">
              <a:spAutoFit/>
            </a:bodyPr>
            <a:lstStyle/>
            <a:p>
              <a:r>
                <a:rPr lang="en-US" i="1"/>
                <a:t>x</a:t>
              </a:r>
              <a:endParaRPr lang="en-US"/>
            </a:p>
          </p:txBody>
        </p:sp>
        <p:cxnSp>
          <p:nvCxnSpPr>
            <p:cNvPr id="13" name="Straight Connector 12"/>
            <p:cNvCxnSpPr/>
            <p:nvPr/>
          </p:nvCxnSpPr>
          <p:spPr>
            <a:xfrm>
              <a:off x="7315200" y="2145268"/>
              <a:ext cx="0" cy="1524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15200" y="2156936"/>
              <a:ext cx="533400" cy="369332"/>
            </a:xfrm>
            <a:prstGeom prst="rect">
              <a:avLst/>
            </a:prstGeom>
            <a:noFill/>
          </p:spPr>
          <p:txBody>
            <a:bodyPr wrap="square" rtlCol="0">
              <a:spAutoFit/>
            </a:bodyPr>
            <a:lstStyle/>
            <a:p>
              <a:r>
                <a:rPr lang="en-US" i="1" err="1"/>
                <a:t>x</a:t>
              </a:r>
              <a:r>
                <a:rPr lang="en-US" i="1" baseline="-25000" err="1"/>
                <a:t>A</a:t>
              </a:r>
              <a:endParaRPr lang="en-US"/>
            </a:p>
          </p:txBody>
        </p:sp>
      </p:grpSp>
      <p:sp>
        <p:nvSpPr>
          <p:cNvPr id="18" name="Freeform 17"/>
          <p:cNvSpPr/>
          <p:nvPr/>
        </p:nvSpPr>
        <p:spPr>
          <a:xfrm>
            <a:off x="7305166" y="1070669"/>
            <a:ext cx="10034" cy="1905008"/>
          </a:xfrm>
          <a:custGeom>
            <a:avLst/>
            <a:gdLst>
              <a:gd name="connsiteX0" fmla="*/ 10034 w 10034"/>
              <a:gd name="connsiteY0" fmla="*/ 1905008 h 1905008"/>
              <a:gd name="connsiteX1" fmla="*/ 509 w 10034"/>
              <a:gd name="connsiteY1" fmla="*/ 8 h 1905008"/>
              <a:gd name="connsiteX2" fmla="*/ 10034 w 10034"/>
              <a:gd name="connsiteY2" fmla="*/ 1905008 h 1905008"/>
            </a:gdLst>
            <a:ahLst/>
            <a:cxnLst>
              <a:cxn ang="0">
                <a:pos x="connsiteX0" y="connsiteY0"/>
              </a:cxn>
              <a:cxn ang="0">
                <a:pos x="connsiteX1" y="connsiteY1"/>
              </a:cxn>
              <a:cxn ang="0">
                <a:pos x="connsiteX2" y="connsiteY2"/>
              </a:cxn>
            </a:cxnLst>
            <a:rect l="l" t="t" r="r" b="b"/>
            <a:pathLst>
              <a:path w="10034" h="1905008">
                <a:moveTo>
                  <a:pt x="10034" y="1905008"/>
                </a:moveTo>
                <a:cubicBezTo>
                  <a:pt x="10034" y="1905008"/>
                  <a:pt x="-2666" y="-4754"/>
                  <a:pt x="509" y="8"/>
                </a:cubicBezTo>
                <a:cubicBezTo>
                  <a:pt x="3684" y="4770"/>
                  <a:pt x="10034" y="1905008"/>
                  <a:pt x="10034" y="1905008"/>
                </a:cubicBezTo>
                <a:close/>
              </a:path>
            </a:pathLst>
          </a:cu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04800" y="3429000"/>
            <a:ext cx="2743200" cy="2308324"/>
          </a:xfrm>
          <a:prstGeom prst="rect">
            <a:avLst/>
          </a:prstGeom>
          <a:solidFill>
            <a:srgbClr val="92D050"/>
          </a:solidFill>
        </p:spPr>
        <p:txBody>
          <a:bodyPr wrap="square" rtlCol="0">
            <a:spAutoFit/>
          </a:bodyPr>
          <a:lstStyle/>
          <a:p>
            <a:pPr algn="ctr"/>
            <a:r>
              <a:rPr lang="en-US" b="1" dirty="0"/>
              <a:t>1. Smooth evolution of the wave function: </a:t>
            </a:r>
          </a:p>
          <a:p>
            <a:pPr algn="ctr"/>
            <a:r>
              <a:rPr lang="en-US" dirty="0"/>
              <a:t>The Schrödinger equation completely determines the behavior of the wave function. There is nothing random </a:t>
            </a:r>
          </a:p>
          <a:p>
            <a:pPr algn="ctr"/>
            <a:r>
              <a:rPr lang="en-US" dirty="0"/>
              <a:t>about this description.</a:t>
            </a:r>
          </a:p>
        </p:txBody>
      </p:sp>
      <p:sp>
        <p:nvSpPr>
          <p:cNvPr id="23" name="TextBox 22"/>
          <p:cNvSpPr txBox="1"/>
          <p:nvPr/>
        </p:nvSpPr>
        <p:spPr>
          <a:xfrm>
            <a:off x="3276600" y="4364422"/>
            <a:ext cx="5867400" cy="2031325"/>
          </a:xfrm>
          <a:prstGeom prst="rect">
            <a:avLst/>
          </a:prstGeom>
          <a:solidFill>
            <a:srgbClr val="FFC000"/>
          </a:solidFill>
        </p:spPr>
        <p:txBody>
          <a:bodyPr wrap="square" lIns="91440" tIns="45720" rIns="91440" bIns="45720" rtlCol="0" anchor="t">
            <a:spAutoFit/>
          </a:bodyPr>
          <a:lstStyle/>
          <a:p>
            <a:r>
              <a:rPr lang="en-US" b="1"/>
              <a:t>2. QM measurement: </a:t>
            </a:r>
            <a:r>
              <a:rPr lang="en-US"/>
              <a:t>A measurement to obtain a particular result, according to QM, is </a:t>
            </a:r>
            <a:r>
              <a:rPr lang="en-US" i="1"/>
              <a:t>a random process</a:t>
            </a:r>
            <a:r>
              <a:rPr lang="en-US"/>
              <a:t>. The theory only predicts the probability of getting any particular outcome. </a:t>
            </a:r>
            <a:r>
              <a:rPr lang="en-US" u="sng"/>
              <a:t>A measurement</a:t>
            </a:r>
            <a:r>
              <a:rPr lang="en-US"/>
              <a:t>, which involves the interaction between micro and macro realms of physics </a:t>
            </a:r>
            <a:r>
              <a:rPr lang="en-US" u="sng"/>
              <a:t>collapses the wave function</a:t>
            </a:r>
            <a:r>
              <a:rPr lang="en-US"/>
              <a:t>. This collapse of the wave function is </a:t>
            </a:r>
            <a:r>
              <a:rPr lang="en-US" u="sng"/>
              <a:t>not</a:t>
            </a:r>
            <a:r>
              <a:rPr lang="en-US"/>
              <a:t> described by the Schrödinger equation. </a:t>
            </a:r>
          </a:p>
        </p:txBody>
      </p:sp>
      <p:sp>
        <p:nvSpPr>
          <p:cNvPr id="24" name="TextBox 23"/>
          <p:cNvSpPr txBox="1"/>
          <p:nvPr/>
        </p:nvSpPr>
        <p:spPr>
          <a:xfrm>
            <a:off x="6553200" y="1932213"/>
            <a:ext cx="2133600" cy="369332"/>
          </a:xfrm>
          <a:prstGeom prst="rect">
            <a:avLst/>
          </a:prstGeom>
          <a:noFill/>
        </p:spPr>
        <p:txBody>
          <a:bodyPr wrap="square" rtlCol="0">
            <a:spAutoFit/>
          </a:bodyPr>
          <a:lstStyle/>
          <a:p>
            <a:r>
              <a:rPr lang="en-US">
                <a:solidFill>
                  <a:schemeClr val="bg1">
                    <a:lumMod val="50000"/>
                  </a:schemeClr>
                </a:solidFill>
              </a:rPr>
              <a:t>WAVE FUNCTION</a:t>
            </a:r>
          </a:p>
        </p:txBody>
      </p:sp>
      <p:grpSp>
        <p:nvGrpSpPr>
          <p:cNvPr id="25" name="Group 24"/>
          <p:cNvGrpSpPr/>
          <p:nvPr/>
        </p:nvGrpSpPr>
        <p:grpSpPr>
          <a:xfrm>
            <a:off x="152400" y="2983837"/>
            <a:ext cx="3962400" cy="400110"/>
            <a:chOff x="152400" y="3011269"/>
            <a:chExt cx="3962400" cy="400110"/>
          </a:xfrm>
        </p:grpSpPr>
        <mc:AlternateContent xmlns:mc="http://schemas.openxmlformats.org/markup-compatibility/2006" xmlns:a14="http://schemas.microsoft.com/office/drawing/2010/main">
          <mc:Choice Requires="a14">
            <p:sp>
              <p:nvSpPr>
                <p:cNvPr id="20" name="TextBox 19"/>
                <p:cNvSpPr txBox="1"/>
                <p:nvPr/>
              </p:nvSpPr>
              <p:spPr>
                <a:xfrm>
                  <a:off x="533400" y="3011269"/>
                  <a:ext cx="3581400" cy="400110"/>
                </a:xfrm>
                <a:prstGeom prst="rect">
                  <a:avLst/>
                </a:prstGeom>
                <a:solidFill>
                  <a:schemeClr val="tx2"/>
                </a:solidFill>
              </p:spPr>
              <p:txBody>
                <a:bodyPr wrap="square" rtlCol="0">
                  <a:spAutoFit/>
                </a:bodyPr>
                <a:lstStyle/>
                <a:p>
                  <a:pPr algn="ctr"/>
                  <a14:m>
                    <m:oMath xmlns:m="http://schemas.openxmlformats.org/officeDocument/2006/math">
                      <m:r>
                        <a:rPr lang="en-US" sz="2000" b="1" i="0" dirty="0" smtClean="0">
                          <a:solidFill>
                            <a:srgbClr val="FFFF00"/>
                          </a:solidFill>
                          <a:latin typeface="Cambria Math"/>
                        </a:rPr>
                        <m:t>𝐓𝐰𝐨</m:t>
                      </m:r>
                    </m:oMath>
                  </a14:m>
                  <a:r>
                    <a:rPr lang="en-US" sz="2000" b="1">
                      <a:solidFill>
                        <a:srgbClr val="FFFF00"/>
                      </a:solidFill>
                    </a:rPr>
                    <a:t> categories of problems</a:t>
                  </a:r>
                </a:p>
              </p:txBody>
            </p:sp>
          </mc:Choice>
          <mc:Fallback xmlns="">
            <p:sp>
              <p:nvSpPr>
                <p:cNvPr id="20" name="TextBox 19"/>
                <p:cNvSpPr txBox="1">
                  <a:spLocks noRot="1" noChangeAspect="1" noMove="1" noResize="1" noEditPoints="1" noAdjustHandles="1" noChangeArrowheads="1" noChangeShapeType="1" noTextEdit="1"/>
                </p:cNvSpPr>
                <p:nvPr/>
              </p:nvSpPr>
              <p:spPr>
                <a:xfrm>
                  <a:off x="533400" y="3011269"/>
                  <a:ext cx="3581400" cy="400110"/>
                </a:xfrm>
                <a:prstGeom prst="rect">
                  <a:avLst/>
                </a:prstGeom>
                <a:blipFill>
                  <a:blip r:embed="rId3"/>
                  <a:stretch>
                    <a:fillRect t="-7576" r="-341" b="-25758"/>
                  </a:stretch>
                </a:blipFill>
              </p:spPr>
              <p:txBody>
                <a:bodyPr/>
                <a:lstStyle/>
                <a:p>
                  <a:r>
                    <a:rPr lang="en-US">
                      <a:noFill/>
                    </a:rPr>
                    <a:t> </a:t>
                  </a:r>
                </a:p>
              </p:txBody>
            </p:sp>
          </mc:Fallback>
        </mc:AlternateContent>
        <p:sp>
          <p:nvSpPr>
            <p:cNvPr id="17" name="Right Arrow 16"/>
            <p:cNvSpPr/>
            <p:nvPr/>
          </p:nvSpPr>
          <p:spPr>
            <a:xfrm>
              <a:off x="152400" y="3048000"/>
              <a:ext cx="304800" cy="233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21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grpId="1" nodeType="clickEffect">
                                  <p:stCondLst>
                                    <p:cond delay="0"/>
                                  </p:stCondLst>
                                  <p:childTnLst>
                                    <p:anim calcmode="lin" valueType="num">
                                      <p:cBhvr>
                                        <p:cTn id="19" dur="1000"/>
                                        <p:tgtEl>
                                          <p:spTgt spid="7"/>
                                        </p:tgtEl>
                                        <p:attrNameLst>
                                          <p:attrName>ppt_w</p:attrName>
                                        </p:attrNameLst>
                                      </p:cBhvr>
                                      <p:tavLst>
                                        <p:tav tm="0">
                                          <p:val>
                                            <p:strVal val="ppt_w"/>
                                          </p:val>
                                        </p:tav>
                                        <p:tav tm="100000">
                                          <p:val>
                                            <p:fltVal val="0"/>
                                          </p:val>
                                        </p:tav>
                                      </p:tavLst>
                                    </p:anim>
                                    <p:anim calcmode="lin" valueType="num">
                                      <p:cBhvr>
                                        <p:cTn id="20" dur="1000"/>
                                        <p:tgtEl>
                                          <p:spTgt spid="7"/>
                                        </p:tgtEl>
                                        <p:attrNameLst>
                                          <p:attrName>ppt_h</p:attrName>
                                        </p:attrNameLst>
                                      </p:cBhvr>
                                      <p:tavLst>
                                        <p:tav tm="0">
                                          <p:val>
                                            <p:strVal val="ppt_h"/>
                                          </p:val>
                                        </p:tav>
                                        <p:tav tm="100000">
                                          <p:val>
                                            <p:fltVal val="0"/>
                                          </p:val>
                                        </p:tav>
                                      </p:tavLst>
                                    </p:anim>
                                    <p:anim calcmode="lin" valueType="num">
                                      <p:cBhvr>
                                        <p:cTn id="21" dur="1000"/>
                                        <p:tgtEl>
                                          <p:spTgt spid="7"/>
                                        </p:tgtEl>
                                        <p:attrNameLst>
                                          <p:attrName>style.rotation</p:attrName>
                                        </p:attrNameLst>
                                      </p:cBhvr>
                                      <p:tavLst>
                                        <p:tav tm="0">
                                          <p:val>
                                            <p:fltVal val="0"/>
                                          </p:val>
                                        </p:tav>
                                        <p:tav tm="100000">
                                          <p:val>
                                            <p:fltVal val="90"/>
                                          </p:val>
                                        </p:tav>
                                      </p:tavLst>
                                    </p:anim>
                                    <p:animEffect transition="out" filter="fade">
                                      <p:cBhvr>
                                        <p:cTn id="22" dur="1000"/>
                                        <p:tgtEl>
                                          <p:spTgt spid="7"/>
                                        </p:tgtEl>
                                      </p:cBhvr>
                                    </p:animEffect>
                                    <p:set>
                                      <p:cBhvr>
                                        <p:cTn id="23" dur="1" fill="hold">
                                          <p:stCondLst>
                                            <p:cond delay="999"/>
                                          </p:stCondLst>
                                        </p:cTn>
                                        <p:tgtEl>
                                          <p:spTgt spid="7"/>
                                        </p:tgtEl>
                                        <p:attrNameLst>
                                          <p:attrName>style.visibility</p:attrName>
                                        </p:attrNameLst>
                                      </p:cBhvr>
                                      <p:to>
                                        <p:strVal val="hidden"/>
                                      </p:to>
                                    </p:set>
                                  </p:childTnLst>
                                </p:cTn>
                              </p:par>
                              <p:par>
                                <p:cTn id="24" presetID="2" presetClass="entr" presetSubtype="3" fill="hold" grpId="0" nodeType="withEffect">
                                  <p:stCondLst>
                                    <p:cond delay="25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8"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76200"/>
            <a:ext cx="5257800" cy="1129022"/>
          </a:xfrm>
          <a:solidFill>
            <a:schemeClr val="tx2"/>
          </a:solidFill>
        </p:spPr>
        <p:txBody>
          <a:bodyPr>
            <a:noAutofit/>
          </a:bodyPr>
          <a:lstStyle/>
          <a:p>
            <a:pPr algn="ctr"/>
            <a:r>
              <a:rPr lang="en-US" sz="3200">
                <a:solidFill>
                  <a:srgbClr val="FFFF00"/>
                </a:solidFill>
              </a:rPr>
              <a:t>Two distinctive categories of physical problems in QM</a:t>
            </a:r>
          </a:p>
        </p:txBody>
      </p:sp>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6</a:t>
            </a:fld>
            <a:endParaRPr lang="en-US">
              <a:solidFill>
                <a:srgbClr val="04617B">
                  <a:shade val="90000"/>
                </a:srgbClr>
              </a:solidFill>
            </a:endParaRPr>
          </a:p>
        </p:txBody>
      </p:sp>
      <p:sp>
        <p:nvSpPr>
          <p:cNvPr id="23" name="TextBox 22"/>
          <p:cNvSpPr txBox="1"/>
          <p:nvPr/>
        </p:nvSpPr>
        <p:spPr>
          <a:xfrm>
            <a:off x="3276600" y="2977277"/>
            <a:ext cx="5867400" cy="2031325"/>
          </a:xfrm>
          <a:prstGeom prst="rect">
            <a:avLst/>
          </a:prstGeom>
          <a:solidFill>
            <a:srgbClr val="FFC000"/>
          </a:solidFill>
        </p:spPr>
        <p:txBody>
          <a:bodyPr wrap="square" lIns="91440" tIns="45720" rIns="91440" bIns="45720" rtlCol="0" anchor="t">
            <a:spAutoFit/>
          </a:bodyPr>
          <a:lstStyle/>
          <a:p>
            <a:r>
              <a:rPr lang="en-US" b="1"/>
              <a:t>2. QM measurement: </a:t>
            </a:r>
            <a:r>
              <a:rPr lang="en-US"/>
              <a:t>A measurement to obtain a particular result, according to QM, is a random process. The theory only predicts the probability of getting any particular outcome. </a:t>
            </a:r>
            <a:r>
              <a:rPr lang="en-US" u="sng"/>
              <a:t>A measurement</a:t>
            </a:r>
            <a:r>
              <a:rPr lang="en-US"/>
              <a:t>, which involves the interaction between micro and macro realms of physics </a:t>
            </a:r>
            <a:r>
              <a:rPr lang="en-US" u="sng"/>
              <a:t>collapses the wave function</a:t>
            </a:r>
            <a:r>
              <a:rPr lang="en-US"/>
              <a:t>. This collapse of the wave function is </a:t>
            </a:r>
            <a:r>
              <a:rPr lang="en-US" u="sng"/>
              <a:t>not </a:t>
            </a:r>
            <a:r>
              <a:rPr lang="en-US"/>
              <a:t>described by the Schrödinger equation. </a:t>
            </a:r>
          </a:p>
        </p:txBody>
      </p:sp>
      <mc:AlternateContent xmlns:mc="http://schemas.openxmlformats.org/markup-compatibility/2006" xmlns:a14="http://schemas.microsoft.com/office/drawing/2010/main">
        <mc:Choice Requires="a14">
          <p:sp>
            <p:nvSpPr>
              <p:cNvPr id="22" name="TextBox 21"/>
              <p:cNvSpPr txBox="1"/>
              <p:nvPr/>
            </p:nvSpPr>
            <p:spPr>
              <a:xfrm>
                <a:off x="1471246" y="1236281"/>
                <a:ext cx="4015154" cy="841717"/>
              </a:xfrm>
              <a:prstGeom prst="rect">
                <a:avLst/>
              </a:prstGeom>
              <a:solidFill>
                <a:srgbClr val="FFCCFF"/>
              </a:solidFill>
            </p:spPr>
            <p:txBody>
              <a:bodyPr wrap="square" rtlCol="0">
                <a:spAutoFit/>
              </a:bodyPr>
              <a:lstStyle/>
              <a:p>
                <a:pPr algn="ctr"/>
                <a14:m>
                  <m:oMath xmlns:m="http://schemas.openxmlformats.org/officeDocument/2006/math">
                    <m:r>
                      <a:rPr lang="en-US" sz="2400" b="1" i="0" smtClean="0">
                        <a:latin typeface="Cambria Math"/>
                      </a:rPr>
                      <m:t>𝐂𝐚𝐭</m:t>
                    </m:r>
                    <m:r>
                      <a:rPr lang="en-US" sz="2400" b="1" i="0" smtClean="0">
                        <a:latin typeface="Cambria Math"/>
                      </a:rPr>
                      <m:t>.</m:t>
                    </m:r>
                    <m:r>
                      <a:rPr lang="en-US" sz="2400" b="1" i="0" smtClean="0">
                        <a:latin typeface="Cambria Math"/>
                      </a:rPr>
                      <m:t>𝟏</m:t>
                    </m:r>
                    <m:r>
                      <a:rPr lang="en-US" sz="2400" b="1" i="0" smtClean="0">
                        <a:latin typeface="Cambria Math"/>
                      </a:rPr>
                      <m:t>  </m:t>
                    </m:r>
                  </m:oMath>
                </a14:m>
                <a:r>
                  <a:rPr lang="en-US" sz="2400"/>
                  <a:t>noncontroversial</a:t>
                </a:r>
              </a:p>
              <a:p>
                <a:pPr algn="ctr"/>
                <a14:m>
                  <m:oMathPara xmlns:m="http://schemas.openxmlformats.org/officeDocument/2006/math">
                    <m:oMathParaPr>
                      <m:jc m:val="centerGroup"/>
                    </m:oMathParaPr>
                    <m:oMath xmlns:m="http://schemas.openxmlformats.org/officeDocument/2006/math">
                      <m:r>
                        <a:rPr lang="en-US" sz="2400" b="1" i="0" smtClean="0">
                          <a:latin typeface="Cambria Math"/>
                        </a:rPr>
                        <m:t>𝐂𝐚𝐭</m:t>
                      </m:r>
                      <m:r>
                        <a:rPr lang="en-US" sz="2400" b="1" i="0" smtClean="0">
                          <a:latin typeface="Cambria Math"/>
                        </a:rPr>
                        <m:t>.</m:t>
                      </m:r>
                      <m:r>
                        <a:rPr lang="en-US" sz="2400" b="1" i="0" smtClean="0">
                          <a:latin typeface="Cambria Math"/>
                        </a:rPr>
                        <m:t>𝟐</m:t>
                      </m:r>
                      <m:r>
                        <a:rPr lang="en-US" sz="2400" b="0" i="0" smtClean="0">
                          <a:latin typeface="Cambria Math"/>
                        </a:rPr>
                        <m:t>→</m:t>
                      </m:r>
                      <m:r>
                        <m:rPr>
                          <m:sty m:val="p"/>
                        </m:rPr>
                        <a:rPr lang="en-US" sz="2400" b="0" i="0" smtClean="0">
                          <a:latin typeface="Cambria Math"/>
                        </a:rPr>
                        <m:t>strangeness</m:t>
                      </m:r>
                      <m:r>
                        <a:rPr lang="en-US" sz="2400" b="0" i="0" smtClean="0">
                          <a:latin typeface="Cambria Math"/>
                        </a:rPr>
                        <m:t> </m:t>
                      </m:r>
                      <m:r>
                        <m:rPr>
                          <m:sty m:val="p"/>
                        </m:rPr>
                        <a:rPr lang="en-US" sz="2400" b="0" i="0" smtClean="0">
                          <a:latin typeface="Cambria Math"/>
                        </a:rPr>
                        <m:t>of</m:t>
                      </m:r>
                      <m:r>
                        <a:rPr lang="en-US" sz="2400" b="0" i="0" smtClean="0">
                          <a:latin typeface="Cambria Math"/>
                        </a:rPr>
                        <m:t> </m:t>
                      </m:r>
                      <m:r>
                        <m:rPr>
                          <m:sty m:val="p"/>
                        </m:rPr>
                        <a:rPr lang="en-US" sz="2400" b="0" i="0" smtClean="0">
                          <a:latin typeface="Cambria Math"/>
                        </a:rPr>
                        <m:t>QM</m:t>
                      </m:r>
                    </m:oMath>
                  </m:oMathPara>
                </a14:m>
                <a:endParaRPr lang="en-US" sz="2400"/>
              </a:p>
            </p:txBody>
          </p:sp>
        </mc:Choice>
        <mc:Fallback xmlns="">
          <p:sp>
            <p:nvSpPr>
              <p:cNvPr id="22" name="TextBox 21"/>
              <p:cNvSpPr txBox="1">
                <a:spLocks noRot="1" noChangeAspect="1" noMove="1" noResize="1" noEditPoints="1" noAdjustHandles="1" noChangeArrowheads="1" noChangeShapeType="1" noTextEdit="1"/>
              </p:cNvSpPr>
              <p:nvPr/>
            </p:nvSpPr>
            <p:spPr>
              <a:xfrm>
                <a:off x="1471246" y="1236281"/>
                <a:ext cx="4015154" cy="841717"/>
              </a:xfrm>
              <a:prstGeom prst="rect">
                <a:avLst/>
              </a:prstGeom>
              <a:blipFill>
                <a:blip r:embed="rId3"/>
                <a:stretch>
                  <a:fillRect t="-5797" b="-5797"/>
                </a:stretch>
              </a:blipFill>
            </p:spPr>
            <p:txBody>
              <a:bodyPr/>
              <a:lstStyle/>
              <a:p>
                <a:r>
                  <a:rPr lang="en-US">
                    <a:noFill/>
                  </a:rPr>
                  <a:t> </a:t>
                </a:r>
              </a:p>
            </p:txBody>
          </p:sp>
        </mc:Fallback>
      </mc:AlternateContent>
      <p:sp>
        <p:nvSpPr>
          <p:cNvPr id="4" name="Oval 3"/>
          <p:cNvSpPr/>
          <p:nvPr/>
        </p:nvSpPr>
        <p:spPr>
          <a:xfrm>
            <a:off x="3124200" y="2895600"/>
            <a:ext cx="25908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524000" y="3429000"/>
            <a:ext cx="3581400" cy="990600"/>
            <a:chOff x="3886200" y="4648200"/>
            <a:chExt cx="3581400" cy="990600"/>
          </a:xfrm>
        </p:grpSpPr>
        <p:sp>
          <p:nvSpPr>
            <p:cNvPr id="27" name="Wave 26"/>
            <p:cNvSpPr/>
            <p:nvPr/>
          </p:nvSpPr>
          <p:spPr>
            <a:xfrm>
              <a:off x="3886200" y="4648200"/>
              <a:ext cx="3581400" cy="990600"/>
            </a:xfrm>
            <a:prstGeom prst="wave">
              <a:avLst/>
            </a:prstGeom>
            <a:solidFill>
              <a:srgbClr val="FF99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114800" y="4948535"/>
              <a:ext cx="3190366" cy="461665"/>
            </a:xfrm>
            <a:prstGeom prst="rect">
              <a:avLst/>
            </a:prstGeom>
            <a:noFill/>
          </p:spPr>
          <p:txBody>
            <a:bodyPr wrap="square" rtlCol="0">
              <a:spAutoFit/>
            </a:bodyPr>
            <a:lstStyle/>
            <a:p>
              <a:r>
                <a:rPr lang="en-US" sz="2400" b="1"/>
                <a:t>The focus of this talk</a:t>
              </a:r>
            </a:p>
          </p:txBody>
        </p:sp>
      </p:grpSp>
      <p:sp>
        <p:nvSpPr>
          <p:cNvPr id="12" name="TextBox 11"/>
          <p:cNvSpPr txBox="1"/>
          <p:nvPr/>
        </p:nvSpPr>
        <p:spPr>
          <a:xfrm>
            <a:off x="990600" y="2133600"/>
            <a:ext cx="6927239" cy="738664"/>
          </a:xfrm>
          <a:prstGeom prst="rect">
            <a:avLst/>
          </a:prstGeom>
          <a:solidFill>
            <a:schemeClr val="accent5">
              <a:lumMod val="60000"/>
              <a:lumOff val="40000"/>
            </a:schemeClr>
          </a:solidFill>
        </p:spPr>
        <p:txBody>
          <a:bodyPr wrap="square" rtlCol="0">
            <a:spAutoFit/>
          </a:bodyPr>
          <a:lstStyle/>
          <a:p>
            <a:pPr algn="ctr"/>
            <a:r>
              <a:rPr lang="en-US" i="1" dirty="0">
                <a:solidFill>
                  <a:srgbClr val="C00000"/>
                </a:solidFill>
              </a:rPr>
              <a:t>This Category </a:t>
            </a:r>
            <a:r>
              <a:rPr lang="en-US" sz="2400" i="1" dirty="0">
                <a:solidFill>
                  <a:srgbClr val="C00000"/>
                </a:solidFill>
              </a:rPr>
              <a:t>2</a:t>
            </a:r>
            <a:r>
              <a:rPr lang="en-US" i="1" dirty="0">
                <a:solidFill>
                  <a:srgbClr val="C00000"/>
                </a:solidFill>
              </a:rPr>
              <a:t> process is necessarily</a:t>
            </a:r>
            <a:r>
              <a:rPr lang="en-US" b="1" i="1" dirty="0">
                <a:solidFill>
                  <a:srgbClr val="C00000"/>
                </a:solidFill>
              </a:rPr>
              <a:t> nonlocal </a:t>
            </a:r>
          </a:p>
          <a:p>
            <a:pPr algn="ctr"/>
            <a:r>
              <a:rPr lang="en-US" i="1" dirty="0">
                <a:solidFill>
                  <a:srgbClr val="C00000"/>
                </a:solidFill>
              </a:rPr>
              <a:t>--- as the wave function changes its value everywhere instantaneously</a:t>
            </a:r>
            <a:endParaRPr lang="en-US" dirty="0"/>
          </a:p>
        </p:txBody>
      </p:sp>
      <p:sp>
        <p:nvSpPr>
          <p:cNvPr id="14" name="TextBox 13"/>
          <p:cNvSpPr txBox="1"/>
          <p:nvPr/>
        </p:nvSpPr>
        <p:spPr>
          <a:xfrm>
            <a:off x="5648325" y="1764268"/>
            <a:ext cx="2276475" cy="369332"/>
          </a:xfrm>
          <a:prstGeom prst="rect">
            <a:avLst/>
          </a:prstGeom>
          <a:solidFill>
            <a:schemeClr val="accent5">
              <a:lumMod val="60000"/>
              <a:lumOff val="40000"/>
            </a:schemeClr>
          </a:solidFill>
        </p:spPr>
        <p:txBody>
          <a:bodyPr wrap="square" rtlCol="0">
            <a:spAutoFit/>
          </a:bodyPr>
          <a:lstStyle/>
          <a:p>
            <a:r>
              <a:rPr lang="en-US"/>
              <a:t>More on this later…</a:t>
            </a:r>
          </a:p>
        </p:txBody>
      </p:sp>
      <p:sp>
        <p:nvSpPr>
          <p:cNvPr id="5" name="TextBox 4">
            <a:extLst>
              <a:ext uri="{FF2B5EF4-FFF2-40B4-BE49-F238E27FC236}">
                <a16:creationId xmlns:a16="http://schemas.microsoft.com/office/drawing/2014/main" id="{46680FAB-3DB3-EF28-71B2-A4F3B5BEB1D5}"/>
              </a:ext>
            </a:extLst>
          </p:cNvPr>
          <p:cNvSpPr txBox="1"/>
          <p:nvPr/>
        </p:nvSpPr>
        <p:spPr>
          <a:xfrm>
            <a:off x="221938" y="6391924"/>
            <a:ext cx="639192" cy="276999"/>
          </a:xfrm>
          <a:prstGeom prst="rect">
            <a:avLst/>
          </a:prstGeom>
          <a:noFill/>
        </p:spPr>
        <p:txBody>
          <a:bodyPr wrap="square" rtlCol="0">
            <a:spAutoFit/>
          </a:bodyPr>
          <a:lstStyle/>
          <a:p>
            <a:r>
              <a:rPr lang="en-US" sz="1200" dirty="0"/>
              <a:t>3-35</a:t>
            </a:r>
          </a:p>
        </p:txBody>
      </p:sp>
    </p:spTree>
    <p:extLst>
      <p:ext uri="{BB962C8B-B14F-4D97-AF65-F5344CB8AC3E}">
        <p14:creationId xmlns:p14="http://schemas.microsoft.com/office/powerpoint/2010/main" val="34548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34" y="76200"/>
            <a:ext cx="6387966" cy="1008888"/>
          </a:xfrm>
          <a:solidFill>
            <a:schemeClr val="tx2"/>
          </a:solidFill>
        </p:spPr>
        <p:txBody>
          <a:bodyPr>
            <a:noAutofit/>
          </a:bodyPr>
          <a:lstStyle/>
          <a:p>
            <a:pPr algn="ctr"/>
            <a:r>
              <a:rPr lang="en-US" sz="3200" b="1">
                <a:solidFill>
                  <a:srgbClr val="FFFF00"/>
                </a:solidFill>
              </a:rPr>
              <a:t>The Copenhagen interpretation</a:t>
            </a:r>
            <a:br>
              <a:rPr lang="en-US" sz="3200" b="1">
                <a:solidFill>
                  <a:srgbClr val="FFFF00"/>
                </a:solidFill>
              </a:rPr>
            </a:br>
            <a:r>
              <a:rPr lang="en-US" sz="3200" i="1">
                <a:solidFill>
                  <a:srgbClr val="FFFF00"/>
                </a:solidFill>
              </a:rPr>
              <a:t>vs</a:t>
            </a:r>
            <a:r>
              <a:rPr lang="en-US" sz="3200" b="1">
                <a:solidFill>
                  <a:srgbClr val="FFFF00"/>
                </a:solidFill>
              </a:rPr>
              <a:t>  the local realists</a:t>
            </a:r>
          </a:p>
        </p:txBody>
      </p:sp>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7</a:t>
            </a:fld>
            <a:endParaRPr lang="en-US">
              <a:solidFill>
                <a:srgbClr val="04617B">
                  <a:shade val="90000"/>
                </a:srgbClr>
              </a:solidFill>
            </a:endParaRPr>
          </a:p>
        </p:txBody>
      </p:sp>
      <p:sp>
        <p:nvSpPr>
          <p:cNvPr id="4" name="TextBox 3"/>
          <p:cNvSpPr txBox="1"/>
          <p:nvPr/>
        </p:nvSpPr>
        <p:spPr>
          <a:xfrm>
            <a:off x="304800" y="1106269"/>
            <a:ext cx="6475762" cy="769441"/>
          </a:xfrm>
          <a:prstGeom prst="rect">
            <a:avLst/>
          </a:prstGeom>
          <a:solidFill>
            <a:srgbClr val="FFC000"/>
          </a:solidFill>
        </p:spPr>
        <p:txBody>
          <a:bodyPr wrap="square" rtlCol="0">
            <a:spAutoFit/>
          </a:bodyPr>
          <a:lstStyle/>
          <a:p>
            <a:pPr algn="ctr"/>
            <a:r>
              <a:rPr lang="en-US" sz="2200" dirty="0"/>
              <a:t>If the measurement finds the particle at </a:t>
            </a:r>
            <a:r>
              <a:rPr lang="en-US" sz="2200" i="1" dirty="0" err="1"/>
              <a:t>x</a:t>
            </a:r>
            <a:r>
              <a:rPr lang="en-US" sz="2200" i="1" baseline="-25000" dirty="0" err="1"/>
              <a:t>A</a:t>
            </a:r>
            <a:r>
              <a:rPr lang="en-US" sz="2200" i="1" baseline="-25000" dirty="0"/>
              <a:t> ,</a:t>
            </a:r>
          </a:p>
          <a:p>
            <a:pPr algn="ctr"/>
            <a:r>
              <a:rPr lang="en-US" sz="2200" i="1" dirty="0"/>
              <a:t>where</a:t>
            </a:r>
            <a:r>
              <a:rPr lang="en-US" sz="2200" dirty="0"/>
              <a:t> was the particle </a:t>
            </a:r>
            <a:r>
              <a:rPr lang="en-US" sz="2200" i="1" dirty="0"/>
              <a:t>just before </a:t>
            </a:r>
            <a:r>
              <a:rPr lang="en-US" sz="2200" dirty="0"/>
              <a:t>the measurement?</a:t>
            </a:r>
          </a:p>
        </p:txBody>
      </p:sp>
      <p:sp>
        <p:nvSpPr>
          <p:cNvPr id="5" name="TextBox 4"/>
          <p:cNvSpPr txBox="1"/>
          <p:nvPr/>
        </p:nvSpPr>
        <p:spPr>
          <a:xfrm>
            <a:off x="201210" y="1892413"/>
            <a:ext cx="3733800" cy="2893100"/>
          </a:xfrm>
          <a:prstGeom prst="rect">
            <a:avLst/>
          </a:prstGeom>
          <a:solidFill>
            <a:srgbClr val="FFFF00"/>
          </a:solidFill>
        </p:spPr>
        <p:txBody>
          <a:bodyPr wrap="square" rtlCol="0">
            <a:spAutoFit/>
          </a:bodyPr>
          <a:lstStyle/>
          <a:p>
            <a:pPr algn="ctr"/>
            <a:r>
              <a:rPr lang="en-US" sz="2000" b="1" dirty="0"/>
              <a:t>Local realists: </a:t>
            </a:r>
          </a:p>
          <a:p>
            <a:r>
              <a:rPr lang="en-US" dirty="0"/>
              <a:t>"</a:t>
            </a:r>
            <a:r>
              <a:rPr lang="en-US" i="1" dirty="0"/>
              <a:t>A particle has an objective reality; </a:t>
            </a:r>
          </a:p>
          <a:p>
            <a:pPr algn="ctr"/>
            <a:r>
              <a:rPr lang="en-US" i="1" dirty="0"/>
              <a:t>it has a set of attributes whether they have been measured or not. Therefore, if measured to be at </a:t>
            </a:r>
            <a:r>
              <a:rPr lang="en-US" i="1" dirty="0" err="1"/>
              <a:t>x</a:t>
            </a:r>
            <a:r>
              <a:rPr lang="en-US" i="1" baseline="-25000" dirty="0" err="1"/>
              <a:t>A</a:t>
            </a:r>
            <a:r>
              <a:rPr lang="en-US" i="1" dirty="0"/>
              <a:t>, </a:t>
            </a:r>
          </a:p>
          <a:p>
            <a:pPr algn="ctr"/>
            <a:r>
              <a:rPr lang="en-US" b="1" i="1" dirty="0"/>
              <a:t>it must have the position of </a:t>
            </a:r>
            <a:r>
              <a:rPr lang="en-US" b="1" i="1" dirty="0" err="1"/>
              <a:t>x</a:t>
            </a:r>
            <a:r>
              <a:rPr lang="en-US" b="1" i="1" baseline="-25000" dirty="0" err="1"/>
              <a:t>A</a:t>
            </a:r>
            <a:r>
              <a:rPr lang="en-US" b="1" i="1" baseline="-25000" dirty="0"/>
              <a:t>  </a:t>
            </a:r>
            <a:endParaRPr lang="en-US" b="1" i="1" dirty="0"/>
          </a:p>
          <a:p>
            <a:pPr algn="ctr"/>
            <a:r>
              <a:rPr lang="en-US" b="1" i="1" dirty="0"/>
              <a:t>just before the measurement</a:t>
            </a:r>
            <a:r>
              <a:rPr lang="en-US" i="1" dirty="0"/>
              <a:t>.” </a:t>
            </a:r>
          </a:p>
          <a:p>
            <a:r>
              <a:rPr lang="en-US" dirty="0"/>
              <a:t>According to Einstein, Schrödinger, </a:t>
            </a:r>
            <a:r>
              <a:rPr lang="en-US" i="1" dirty="0"/>
              <a:t>et al</a:t>
            </a:r>
            <a:r>
              <a:rPr lang="en-US" dirty="0"/>
              <a:t>., this is the answer a reasonable theory would have given.</a:t>
            </a:r>
          </a:p>
        </p:txBody>
      </p:sp>
      <p:sp>
        <p:nvSpPr>
          <p:cNvPr id="6" name="TextBox 5"/>
          <p:cNvSpPr txBox="1"/>
          <p:nvPr/>
        </p:nvSpPr>
        <p:spPr>
          <a:xfrm>
            <a:off x="3946867" y="1895915"/>
            <a:ext cx="5029200" cy="3724096"/>
          </a:xfrm>
          <a:prstGeom prst="rect">
            <a:avLst/>
          </a:prstGeom>
          <a:solidFill>
            <a:srgbClr val="92D050"/>
          </a:solidFill>
        </p:spPr>
        <p:txBody>
          <a:bodyPr wrap="square" lIns="91440" tIns="45720" rIns="91440" bIns="45720" rtlCol="0" anchor="t">
            <a:spAutoFit/>
          </a:bodyPr>
          <a:lstStyle/>
          <a:p>
            <a:pPr algn="ctr"/>
            <a:r>
              <a:rPr lang="en-US" sz="2000" b="1" dirty="0"/>
              <a:t>The Orthodox QM interpretation: </a:t>
            </a:r>
          </a:p>
          <a:p>
            <a:pPr algn="ctr"/>
            <a:r>
              <a:rPr lang="en-US" sz="1600" dirty="0"/>
              <a:t>Bohr, Heisenberg, Born, and Jordan, et al.</a:t>
            </a:r>
            <a:r>
              <a:rPr lang="en-US" dirty="0"/>
              <a:t> </a:t>
            </a:r>
          </a:p>
          <a:p>
            <a:pPr algn="ctr"/>
            <a:r>
              <a:rPr lang="en-US" dirty="0"/>
              <a:t>(The Copenhagen School) </a:t>
            </a:r>
            <a:r>
              <a:rPr lang="en-US" sz="1600" dirty="0"/>
              <a:t>would have replied: </a:t>
            </a:r>
          </a:p>
          <a:p>
            <a:pPr algn="ctr"/>
            <a:r>
              <a:rPr lang="en-US" b="1" dirty="0">
                <a:solidFill>
                  <a:srgbClr val="C00000"/>
                </a:solidFill>
              </a:rPr>
              <a:t>"</a:t>
            </a:r>
            <a:r>
              <a:rPr lang="en-US" b="1" i="1" dirty="0">
                <a:solidFill>
                  <a:srgbClr val="C00000"/>
                </a:solidFill>
              </a:rPr>
              <a:t>The particle was not really anywhere.</a:t>
            </a:r>
            <a:r>
              <a:rPr lang="en-US" b="1" dirty="0">
                <a:solidFill>
                  <a:srgbClr val="C00000"/>
                </a:solidFill>
              </a:rPr>
              <a:t>" </a:t>
            </a:r>
          </a:p>
          <a:p>
            <a:pPr algn="ctr"/>
            <a:r>
              <a:rPr lang="en-US" dirty="0">
                <a:solidFill>
                  <a:schemeClr val="tx2"/>
                </a:solidFill>
              </a:rPr>
              <a:t>The framework of every theory determines the relevant issue; Not only it is impossible to know, but it's </a:t>
            </a:r>
            <a:r>
              <a:rPr lang="en-US" u="sng" dirty="0">
                <a:solidFill>
                  <a:schemeClr val="tx2"/>
                </a:solidFill>
              </a:rPr>
              <a:t>not even meaningful to ask </a:t>
            </a:r>
            <a:r>
              <a:rPr lang="en-US" dirty="0">
                <a:solidFill>
                  <a:schemeClr val="tx2"/>
                </a:solidFill>
              </a:rPr>
              <a:t>such a question. (…       ) In quantum mechanics, such a question should not have even been asked! </a:t>
            </a:r>
          </a:p>
          <a:p>
            <a:pPr algn="ctr"/>
            <a:r>
              <a:rPr lang="en-US" dirty="0"/>
              <a:t>Thus, a Copenhagen theorist would say: </a:t>
            </a:r>
          </a:p>
          <a:p>
            <a:pPr algn="ctr"/>
            <a:r>
              <a:rPr lang="en-US" dirty="0">
                <a:solidFill>
                  <a:srgbClr val="C00000"/>
                </a:solidFill>
              </a:rPr>
              <a:t>"</a:t>
            </a:r>
            <a:r>
              <a:rPr lang="en-US" i="1" dirty="0">
                <a:solidFill>
                  <a:srgbClr val="C00000"/>
                </a:solidFill>
              </a:rPr>
              <a:t>The measurement compels the particle to assume a position. Observations not only disturb what's measured, but they also produce it.</a:t>
            </a:r>
            <a:r>
              <a:rPr lang="en-US" dirty="0">
                <a:solidFill>
                  <a:srgbClr val="C00000"/>
                </a:solidFill>
              </a:rPr>
              <a:t>"</a:t>
            </a:r>
          </a:p>
        </p:txBody>
      </p:sp>
    </p:spTree>
    <p:extLst>
      <p:ext uri="{BB962C8B-B14F-4D97-AF65-F5344CB8AC3E}">
        <p14:creationId xmlns:p14="http://schemas.microsoft.com/office/powerpoint/2010/main" val="15123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391" y="1228523"/>
            <a:ext cx="6486609" cy="1008888"/>
          </a:xfrm>
          <a:solidFill>
            <a:schemeClr val="tx2"/>
          </a:solidFill>
        </p:spPr>
        <p:txBody>
          <a:bodyPr>
            <a:noAutofit/>
          </a:bodyPr>
          <a:lstStyle/>
          <a:p>
            <a:pPr algn="ctr"/>
            <a:r>
              <a:rPr lang="en-US" sz="3200" b="1">
                <a:solidFill>
                  <a:srgbClr val="FFFF00"/>
                </a:solidFill>
              </a:rPr>
              <a:t>The Copenhagen interpretation</a:t>
            </a:r>
            <a:br>
              <a:rPr lang="en-US" sz="3200" b="1">
                <a:solidFill>
                  <a:srgbClr val="FFFF00"/>
                </a:solidFill>
              </a:rPr>
            </a:br>
            <a:r>
              <a:rPr lang="en-US" sz="3200" i="1">
                <a:solidFill>
                  <a:srgbClr val="FFFF00"/>
                </a:solidFill>
              </a:rPr>
              <a:t>vs</a:t>
            </a:r>
            <a:r>
              <a:rPr lang="en-US" sz="3200" b="1">
                <a:solidFill>
                  <a:srgbClr val="FFFF00"/>
                </a:solidFill>
              </a:rPr>
              <a:t>  the local realists</a:t>
            </a:r>
          </a:p>
        </p:txBody>
      </p:sp>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8</a:t>
            </a:fld>
            <a:endParaRPr lang="en-US">
              <a:solidFill>
                <a:srgbClr val="04617B">
                  <a:shade val="90000"/>
                </a:srgbClr>
              </a:solidFill>
            </a:endParaRPr>
          </a:p>
        </p:txBody>
      </p:sp>
      <p:sp>
        <p:nvSpPr>
          <p:cNvPr id="4" name="TextBox 3"/>
          <p:cNvSpPr txBox="1"/>
          <p:nvPr/>
        </p:nvSpPr>
        <p:spPr>
          <a:xfrm>
            <a:off x="2657391" y="2251499"/>
            <a:ext cx="6486609" cy="769441"/>
          </a:xfrm>
          <a:prstGeom prst="rect">
            <a:avLst/>
          </a:prstGeom>
          <a:solidFill>
            <a:srgbClr val="FFC000"/>
          </a:solidFill>
        </p:spPr>
        <p:txBody>
          <a:bodyPr wrap="square" rtlCol="0">
            <a:spAutoFit/>
          </a:bodyPr>
          <a:lstStyle/>
          <a:p>
            <a:pPr algn="ctr"/>
            <a:r>
              <a:rPr lang="en-US" sz="2200" dirty="0"/>
              <a:t>If the measurement finds the particle at </a:t>
            </a:r>
            <a:r>
              <a:rPr lang="en-US" sz="2200" i="1" dirty="0" err="1"/>
              <a:t>x</a:t>
            </a:r>
            <a:r>
              <a:rPr lang="en-US" sz="2200" i="1" baseline="-25000" dirty="0" err="1"/>
              <a:t>A</a:t>
            </a:r>
            <a:r>
              <a:rPr lang="en-US" sz="2200" i="1" baseline="-25000" dirty="0"/>
              <a:t> ,</a:t>
            </a:r>
          </a:p>
          <a:p>
            <a:pPr algn="ctr"/>
            <a:r>
              <a:rPr lang="en-US" sz="2200" i="1" dirty="0"/>
              <a:t>where</a:t>
            </a:r>
            <a:r>
              <a:rPr lang="en-US" sz="2200" dirty="0"/>
              <a:t> was the particle </a:t>
            </a:r>
            <a:r>
              <a:rPr lang="en-US" sz="2200" i="1" dirty="0"/>
              <a:t>just before </a:t>
            </a:r>
            <a:r>
              <a:rPr lang="en-US" sz="2200" dirty="0"/>
              <a:t>the measurement?</a:t>
            </a:r>
          </a:p>
        </p:txBody>
      </p:sp>
      <p:sp>
        <p:nvSpPr>
          <p:cNvPr id="7" name="TextBox 6"/>
          <p:cNvSpPr txBox="1"/>
          <p:nvPr/>
        </p:nvSpPr>
        <p:spPr>
          <a:xfrm>
            <a:off x="4054138" y="3166436"/>
            <a:ext cx="3733800" cy="1400383"/>
          </a:xfrm>
          <a:prstGeom prst="rect">
            <a:avLst/>
          </a:prstGeom>
          <a:solidFill>
            <a:schemeClr val="bg2">
              <a:lumMod val="75000"/>
            </a:schemeClr>
          </a:solidFill>
        </p:spPr>
        <p:txBody>
          <a:bodyPr wrap="square" rtlCol="0">
            <a:spAutoFit/>
          </a:bodyPr>
          <a:lstStyle/>
          <a:p>
            <a:pPr algn="ctr"/>
            <a:r>
              <a:rPr lang="en-US" sz="1700"/>
              <a:t>To local realists, like Einstein, a particle must have objective reality (mass, spin, position, etc.) </a:t>
            </a:r>
            <a:r>
              <a:rPr lang="en-US" sz="1700" b="1" i="1"/>
              <a:t>independent</a:t>
            </a:r>
            <a:r>
              <a:rPr lang="en-US" sz="1700"/>
              <a:t> of whether these properties are being measured or not. </a:t>
            </a:r>
          </a:p>
        </p:txBody>
      </p:sp>
      <p:sp>
        <p:nvSpPr>
          <p:cNvPr id="8" name="TextBox 7"/>
          <p:cNvSpPr txBox="1"/>
          <p:nvPr/>
        </p:nvSpPr>
        <p:spPr>
          <a:xfrm>
            <a:off x="2899589" y="4715061"/>
            <a:ext cx="4886864" cy="923330"/>
          </a:xfrm>
          <a:prstGeom prst="rect">
            <a:avLst/>
          </a:prstGeom>
          <a:solidFill>
            <a:srgbClr val="FFCCFF"/>
          </a:solidFill>
        </p:spPr>
        <p:txBody>
          <a:bodyPr wrap="square" rtlCol="0">
            <a:spAutoFit/>
          </a:bodyPr>
          <a:lstStyle/>
          <a:p>
            <a:pPr algn="ctr"/>
            <a:r>
              <a:rPr lang="en-US"/>
              <a:t>Thus, according to local realists, QM must be an </a:t>
            </a:r>
            <a:r>
              <a:rPr lang="en-US" b="1"/>
              <a:t>incomplete theory </a:t>
            </a:r>
            <a:r>
              <a:rPr lang="en-US"/>
              <a:t>---  the particle is at </a:t>
            </a:r>
            <a:r>
              <a:rPr lang="en-US" i="1" err="1"/>
              <a:t>x</a:t>
            </a:r>
            <a:r>
              <a:rPr lang="en-US" i="1" baseline="-25000" err="1"/>
              <a:t>A</a:t>
            </a:r>
            <a:r>
              <a:rPr lang="en-US" i="1" baseline="-25000"/>
              <a:t> , </a:t>
            </a:r>
            <a:r>
              <a:rPr lang="en-US"/>
              <a:t>yet the theory cannot tell us it is so.</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54" y="166455"/>
            <a:ext cx="2134838" cy="1600200"/>
          </a:xfrm>
          <a:prstGeom prst="rect">
            <a:avLst/>
          </a:prstGeom>
        </p:spPr>
      </p:pic>
      <p:sp>
        <p:nvSpPr>
          <p:cNvPr id="10" name="TextBox 9"/>
          <p:cNvSpPr txBox="1"/>
          <p:nvPr/>
        </p:nvSpPr>
        <p:spPr>
          <a:xfrm>
            <a:off x="9605" y="3045039"/>
            <a:ext cx="3810000" cy="369332"/>
          </a:xfrm>
          <a:prstGeom prst="rect">
            <a:avLst/>
          </a:prstGeom>
          <a:solidFill>
            <a:schemeClr val="tx1"/>
          </a:solidFill>
        </p:spPr>
        <p:txBody>
          <a:bodyPr wrap="square" rtlCol="0">
            <a:spAutoFit/>
          </a:bodyPr>
          <a:lstStyle/>
          <a:p>
            <a:r>
              <a:rPr lang="en-US" i="1">
                <a:solidFill>
                  <a:schemeClr val="bg1"/>
                </a:solidFill>
              </a:rPr>
              <a:t>Einstein:    The moon is there </a:t>
            </a:r>
            <a:r>
              <a:rPr lang="en-US">
                <a:solidFill>
                  <a:schemeClr val="bg1"/>
                </a:solidFill>
              </a:rPr>
              <a:t>…</a:t>
            </a:r>
          </a:p>
        </p:txBody>
      </p:sp>
    </p:spTree>
    <p:extLst>
      <p:ext uri="{BB962C8B-B14F-4D97-AF65-F5344CB8AC3E}">
        <p14:creationId xmlns:p14="http://schemas.microsoft.com/office/powerpoint/2010/main" val="12545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931" y="1074896"/>
            <a:ext cx="4026036" cy="685800"/>
          </a:xfrm>
          <a:solidFill>
            <a:schemeClr val="tx2"/>
          </a:solidFill>
        </p:spPr>
        <p:txBody>
          <a:bodyPr>
            <a:normAutofit fontScale="90000"/>
          </a:bodyPr>
          <a:lstStyle/>
          <a:p>
            <a:pPr algn="ctr"/>
            <a:r>
              <a:rPr lang="en-US">
                <a:solidFill>
                  <a:srgbClr val="FFFF00"/>
                </a:solidFill>
              </a:rPr>
              <a:t> </a:t>
            </a:r>
            <a:br>
              <a:rPr lang="en-US">
                <a:solidFill>
                  <a:srgbClr val="FFFF00"/>
                </a:solidFill>
              </a:rPr>
            </a:br>
            <a:r>
              <a:rPr lang="en-US">
                <a:solidFill>
                  <a:srgbClr val="FFFF00"/>
                </a:solidFill>
              </a:rPr>
              <a:t>QM nonlocality</a:t>
            </a:r>
          </a:p>
        </p:txBody>
      </p:sp>
      <p:sp>
        <p:nvSpPr>
          <p:cNvPr id="3" name="Slide Number Placeholder 2"/>
          <p:cNvSpPr>
            <a:spLocks noGrp="1"/>
          </p:cNvSpPr>
          <p:nvPr>
            <p:ph type="sldNum" sz="quarter" idx="12"/>
          </p:nvPr>
        </p:nvSpPr>
        <p:spPr/>
        <p:txBody>
          <a:bodyPr/>
          <a:lstStyle/>
          <a:p>
            <a:fld id="{B00B69C2-561E-416A-AC2F-359745B406AE}" type="slidenum">
              <a:rPr lang="en-US" smtClean="0">
                <a:solidFill>
                  <a:srgbClr val="04617B">
                    <a:shade val="90000"/>
                  </a:srgbClr>
                </a:solidFill>
              </a:rPr>
              <a:pPr/>
              <a:t>9</a:t>
            </a:fld>
            <a:endParaRPr lang="en-US">
              <a:solidFill>
                <a:srgbClr val="04617B">
                  <a:shade val="90000"/>
                </a:srgbClr>
              </a:solidFill>
            </a:endParaRPr>
          </a:p>
        </p:txBody>
      </p:sp>
      <p:sp>
        <p:nvSpPr>
          <p:cNvPr id="7" name="TextBox 6"/>
          <p:cNvSpPr txBox="1"/>
          <p:nvPr/>
        </p:nvSpPr>
        <p:spPr>
          <a:xfrm>
            <a:off x="4705708" y="3967292"/>
            <a:ext cx="4216350" cy="1892826"/>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1200" dirty="0"/>
              <a:t>To advance his argument </a:t>
            </a:r>
          </a:p>
          <a:p>
            <a:pPr algn="ctr"/>
            <a:r>
              <a:rPr lang="en-US" dirty="0"/>
              <a:t>Einstein illustrated his concern of </a:t>
            </a:r>
          </a:p>
          <a:p>
            <a:pPr algn="ctr"/>
            <a:r>
              <a:rPr lang="en-US" b="1" dirty="0">
                <a:solidFill>
                  <a:srgbClr val="FF0000"/>
                </a:solidFill>
              </a:rPr>
              <a:t>the </a:t>
            </a:r>
            <a:r>
              <a:rPr lang="en-US" b="1" i="1" u="sng" dirty="0">
                <a:solidFill>
                  <a:srgbClr val="FF0000"/>
                </a:solidFill>
              </a:rPr>
              <a:t>nonlocal</a:t>
            </a:r>
            <a:r>
              <a:rPr lang="en-US" b="1" i="1" dirty="0">
                <a:solidFill>
                  <a:srgbClr val="FF0000"/>
                </a:solidFill>
              </a:rPr>
              <a:t> nature </a:t>
            </a:r>
            <a:r>
              <a:rPr lang="en-US" i="1" dirty="0"/>
              <a:t>of QM </a:t>
            </a:r>
            <a:r>
              <a:rPr lang="en-US" dirty="0"/>
              <a:t>with the </a:t>
            </a:r>
          </a:p>
          <a:p>
            <a:pPr algn="ctr"/>
            <a:r>
              <a:rPr lang="en-US" b="1" dirty="0"/>
              <a:t>EPR paradox </a:t>
            </a:r>
          </a:p>
          <a:p>
            <a:pPr algn="ctr"/>
            <a:r>
              <a:rPr lang="en-US" sz="1500" b="1" dirty="0"/>
              <a:t>(</a:t>
            </a:r>
            <a:r>
              <a:rPr lang="en-US" sz="1500" dirty="0"/>
              <a:t>Einstein, Podolsky and Rosen,  Phys Rev 1934)</a:t>
            </a:r>
          </a:p>
          <a:p>
            <a:pPr algn="ctr"/>
            <a:r>
              <a:rPr lang="en-US" dirty="0"/>
              <a:t> which  became very influential </a:t>
            </a:r>
          </a:p>
          <a:p>
            <a:pPr algn="ctr"/>
            <a:r>
              <a:rPr lang="en-US" dirty="0"/>
              <a:t>in later discussions</a:t>
            </a:r>
          </a:p>
        </p:txBody>
      </p:sp>
      <p:grpSp>
        <p:nvGrpSpPr>
          <p:cNvPr id="15" name="Group 14"/>
          <p:cNvGrpSpPr/>
          <p:nvPr/>
        </p:nvGrpSpPr>
        <p:grpSpPr>
          <a:xfrm>
            <a:off x="621102" y="1851275"/>
            <a:ext cx="4107611" cy="3982527"/>
            <a:chOff x="457200" y="914400"/>
            <a:chExt cx="3733800" cy="3810000"/>
          </a:xfrm>
        </p:grpSpPr>
        <p:sp>
          <p:nvSpPr>
            <p:cNvPr id="4" name="TextBox 3"/>
            <p:cNvSpPr txBox="1"/>
            <p:nvPr/>
          </p:nvSpPr>
          <p:spPr>
            <a:xfrm>
              <a:off x="457200" y="914400"/>
              <a:ext cx="3733800" cy="1943326"/>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a:t>From 1928 onward, </a:t>
              </a:r>
              <a:r>
                <a:rPr lang="en-US" b="1"/>
                <a:t>Einstein</a:t>
              </a:r>
              <a:r>
                <a:rPr lang="en-US"/>
                <a:t> had engaged Niels </a:t>
              </a:r>
              <a:r>
                <a:rPr lang="en-US" b="1"/>
                <a:t>Bohr</a:t>
              </a:r>
              <a:r>
                <a:rPr lang="en-US"/>
                <a:t> (leading proponent of Copenhagen school) </a:t>
              </a:r>
            </a:p>
            <a:p>
              <a:pPr algn="ctr"/>
              <a:r>
                <a:rPr lang="en-US"/>
                <a:t>in a series of </a:t>
              </a:r>
              <a:r>
                <a:rPr lang="en-US" b="1"/>
                <a:t>debates</a:t>
              </a:r>
              <a:r>
                <a:rPr lang="en-US"/>
                <a:t> </a:t>
              </a:r>
            </a:p>
            <a:p>
              <a:pPr algn="ctr"/>
              <a:r>
                <a:rPr lang="en-US"/>
                <a:t>(some public, but mostly private) </a:t>
              </a:r>
            </a:p>
            <a:p>
              <a:pPr algn="ctr"/>
              <a:r>
                <a:rPr lang="en-US"/>
                <a:t>over </a:t>
              </a:r>
              <a:r>
                <a:rPr lang="en-US" i="1"/>
                <a:t>the meaning of measurements in quantum mechanics.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970018"/>
              <a:ext cx="3506031" cy="1754382"/>
            </a:xfrm>
            <a:prstGeom prst="rect">
              <a:avLst/>
            </a:prstGeom>
          </p:spPr>
        </p:pic>
      </p:grpSp>
      <p:sp>
        <p:nvSpPr>
          <p:cNvPr id="8" name="TextBox 7">
            <a:extLst>
              <a:ext uri="{FF2B5EF4-FFF2-40B4-BE49-F238E27FC236}">
                <a16:creationId xmlns:a16="http://schemas.microsoft.com/office/drawing/2014/main" id="{3816782D-F2A8-0DD9-8AAC-8F3B509EDE39}"/>
              </a:ext>
            </a:extLst>
          </p:cNvPr>
          <p:cNvSpPr txBox="1"/>
          <p:nvPr/>
        </p:nvSpPr>
        <p:spPr>
          <a:xfrm>
            <a:off x="204182" y="6374172"/>
            <a:ext cx="639192" cy="276999"/>
          </a:xfrm>
          <a:prstGeom prst="rect">
            <a:avLst/>
          </a:prstGeom>
          <a:noFill/>
        </p:spPr>
        <p:txBody>
          <a:bodyPr wrap="square" rtlCol="0">
            <a:spAutoFit/>
          </a:bodyPr>
          <a:lstStyle/>
          <a:p>
            <a:r>
              <a:rPr lang="en-US" sz="1200"/>
              <a:t>3-42</a:t>
            </a:r>
            <a:endParaRPr lang="en-US" sz="1200" dirty="0"/>
          </a:p>
        </p:txBody>
      </p:sp>
    </p:spTree>
    <p:extLst>
      <p:ext uri="{BB962C8B-B14F-4D97-AF65-F5344CB8AC3E}">
        <p14:creationId xmlns:p14="http://schemas.microsoft.com/office/powerpoint/2010/main" val="208244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 Einstein &amp;amp;  Quantum Mechanics&amp;quot;&quot;/&gt;&lt;property id=&quot;20307&quot; value=&quot;282&quot;/&gt;&lt;/object&gt;&lt;object type=&quot;3&quot; unique_id=&quot;10004&quot;&gt;&lt;property id=&quot;20148&quot; value=&quot;5&quot;/&gt;&lt;property id=&quot;20300&quot; value=&quot;Slide 2 - &amp;quot; Founding fathers of quantum theory  &amp;quot;&quot;/&gt;&lt;property id=&quot;20307&quot; value=&quot;279&quot;/&gt;&lt;/object&gt;&lt;object type=&quot;3&quot; unique_id=&quot;10130&quot;&gt;&lt;property id=&quot;20148&quot; value=&quot;5&quot;/&gt;&lt;property id=&quot;20300&quot; value=&quot;Slide 3 - &amp;quot;From the old to the new QM&amp;quot;&quot;/&gt;&lt;property id=&quot;20307&quot; value=&quot;284&quot;/&gt;&lt;/object&gt;&lt;object type=&quot;3&quot; unique_id=&quot;10209&quot;&gt;&lt;property id=&quot;20148&quot; value=&quot;5&quot;/&gt;&lt;property id=&quot;20300&quot; value=&quot;Slide 4 - &amp;quot;Quantum mechanics&amp;quot;&quot;/&gt;&lt;property id=&quot;20307&quot; value=&quot;285&quot;/&gt;&lt;/object&gt;&lt;object type=&quot;3&quot; unique_id=&quot;10210&quot;&gt;&lt;property id=&quot;20148&quot; value=&quot;5&quot;/&gt;&lt;property id=&quot;20300&quot; value=&quot;Slide 5 - &amp;quot;Two distinctive categories of physical problems in QM&amp;quot;&quot;/&gt;&lt;property id=&quot;20307&quot; value=&quot;286&quot;/&gt;&lt;/object&gt;&lt;object type=&quot;3&quot; unique_id=&quot;10282&quot;&gt;&lt;property id=&quot;20148&quot; value=&quot;5&quot;/&gt;&lt;property id=&quot;20300&quot; value=&quot;Slide 7 - &amp;quot;The Copenhagen interpretation vs  the local realists&amp;quot;&quot;/&gt;&lt;property id=&quot;20307&quot; value=&quot;287&quot;/&gt;&lt;/object&gt;&lt;object type=&quot;3&quot; unique_id=&quot;10283&quot;&gt;&lt;property id=&quot;20148&quot; value=&quot;5&quot;/&gt;&lt;property id=&quot;20300&quot; value=&quot;Slide 8 - &amp;quot;  QM nonlocality&amp;quot;&quot;/&gt;&lt;property id=&quot;20307&quot; value=&quot;288&quot;/&gt;&lt;/object&gt;&lt;object type=&quot;3&quot; unique_id=&quot;10381&quot;&gt;&lt;property id=&quot;20148&quot; value=&quot;5&quot;/&gt;&lt;property id=&quot;20300&quot; value=&quot;Slide 9 - &amp;quot;Entanglement &amp;amp; nonlocality&amp;quot;&quot;/&gt;&lt;property id=&quot;20307&quot; value=&quot;289&quot;/&gt;&lt;/object&gt;&lt;object type=&quot;3&quot; unique_id=&quot;10383&quot;&gt;&lt;property id=&quot;20148&quot; value=&quot;5&quot;/&gt;&lt;property id=&quot;20300&quot; value=&quot;Slide 10 - &amp;quot;Entanglement &amp;amp; nonlocality&amp;quot;&quot;/&gt;&lt;property id=&quot;20307&quot; value=&quot;291&quot;/&gt;&lt;/object&gt;&lt;object type=&quot;3&quot; unique_id=&quot;10547&quot;&gt;&lt;property id=&quot;20148&quot; value=&quot;5&quot;/&gt;&lt;property id=&quot;20300&quot; value=&quot;Slide 11 - &amp;quot;Entanglement &amp;amp; nonlocality&amp;quot;&quot;/&gt;&lt;property id=&quot;20307&quot; value=&quot;292&quot;/&gt;&lt;/object&gt;&lt;object type=&quot;3&quot; unique_id=&quot;10548&quot;&gt;&lt;property id=&quot;20148&quot; value=&quot;5&quot;/&gt;&lt;property id=&quot;20300&quot; value=&quot;Slide 14&quot;/&gt;&lt;property id=&quot;20307&quot; value=&quot;293&quot;/&gt;&lt;/object&gt;&lt;object type=&quot;3&quot; unique_id=&quot;10691&quot;&gt;&lt;property id=&quot;20148&quot; value=&quot;5&quot;/&gt;&lt;property id=&quot;20300&quot; value=&quot;Slide 17 - &amp;quot;Local reality vs. QM  ---  the experimental outcome&amp;quot;&quot;/&gt;&lt;property id=&quot;20307&quot; value=&quot;295&quot;/&gt;&lt;/object&gt;&lt;object type=&quot;3&quot; unique_id=&quot;10692&quot;&gt;&lt;property id=&quot;20148&quot; value=&quot;5&quot;/&gt;&lt;property id=&quot;20300&quot; value=&quot;Slide 19&quot;/&gt;&lt;property id=&quot;20307&quot; value=&quot;296&quot;/&gt;&lt;/object&gt;&lt;object type=&quot;3&quot; unique_id=&quot;10742&quot;&gt;&lt;property id=&quot;20148&quot; value=&quot;5&quot;/&gt;&lt;property id=&quot;20300&quot; value=&quot;Slide 20&quot;/&gt;&lt;property id=&quot;20307&quot; value=&quot;297&quot;/&gt;&lt;/object&gt;&lt;object type=&quot;3&quot; unique_id=&quot;10795&quot;&gt;&lt;property id=&quot;20148&quot; value=&quot;5&quot;/&gt;&lt;property id=&quot;20300&quot; value=&quot;Slide 13 - &amp;quot; Merely “philosophy”, we can “shut up and calculate”&amp;quot;&quot;/&gt;&lt;property id=&quot;20307&quot; value=&quot;298&quot;/&gt;&lt;/object&gt;&lt;object type=&quot;3&quot; unique_id=&quot;10905&quot;&gt;&lt;property id=&quot;20148&quot; value=&quot;5&quot;/&gt;&lt;property id=&quot;20300&quot; value=&quot;Slide 15 - &amp;quot; Derive Bell’s inequality&amp;quot;&quot;/&gt;&lt;property id=&quot;20307&quot; value=&quot;299&quot;/&gt;&lt;/object&gt;&lt;object type=&quot;3&quot; unique_id=&quot;10961&quot;&gt;&lt;property id=&quot;20148&quot; value=&quot;5&quot;/&gt;&lt;property id=&quot;20300&quot; value=&quot;Slide 16 - &amp;quot;All local realist theories  should obey Bell’s inequality&amp;quot;&quot;/&gt;&lt;property id=&quot;20307&quot; value=&quot;300&quot;/&gt;&lt;/object&gt;&lt;object type=&quot;3&quot; unique_id=&quot;10963&quot;&gt;&lt;property id=&quot;20148&quot; value=&quot;5&quot;/&gt;&lt;property id=&quot;20300&quot; value=&quot;Slide 6 - &amp;quot;Two distinctive categories of physical problems in QM&amp;quot;&quot;/&gt;&lt;property id=&quot;20307&quot; value=&quot;301&quot;/&gt;&lt;/object&gt;&lt;object type=&quot;3&quot; unique_id=&quot;10964&quot;&gt;&lt;property id=&quot;20148&quot; value=&quot;5&quot;/&gt;&lt;property id=&quot;20300&quot; value=&quot;Slide 12 - &amp;quot;Entanglement &amp;amp; nonlocality&amp;quot;&quot;/&gt;&lt;property id=&quot;20307&quot; value=&quot;302&quot;/&gt;&lt;/object&gt;&lt;object type=&quot;3&quot; unique_id=&quot;11029&quot;&gt;&lt;property id=&quot;20148&quot; value=&quot;5&quot;/&gt;&lt;property id=&quot;20300&quot; value=&quot;Slide 18 - &amp;quot;  QM according to  the Copenhagen interpretation&amp;quot;&quot;/&gt;&lt;property id=&quot;20307&quot; value=&quot;303&quot;/&gt;&lt;/object&gt;&lt;/object&gt;&lt;object type=&quot;8&quot; unique_id=&quot;1001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5067</TotalTime>
  <Words>3841</Words>
  <Application>Microsoft Office PowerPoint</Application>
  <PresentationFormat>On-screen Show (4:3)</PresentationFormat>
  <Paragraphs>428</Paragraphs>
  <Slides>27</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Pangram</vt:lpstr>
      <vt:lpstr>Arial</vt:lpstr>
      <vt:lpstr>Calibri</vt:lpstr>
      <vt:lpstr>Cambria Math</vt:lpstr>
      <vt:lpstr>Constantia</vt:lpstr>
      <vt:lpstr>Merriweather</vt:lpstr>
      <vt:lpstr>Times New Roman</vt:lpstr>
      <vt:lpstr>Wingdings</vt:lpstr>
      <vt:lpstr>Wingdings 2</vt:lpstr>
      <vt:lpstr>Flow</vt:lpstr>
      <vt:lpstr>Acrobat Document</vt:lpstr>
      <vt:lpstr> Einstein &amp;  Quantum Mechanics</vt:lpstr>
      <vt:lpstr> Founding fathers of quantum theory  </vt:lpstr>
      <vt:lpstr>From the old to the new QM</vt:lpstr>
      <vt:lpstr>Quantum mechanics</vt:lpstr>
      <vt:lpstr>Two distinctive categories of physical problems in QM</vt:lpstr>
      <vt:lpstr>Two distinctive categories of physical problems in QM</vt:lpstr>
      <vt:lpstr>The Copenhagen interpretation vs  the local realists</vt:lpstr>
      <vt:lpstr>The Copenhagen interpretation vs  the local realists</vt:lpstr>
      <vt:lpstr>  QM nonlocality</vt:lpstr>
      <vt:lpstr>History of the concept of  locality in physics</vt:lpstr>
      <vt:lpstr>Entanglement &amp; nonlocality</vt:lpstr>
      <vt:lpstr>Entanglement &amp; nonlocality</vt:lpstr>
      <vt:lpstr>Entanglement &amp; nonlocality</vt:lpstr>
      <vt:lpstr>Entanglement &amp; nonlocality</vt:lpstr>
      <vt:lpstr>Entanglement &amp; nonlocality</vt:lpstr>
      <vt:lpstr> Merely “philosophy”, one can “shut up and calculate”</vt:lpstr>
      <vt:lpstr>PowerPoint Presentation</vt:lpstr>
      <vt:lpstr>  Bell’s theorem</vt:lpstr>
      <vt:lpstr>  Bell’s theorem</vt:lpstr>
      <vt:lpstr>PowerPoint Presentation</vt:lpstr>
      <vt:lpstr> Bell’s theorem derived</vt:lpstr>
      <vt:lpstr>QM versus local realist theory</vt:lpstr>
      <vt:lpstr>PowerPoint Presentation</vt:lpstr>
      <vt:lpstr>Local reality vs. QM  ---  the experimental outcome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4370/5370 1 Intro &amp; SR</dc:title>
  <dc:creator>Cheng, Ta-Pei</dc:creator>
  <cp:lastModifiedBy>Tapei Cheng</cp:lastModifiedBy>
  <cp:revision>10</cp:revision>
  <cp:lastPrinted>2022-05-16T16:13:40Z</cp:lastPrinted>
  <dcterms:created xsi:type="dcterms:W3CDTF">2014-10-24T14:45:36Z</dcterms:created>
  <dcterms:modified xsi:type="dcterms:W3CDTF">2022-10-11T21:13:11Z</dcterms:modified>
</cp:coreProperties>
</file>