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314" r:id="rId2"/>
    <p:sldId id="343" r:id="rId3"/>
    <p:sldId id="317" r:id="rId4"/>
    <p:sldId id="339" r:id="rId5"/>
    <p:sldId id="318" r:id="rId6"/>
    <p:sldId id="344" r:id="rId7"/>
    <p:sldId id="331" r:id="rId8"/>
    <p:sldId id="332" r:id="rId9"/>
    <p:sldId id="294" r:id="rId10"/>
    <p:sldId id="296" r:id="rId11"/>
    <p:sldId id="333" r:id="rId12"/>
    <p:sldId id="301" r:id="rId13"/>
    <p:sldId id="334" r:id="rId14"/>
    <p:sldId id="308" r:id="rId15"/>
    <p:sldId id="306" r:id="rId16"/>
    <p:sldId id="340" r:id="rId17"/>
    <p:sldId id="341" r:id="rId18"/>
    <p:sldId id="342" r:id="rId19"/>
    <p:sldId id="335" r:id="rId20"/>
    <p:sldId id="310" r:id="rId21"/>
    <p:sldId id="299" r:id="rId22"/>
    <p:sldId id="323" r:id="rId23"/>
    <p:sldId id="325" r:id="rId24"/>
    <p:sldId id="338" r:id="rId25"/>
    <p:sldId id="307" r:id="rId26"/>
  </p:sldIdLst>
  <p:sldSz cx="10160000" cy="7620000"/>
  <p:notesSz cx="6858000" cy="91440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EA36"/>
    <a:srgbClr val="CBF494"/>
    <a:srgbClr val="25FB4E"/>
    <a:srgbClr val="89F9B6"/>
    <a:srgbClr val="99FFCC"/>
    <a:srgbClr val="FFFF99"/>
    <a:srgbClr val="FEECBE"/>
    <a:srgbClr val="0E04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5654" autoAdjust="0"/>
    <p:restoredTop sz="97711" autoAdjust="0"/>
  </p:normalViewPr>
  <p:slideViewPr>
    <p:cSldViewPr>
      <p:cViewPr>
        <p:scale>
          <a:sx n="66" d="100"/>
          <a:sy n="66" d="100"/>
        </p:scale>
        <p:origin x="-636" y="-7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5.wmf"/><Relationship Id="rId4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3.wmf"/><Relationship Id="rId1" Type="http://schemas.openxmlformats.org/officeDocument/2006/relationships/image" Target="../media/image7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173F7D-0D0D-4CBA-BCE9-FBE9B59A11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76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2A0130-306D-4267-9FC5-62AD9AA0C756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 lIns="0" tIns="0" rIns="0" bIns="0"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1600" dirty="0">
                <a:solidFill>
                  <a:srgbClr val="000000"/>
                </a:solidFill>
                <a:latin typeface="Arial" pitchFamily="34" charset="0"/>
              </a:rPr>
              <a:t>Title: </a:t>
            </a: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</a:rPr>
              <a:t>Einstein’s Physics</a:t>
            </a:r>
            <a:endParaRPr lang="en-US" sz="1600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73F7D-0D0D-4CBA-BCE9-FBE9B59A11FA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928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73F7D-0D0D-4CBA-BCE9-FBE9B59A11FA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928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1"/>
            <a:ext cx="8720667" cy="2141361"/>
          </a:xfrm>
        </p:spPr>
        <p:txBody>
          <a:bodyPr anchor="b">
            <a:noAutofit/>
          </a:bodyPr>
          <a:lstStyle>
            <a:lvl1pPr>
              <a:defRPr sz="6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94667"/>
            <a:ext cx="7112000" cy="194733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7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3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1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9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7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5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3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F847-3068-4C66-9AEC-909B7A386FA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62000" y="3776134"/>
            <a:ext cx="8720667" cy="176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C612-2E3D-4FE0-A77E-B10F66D5EA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677334"/>
            <a:ext cx="2286000" cy="6519333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677334"/>
            <a:ext cx="6688667" cy="65193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4393-F08C-4B2D-802D-D9AED5C18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2718-5AEF-46D1-977C-151F3C5F8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2624667"/>
            <a:ext cx="8636000" cy="2444750"/>
          </a:xfrm>
        </p:spPr>
        <p:txBody>
          <a:bodyPr anchor="b">
            <a:normAutofit/>
          </a:bodyPr>
          <a:lstStyle>
            <a:lvl1pPr algn="l">
              <a:defRPr sz="53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5140961"/>
            <a:ext cx="8636000" cy="1666874"/>
          </a:xfrm>
        </p:spPr>
        <p:txBody>
          <a:bodyPr anchor="t">
            <a:normAutofit/>
          </a:bodyPr>
          <a:lstStyle>
            <a:lvl1pPr marL="0" indent="0">
              <a:buNone/>
              <a:defRPr sz="2700">
                <a:solidFill>
                  <a:schemeClr val="tx2"/>
                </a:solidFill>
              </a:defRPr>
            </a:lvl1pPr>
            <a:lvl2pPr marL="5079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59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39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19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399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479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559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639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A41E2-BB95-454A-AC79-4FCEAF7FFDD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812800" y="5110480"/>
            <a:ext cx="8720667" cy="176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859280"/>
            <a:ext cx="4487333" cy="524256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859280"/>
            <a:ext cx="4487333" cy="524256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7FA8-836A-4909-863B-82CE545B14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62667"/>
            <a:ext cx="4368800" cy="710847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200" b="0">
                <a:solidFill>
                  <a:schemeClr val="tx2"/>
                </a:solidFill>
              </a:defRPr>
            </a:lvl1pPr>
            <a:lvl2pPr marL="507995" indent="0">
              <a:buNone/>
              <a:defRPr sz="2200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800" b="1"/>
            </a:lvl4pPr>
            <a:lvl5pPr marL="2031980" indent="0">
              <a:buNone/>
              <a:defRPr sz="1800" b="1"/>
            </a:lvl5pPr>
            <a:lvl6pPr marL="2539975" indent="0">
              <a:buNone/>
              <a:defRPr sz="1800" b="1"/>
            </a:lvl6pPr>
            <a:lvl7pPr marL="3047970" indent="0">
              <a:buNone/>
              <a:defRPr sz="1800" b="1"/>
            </a:lvl7pPr>
            <a:lvl8pPr marL="3555964" indent="0">
              <a:buNone/>
              <a:defRPr sz="1800" b="1"/>
            </a:lvl8pPr>
            <a:lvl9pPr marL="4063959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709333"/>
            <a:ext cx="4368800" cy="4390320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3200" y="1862667"/>
            <a:ext cx="4368800" cy="710847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2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07995" indent="0">
              <a:buNone/>
              <a:defRPr sz="2200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800" b="1"/>
            </a:lvl4pPr>
            <a:lvl5pPr marL="2031980" indent="0">
              <a:buNone/>
              <a:defRPr sz="1800" b="1"/>
            </a:lvl5pPr>
            <a:lvl6pPr marL="2539975" indent="0">
              <a:buNone/>
              <a:defRPr sz="1800" b="1"/>
            </a:lvl6pPr>
            <a:lvl7pPr marL="3047970" indent="0">
              <a:buNone/>
              <a:defRPr sz="1800" b="1"/>
            </a:lvl7pPr>
            <a:lvl8pPr marL="3555964" indent="0">
              <a:buNone/>
              <a:defRPr sz="1800" b="1"/>
            </a:lvl8pPr>
            <a:lvl9pPr marL="4063959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3200" y="2709333"/>
            <a:ext cx="4368800" cy="4390320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3A844-8754-461B-9EE4-50949CA9B7C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464241" y="4495359"/>
            <a:ext cx="5232400" cy="88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69C2-561E-416A-AC2F-359745B406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3D4B2-9B3B-4AE4-B2FF-6C24973BC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880089"/>
            <a:ext cx="2377440" cy="1402080"/>
          </a:xfrm>
        </p:spPr>
        <p:txBody>
          <a:bodyPr anchor="b">
            <a:noAutofit/>
          </a:bodyPr>
          <a:lstStyle>
            <a:lvl1pPr algn="l">
              <a:defRPr sz="27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0" y="880089"/>
            <a:ext cx="6350000" cy="619760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367280"/>
            <a:ext cx="2377440" cy="4715128"/>
          </a:xfrm>
        </p:spPr>
        <p:txBody>
          <a:bodyPr/>
          <a:lstStyle>
            <a:lvl1pPr marL="0" indent="0">
              <a:buNone/>
              <a:defRPr sz="1600"/>
            </a:lvl1pPr>
            <a:lvl2pPr marL="507995" indent="0">
              <a:buNone/>
              <a:defRPr sz="1300"/>
            </a:lvl2pPr>
            <a:lvl3pPr marL="1015990" indent="0">
              <a:buNone/>
              <a:defRPr sz="1100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A1FA-D4B4-4575-967F-5A0A8C26A2F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4573" y="3978007"/>
            <a:ext cx="6197600" cy="176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880533"/>
            <a:ext cx="2380756" cy="1405467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76234" y="931334"/>
            <a:ext cx="6560433" cy="6111618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600"/>
            </a:lvl1pPr>
            <a:lvl2pPr marL="507995" indent="0">
              <a:buNone/>
              <a:defRPr sz="3100"/>
            </a:lvl2pPr>
            <a:lvl3pPr marL="1015990" indent="0">
              <a:buNone/>
              <a:defRPr sz="2700"/>
            </a:lvl3pPr>
            <a:lvl4pPr marL="1523985" indent="0">
              <a:buNone/>
              <a:defRPr sz="2200"/>
            </a:lvl4pPr>
            <a:lvl5pPr marL="2031980" indent="0">
              <a:buNone/>
              <a:defRPr sz="2200"/>
            </a:lvl5pPr>
            <a:lvl6pPr marL="2539975" indent="0">
              <a:buNone/>
              <a:defRPr sz="2200"/>
            </a:lvl6pPr>
            <a:lvl7pPr marL="3047970" indent="0">
              <a:buNone/>
              <a:defRPr sz="2200"/>
            </a:lvl7pPr>
            <a:lvl8pPr marL="3555964" indent="0">
              <a:buNone/>
              <a:defRPr sz="2200"/>
            </a:lvl8pPr>
            <a:lvl9pPr marL="4063959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2370667"/>
            <a:ext cx="2377440" cy="4714240"/>
          </a:xfrm>
        </p:spPr>
        <p:txBody>
          <a:bodyPr/>
          <a:lstStyle>
            <a:lvl1pPr marL="0" indent="0">
              <a:buNone/>
              <a:defRPr sz="1600"/>
            </a:lvl1pPr>
            <a:lvl2pPr marL="507995" indent="0">
              <a:buNone/>
              <a:defRPr sz="1300"/>
            </a:lvl2pPr>
            <a:lvl3pPr marL="1015990" indent="0">
              <a:buNone/>
              <a:defRPr sz="1100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4548-48ED-4F3E-AB8D-2AB6260EA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45318"/>
            <a:ext cx="10160000" cy="25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592667"/>
            <a:ext cx="9144000" cy="1100667"/>
          </a:xfrm>
          <a:prstGeom prst="rect">
            <a:avLst/>
          </a:prstGeom>
        </p:spPr>
        <p:txBody>
          <a:bodyPr vert="horz" lIns="101599" tIns="50799" rIns="101599" bIns="5079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0"/>
            <a:ext cx="9144000" cy="5418667"/>
          </a:xfrm>
          <a:prstGeom prst="rect">
            <a:avLst/>
          </a:prstGeom>
        </p:spPr>
        <p:txBody>
          <a:bodyPr vert="horz" lIns="101599" tIns="50799" rIns="101599" bIns="5079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0160000" cy="40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0" y="20320"/>
            <a:ext cx="3217333" cy="365760"/>
          </a:xfrm>
          <a:prstGeom prst="rect">
            <a:avLst/>
          </a:prstGeom>
        </p:spPr>
        <p:txBody>
          <a:bodyPr vert="horz" lIns="101599" tIns="50799" rIns="101599" bIns="50799" rtlCol="0" anchor="ctr"/>
          <a:lstStyle>
            <a:lvl1pPr algn="l">
              <a:defRPr sz="13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00" y="20320"/>
            <a:ext cx="4572000" cy="365760"/>
          </a:xfrm>
          <a:prstGeom prst="rect">
            <a:avLst/>
          </a:prstGeom>
        </p:spPr>
        <p:txBody>
          <a:bodyPr vert="horz" lIns="101599" tIns="50799" rIns="101599" bIns="50799" rtlCol="0"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6667" y="20320"/>
            <a:ext cx="1185333" cy="365760"/>
          </a:xfrm>
          <a:prstGeom prst="rect">
            <a:avLst/>
          </a:prstGeom>
        </p:spPr>
        <p:txBody>
          <a:bodyPr vert="horz" lIns="101599" tIns="50799" rIns="101599" bIns="50799" rtlCol="0" anchor="ctr"/>
          <a:lstStyle>
            <a:lvl1pPr algn="l">
              <a:defRPr sz="1600" b="1">
                <a:solidFill>
                  <a:srgbClr val="FFFFFF"/>
                </a:solidFill>
              </a:defRPr>
            </a:lvl1pPr>
          </a:lstStyle>
          <a:p>
            <a:fld id="{CCA12F89-A373-4987-9A4D-2A5C37BF74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1015990" rtl="0" eaLnBrk="1" latinLnBrk="0" hangingPunct="1">
        <a:spcBef>
          <a:spcPct val="0"/>
        </a:spcBef>
        <a:buNone/>
        <a:defRPr sz="4400" b="0" i="0" u="none" kern="1200" spc="-111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3198" indent="-203198" algn="l" defTabSz="101599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indent="-203198" algn="l" defTabSz="101599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12792" indent="-203198" algn="l" defTabSz="101599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17589" indent="-203198" algn="l" defTabSz="101599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20787" indent="-152398" algn="l" defTabSz="101599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523985" indent="-203198" algn="l" defTabSz="101599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727183" indent="-203198" algn="l" defTabSz="101599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930381" indent="-203198" algn="l" defTabSz="101599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33579" indent="-203198" algn="l" defTabSz="101599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29.wmf"/><Relationship Id="rId3" Type="http://schemas.openxmlformats.org/officeDocument/2006/relationships/oleObject" Target="../embeddings/oleObject27.bin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28.wmf"/><Relationship Id="rId5" Type="http://schemas.openxmlformats.org/officeDocument/2006/relationships/image" Target="../media/image31.tiff"/><Relationship Id="rId15" Type="http://schemas.openxmlformats.org/officeDocument/2006/relationships/image" Target="../media/image30.wmf"/><Relationship Id="rId10" Type="http://schemas.openxmlformats.org/officeDocument/2006/relationships/oleObject" Target="../embeddings/oleObject30.bin"/><Relationship Id="rId4" Type="http://schemas.openxmlformats.org/officeDocument/2006/relationships/image" Target="../media/image25.wmf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3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7" Type="http://schemas.openxmlformats.org/officeDocument/2006/relationships/image" Target="../media/image33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4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39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4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43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9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50.png"/><Relationship Id="rId4" Type="http://schemas.openxmlformats.org/officeDocument/2006/relationships/image" Target="../media/image49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tiff"/><Relationship Id="rId3" Type="http://schemas.openxmlformats.org/officeDocument/2006/relationships/image" Target="../media/image53.jpeg"/><Relationship Id="rId7" Type="http://schemas.openxmlformats.org/officeDocument/2006/relationships/image" Target="../media/image5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51.wmf"/><Relationship Id="rId4" Type="http://schemas.openxmlformats.org/officeDocument/2006/relationships/oleObject" Target="../embeddings/oleObject52.bin"/><Relationship Id="rId9" Type="http://schemas.openxmlformats.org/officeDocument/2006/relationships/image" Target="../media/image5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56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tiff"/><Relationship Id="rId7" Type="http://schemas.openxmlformats.org/officeDocument/2006/relationships/image" Target="../media/image5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6.bin"/><Relationship Id="rId5" Type="http://schemas.openxmlformats.org/officeDocument/2006/relationships/image" Target="../media/image57.wmf"/><Relationship Id="rId4" Type="http://schemas.openxmlformats.org/officeDocument/2006/relationships/oleObject" Target="../embeddings/oleObject5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image" Target="../media/image9.tif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3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1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19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4.bin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4.png"/><Relationship Id="rId4" Type="http://schemas.openxmlformats.org/officeDocument/2006/relationships/image" Target="../media/image21.wmf"/><Relationship Id="rId9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99200" y="2971800"/>
            <a:ext cx="2895600" cy="3731121"/>
          </a:xfrm>
          <a:prstGeom prst="rect">
            <a:avLst/>
          </a:prstGeom>
          <a:noFill/>
        </p:spPr>
      </p:pic>
      <p:grpSp>
        <p:nvGrpSpPr>
          <p:cNvPr id="4" name="Group 3"/>
          <p:cNvGrpSpPr/>
          <p:nvPr/>
        </p:nvGrpSpPr>
        <p:grpSpPr>
          <a:xfrm>
            <a:off x="1448236" y="1143000"/>
            <a:ext cx="7263527" cy="1447800"/>
            <a:chOff x="1448236" y="1143000"/>
            <a:chExt cx="7263527" cy="1447800"/>
          </a:xfrm>
        </p:grpSpPr>
        <p:sp>
          <p:nvSpPr>
            <p:cNvPr id="5" name="Rectangle 4"/>
            <p:cNvSpPr/>
            <p:nvPr/>
          </p:nvSpPr>
          <p:spPr>
            <a:xfrm>
              <a:off x="1448236" y="1143000"/>
              <a:ext cx="726352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>
                  <a:ln w="12700">
                    <a:solidFill>
                      <a:srgbClr val="F3F2DC">
                        <a:satMod val="155000"/>
                      </a:srgbClr>
                    </a:solidFill>
                    <a:prstDash val="solid"/>
                  </a:ln>
                  <a:solidFill>
                    <a:srgbClr val="D2533C">
                      <a:lumMod val="75000"/>
                    </a:srgb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pitchFamily="34" charset="0"/>
                </a:rPr>
                <a:t>EINSTEIN’S PHYSICS</a:t>
              </a:r>
              <a:endParaRPr lang="en-US" sz="5400" b="1" dirty="0">
                <a:ln w="12700">
                  <a:solidFill>
                    <a:srgbClr val="F3F2DC">
                      <a:satMod val="155000"/>
                    </a:srgbClr>
                  </a:solidFill>
                  <a:prstDash val="solid"/>
                </a:ln>
                <a:solidFill>
                  <a:srgbClr val="D2533C">
                    <a:lumMod val="7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60600" y="1944469"/>
              <a:ext cx="5656228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dirty="0" smtClean="0">
                  <a:ln w="12700">
                    <a:solidFill>
                      <a:srgbClr val="F3F2DC">
                        <a:satMod val="155000"/>
                      </a:srgbClr>
                    </a:solidFill>
                    <a:prstDash val="solid"/>
                  </a:ln>
                  <a:solidFill>
                    <a:srgbClr val="808DA0">
                      <a:lumMod val="75000"/>
                    </a:srgb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Arial" pitchFamily="34" charset="0"/>
                </a:rPr>
                <a:t>A modern understanding</a:t>
              </a:r>
              <a:endParaRPr lang="en-US" sz="3600" b="1" dirty="0">
                <a:ln w="12700">
                  <a:solidFill>
                    <a:srgbClr val="F3F2DC">
                      <a:satMod val="155000"/>
                    </a:srgbClr>
                  </a:solidFill>
                  <a:prstDash val="solid"/>
                </a:ln>
                <a:solidFill>
                  <a:srgbClr val="808DA0">
                    <a:lumMod val="7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144588" y="4648200"/>
            <a:ext cx="4545012" cy="2032095"/>
            <a:chOff x="1144588" y="4038600"/>
            <a:chExt cx="4545012" cy="2032095"/>
          </a:xfrm>
        </p:grpSpPr>
        <p:sp>
          <p:nvSpPr>
            <p:cNvPr id="2053" name="Text Box 5"/>
            <p:cNvSpPr txBox="1">
              <a:spLocks noChangeArrowheads="1"/>
            </p:cNvSpPr>
            <p:nvPr/>
          </p:nvSpPr>
          <p:spPr bwMode="auto">
            <a:xfrm>
              <a:off x="1144588" y="4038600"/>
              <a:ext cx="4545012" cy="20320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>
                <a:lnSpc>
                  <a:spcPct val="95000"/>
                </a:lnSpc>
              </a:pPr>
              <a:r>
                <a:rPr lang="en-US" sz="3100" dirty="0">
                  <a:solidFill>
                    <a:srgbClr val="595959"/>
                  </a:solidFill>
                  <a:latin typeface="Arial" pitchFamily="34" charset="0"/>
                </a:rPr>
                <a:t>Ta-Pei Cheng</a:t>
              </a:r>
              <a:endParaRPr lang="en-US" dirty="0">
                <a:solidFill>
                  <a:srgbClr val="FFFFFF"/>
                </a:solidFill>
              </a:endParaRPr>
            </a:p>
            <a:p>
              <a:pPr>
                <a:lnSpc>
                  <a:spcPct val="95000"/>
                </a:lnSpc>
              </a:pPr>
              <a:r>
                <a:rPr lang="en-US" sz="1600" dirty="0" smtClean="0">
                  <a:solidFill>
                    <a:srgbClr val="898989"/>
                  </a:solidFill>
                  <a:latin typeface="Arial" pitchFamily="34" charset="0"/>
                </a:rPr>
                <a:t>   talk based on …</a:t>
              </a:r>
            </a:p>
            <a:p>
              <a:pPr algn="ctr">
                <a:lnSpc>
                  <a:spcPct val="95000"/>
                </a:lnSpc>
              </a:pPr>
              <a:r>
                <a:rPr lang="en-US" sz="2200" dirty="0" smtClean="0">
                  <a:solidFill>
                    <a:srgbClr val="898989"/>
                  </a:solidFill>
                  <a:latin typeface="Arial" pitchFamily="34" charset="0"/>
                </a:rPr>
                <a:t> </a:t>
              </a:r>
            </a:p>
            <a:p>
              <a:pPr algn="ctr">
                <a:lnSpc>
                  <a:spcPct val="95000"/>
                </a:lnSpc>
              </a:pPr>
              <a:endParaRPr lang="en-US" sz="2200" dirty="0">
                <a:solidFill>
                  <a:srgbClr val="898989"/>
                </a:solidFill>
                <a:latin typeface="Arial" pitchFamily="34" charset="0"/>
              </a:endParaRPr>
            </a:p>
            <a:p>
              <a:pPr algn="ctr">
                <a:lnSpc>
                  <a:spcPct val="95000"/>
                </a:lnSpc>
              </a:pPr>
              <a:endParaRPr lang="en-US" sz="2200" dirty="0" smtClean="0">
                <a:solidFill>
                  <a:srgbClr val="898989"/>
                </a:solidFill>
                <a:latin typeface="Arial" pitchFamily="34" charset="0"/>
              </a:endParaRPr>
            </a:p>
            <a:p>
              <a:pPr algn="ctr">
                <a:lnSpc>
                  <a:spcPct val="95000"/>
                </a:lnSpc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91063" y="4814735"/>
              <a:ext cx="4169937" cy="125595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1400" dirty="0">
                  <a:solidFill>
                    <a:srgbClr val="898989"/>
                  </a:solidFill>
                </a:rPr>
                <a:t>Oxford Univ Press </a:t>
              </a:r>
              <a:r>
                <a:rPr lang="en-US" sz="1400" dirty="0" smtClean="0">
                  <a:solidFill>
                    <a:srgbClr val="898989"/>
                  </a:solidFill>
                </a:rPr>
                <a:t>(2013</a:t>
              </a:r>
              <a:r>
                <a:rPr lang="en-US" sz="1400" dirty="0">
                  <a:solidFill>
                    <a:srgbClr val="898989"/>
                  </a:solidFill>
                </a:rPr>
                <a:t>)</a:t>
              </a:r>
            </a:p>
            <a:p>
              <a:pPr algn="ctr"/>
              <a:r>
                <a:rPr lang="en-US" dirty="0" smtClean="0">
                  <a:solidFill>
                    <a:srgbClr val="0070C0"/>
                  </a:solidFill>
                </a:rPr>
                <a:t>Einstein’s Physics</a:t>
              </a:r>
              <a:endParaRPr lang="en-US" dirty="0">
                <a:solidFill>
                  <a:srgbClr val="0070C0"/>
                </a:solidFill>
              </a:endParaRPr>
            </a:p>
            <a:p>
              <a:pPr algn="ctr"/>
              <a:r>
                <a:rPr lang="en-US" sz="1600" i="1" dirty="0">
                  <a:solidFill>
                    <a:srgbClr val="0070C0"/>
                  </a:solidFill>
                </a:rPr>
                <a:t>Atoms, Quanta, and Relativity --- Derived,</a:t>
              </a:r>
            </a:p>
            <a:p>
              <a:pPr algn="ctr"/>
              <a:r>
                <a:rPr lang="en-US" sz="1600" i="1" dirty="0">
                  <a:solidFill>
                    <a:srgbClr val="0070C0"/>
                  </a:solidFill>
                </a:rPr>
                <a:t>Explained, and Appraised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073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98800" y="745067"/>
            <a:ext cx="3810000" cy="70273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Special Relativity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36600" y="1524000"/>
            <a:ext cx="8763000" cy="1524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Maxwell’s equations:     EM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wave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Contradict relativity?  </a:t>
            </a:r>
            <a:endParaRPr lang="en-US" sz="1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 inertial frames 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x’ = x -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vt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&amp;  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d/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’ = d/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→  velocity addition rule     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u’ = u - v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then-accepted interpretation:  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Max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eqns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valid only in the rest-frame of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ether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5400" y="381000"/>
            <a:ext cx="49084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12SR 1</a:t>
            </a:r>
            <a:endParaRPr lang="en-US" sz="8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029200" y="3714750"/>
          <a:ext cx="1016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1" name="Equation" r:id="rId3" imgW="101556" imgH="190417" progId="Equation.3">
                  <p:embed/>
                </p:oleObj>
              </mc:Choice>
              <mc:Fallback>
                <p:oleObj name="Equation" r:id="rId3" imgW="101556" imgH="190417" progId="Equation.3">
                  <p:embed/>
                  <p:pic>
                    <p:nvPicPr>
                      <p:cNvPr id="0" name="Picture 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714750"/>
                        <a:ext cx="1016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4"/>
          <p:cNvSpPr>
            <a:spLocks noGrp="1"/>
          </p:cNvSpPr>
          <p:nvPr>
            <p:ph sz="half" idx="1"/>
          </p:nvPr>
        </p:nvSpPr>
        <p:spPr>
          <a:xfrm>
            <a:off x="3071700" y="2971800"/>
            <a:ext cx="6427900" cy="121920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Key Q: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How should EM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be described for sources and observers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moving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 with respect to the ether-frame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ctr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“The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electrodynamics of a moving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body”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7FA8-836A-4909-863B-82CE545B14E6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" y="2819400"/>
            <a:ext cx="2335100" cy="1416147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2489200" y="4114800"/>
            <a:ext cx="7010400" cy="1295400"/>
            <a:chOff x="1955660" y="4114800"/>
            <a:chExt cx="7010400" cy="1295400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7" name="TextBox 16"/>
            <p:cNvSpPr txBox="1"/>
            <p:nvPr/>
          </p:nvSpPr>
          <p:spPr>
            <a:xfrm>
              <a:off x="1955660" y="4114800"/>
              <a:ext cx="7010400" cy="126188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indent="0" algn="ctr">
                <a:buNone/>
              </a:pPr>
              <a:r>
                <a:rPr lang="en-US" sz="2000" dirty="0" smtClean="0">
                  <a:solidFill>
                    <a:srgbClr val="C00000"/>
                  </a:solidFill>
                </a:rPr>
                <a:t>The 1895 </a:t>
              </a:r>
              <a:r>
                <a:rPr lang="en-US" sz="2000" i="1" dirty="0" smtClean="0">
                  <a:solidFill>
                    <a:srgbClr val="C00000"/>
                  </a:solidFill>
                </a:rPr>
                <a:t>dynamics</a:t>
              </a:r>
              <a:r>
                <a:rPr lang="en-US" sz="2000" dirty="0" smtClean="0">
                  <a:solidFill>
                    <a:srgbClr val="C00000"/>
                  </a:solidFill>
                </a:rPr>
                <a:t> theory</a:t>
              </a:r>
              <a:r>
                <a:rPr lang="en-US" dirty="0" smtClean="0">
                  <a:solidFill>
                    <a:srgbClr val="C00000"/>
                  </a:solidFill>
                </a:rPr>
                <a:t> </a:t>
              </a:r>
              <a:r>
                <a:rPr lang="en-US" sz="1800" dirty="0" smtClean="0">
                  <a:solidFill>
                    <a:srgbClr val="C00000"/>
                  </a:solidFill>
                </a:rPr>
                <a:t>of ether/matter</a:t>
              </a:r>
              <a:r>
                <a:rPr lang="en-US" dirty="0" smtClean="0">
                  <a:solidFill>
                    <a:srgbClr val="C00000"/>
                  </a:solidFill>
                </a:rPr>
                <a:t> </a:t>
              </a:r>
              <a:r>
                <a:rPr lang="en-US" sz="1800" dirty="0" smtClean="0">
                  <a:solidFill>
                    <a:srgbClr val="C00000"/>
                  </a:solidFill>
                </a:rPr>
                <a:t>by </a:t>
              </a:r>
              <a:r>
                <a:rPr lang="en-US" b="1" dirty="0" smtClean="0">
                  <a:solidFill>
                    <a:srgbClr val="C00000"/>
                  </a:solidFill>
                </a:rPr>
                <a:t>Lorentz</a:t>
              </a:r>
              <a:r>
                <a:rPr lang="en-US" sz="1800" dirty="0" smtClean="0">
                  <a:solidFill>
                    <a:srgbClr val="C00000"/>
                  </a:solidFill>
                </a:rPr>
                <a:t> </a:t>
              </a:r>
              <a:endParaRPr lang="en-US" dirty="0" smtClean="0">
                <a:solidFill>
                  <a:srgbClr val="C00000"/>
                </a:solidFill>
              </a:endParaRPr>
            </a:p>
            <a:p>
              <a:pPr marL="0" indent="0">
                <a:buNone/>
              </a:pPr>
              <a:r>
                <a:rPr lang="en-US" sz="2000" dirty="0" smtClean="0"/>
                <a:t>could account all </a:t>
              </a:r>
              <a:r>
                <a:rPr lang="en-US" sz="2000" dirty="0"/>
                <a:t>observation </a:t>
              </a:r>
              <a:r>
                <a:rPr lang="en-US" sz="1600" dirty="0" smtClean="0">
                  <a:solidFill>
                    <a:srgbClr val="0070C0"/>
                  </a:solidFill>
                </a:rPr>
                <a:t>stellar aberration, Fizeau’s </a:t>
              </a:r>
              <a:r>
                <a:rPr lang="en-US" sz="1600" dirty="0" err="1" smtClean="0">
                  <a:solidFill>
                    <a:srgbClr val="0070C0"/>
                  </a:solidFill>
                </a:rPr>
                <a:t>expt</a:t>
              </a:r>
              <a:r>
                <a:rPr lang="en-US" sz="1200" dirty="0" smtClean="0">
                  <a:solidFill>
                    <a:srgbClr val="0070C0"/>
                  </a:solidFill>
                </a:rPr>
                <a:t>…</a:t>
              </a:r>
              <a:r>
                <a:rPr lang="en-US" sz="1200" dirty="0" smtClean="0"/>
                <a:t> </a:t>
              </a:r>
              <a:r>
                <a:rPr lang="en-US" sz="2000" dirty="0" smtClean="0"/>
                <a:t>to O(</a:t>
              </a:r>
              <a:r>
                <a:rPr lang="en-US" sz="2000" i="1" dirty="0" smtClean="0"/>
                <a:t>v/c</a:t>
              </a:r>
              <a:r>
                <a:rPr lang="en-US" sz="2000" dirty="0" smtClean="0"/>
                <a:t>)</a:t>
              </a:r>
            </a:p>
            <a:p>
              <a:pPr marL="0" indent="0">
                <a:buNone/>
              </a:pPr>
              <a:r>
                <a:rPr lang="en-US" dirty="0" smtClean="0"/>
                <a:t>                                 [</a:t>
              </a:r>
              <a:r>
                <a:rPr lang="en-US" sz="1200" dirty="0" smtClean="0"/>
                <a:t> + a math construct  </a:t>
              </a:r>
              <a:r>
                <a:rPr lang="en-US" sz="2000" dirty="0" smtClean="0"/>
                <a:t>‘</a:t>
              </a:r>
              <a:r>
                <a:rPr lang="en-US" sz="2000" i="1" dirty="0" smtClean="0"/>
                <a:t>local time</a:t>
              </a:r>
              <a:r>
                <a:rPr lang="en-US" dirty="0" smtClean="0"/>
                <a:t>’]      </a:t>
              </a:r>
            </a:p>
            <a:p>
              <a:pPr marL="0" indent="0">
                <a:buNone/>
              </a:pPr>
              <a:endParaRPr lang="en-US" sz="800" dirty="0" smtClean="0"/>
            </a:p>
          </p:txBody>
        </p:sp>
        <p:graphicFrame>
          <p:nvGraphicFramePr>
            <p:cNvPr id="18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02029486"/>
                </p:ext>
              </p:extLst>
            </p:nvPr>
          </p:nvGraphicFramePr>
          <p:xfrm>
            <a:off x="2181114" y="4876800"/>
            <a:ext cx="1603346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832" name="Equation" r:id="rId6" imgW="533169" imgH="152334" progId="Equation.3">
                    <p:embed/>
                  </p:oleObj>
                </mc:Choice>
                <mc:Fallback>
                  <p:oleObj name="Equation" r:id="rId6" imgW="533169" imgH="152334" progId="Equation.3">
                    <p:embed/>
                    <p:pic>
                      <p:nvPicPr>
                        <p:cNvPr id="0" name="Picture 1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81114" y="4876800"/>
                          <a:ext cx="1603346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60465317"/>
                </p:ext>
              </p:extLst>
            </p:nvPr>
          </p:nvGraphicFramePr>
          <p:xfrm>
            <a:off x="7365860" y="4699814"/>
            <a:ext cx="1281209" cy="7103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833" name="Equation" r:id="rId8" imgW="609336" imgH="355446" progId="Equation.3">
                    <p:embed/>
                  </p:oleObj>
                </mc:Choice>
                <mc:Fallback>
                  <p:oleObj name="Equation" r:id="rId8" imgW="609336" imgH="355446" progId="Equation.3">
                    <p:embed/>
                    <p:pic>
                      <p:nvPicPr>
                        <p:cNvPr id="0" name="Picture 1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65860" y="4699814"/>
                          <a:ext cx="1281209" cy="7103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TextBox 7"/>
          <p:cNvSpPr txBox="1"/>
          <p:nvPr/>
        </p:nvSpPr>
        <p:spPr>
          <a:xfrm>
            <a:off x="6070600" y="6019800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A very different approach by Einstein…</a:t>
            </a:r>
            <a:endParaRPr lang="en-US" sz="1600" dirty="0">
              <a:solidFill>
                <a:srgbClr val="C00000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736600" y="4572000"/>
            <a:ext cx="8763000" cy="1786354"/>
            <a:chOff x="736600" y="4572000"/>
            <a:chExt cx="8763000" cy="1786354"/>
          </a:xfrm>
        </p:grpSpPr>
        <p:sp>
          <p:nvSpPr>
            <p:cNvPr id="20" name="TextBox 19"/>
            <p:cNvSpPr txBox="1"/>
            <p:nvPr/>
          </p:nvSpPr>
          <p:spPr>
            <a:xfrm>
              <a:off x="736600" y="4572000"/>
              <a:ext cx="8763000" cy="1446550"/>
            </a:xfrm>
            <a:prstGeom prst="rect">
              <a:avLst/>
            </a:prstGeom>
            <a:solidFill>
              <a:srgbClr val="89F9B6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  </a:t>
              </a:r>
              <a:r>
                <a:rPr lang="en-US" dirty="0" smtClean="0">
                  <a:solidFill>
                    <a:srgbClr val="C00000"/>
                  </a:solidFill>
                </a:rPr>
                <a:t>Michelson-Morley null result @ O(</a:t>
              </a:r>
              <a:r>
                <a:rPr lang="en-US" i="1" dirty="0" smtClean="0">
                  <a:solidFill>
                    <a:srgbClr val="C00000"/>
                  </a:solidFill>
                </a:rPr>
                <a:t>v</a:t>
              </a:r>
              <a:r>
                <a:rPr lang="en-US" i="1" baseline="30000" dirty="0" smtClean="0">
                  <a:solidFill>
                    <a:srgbClr val="C00000"/>
                  </a:solidFill>
                </a:rPr>
                <a:t>2</a:t>
              </a:r>
              <a:r>
                <a:rPr lang="en-US" i="1" dirty="0" smtClean="0">
                  <a:solidFill>
                    <a:srgbClr val="C00000"/>
                  </a:solidFill>
                </a:rPr>
                <a:t>/c</a:t>
              </a:r>
              <a:r>
                <a:rPr lang="en-US" i="1" baseline="30000" dirty="0" smtClean="0">
                  <a:solidFill>
                    <a:srgbClr val="C00000"/>
                  </a:solidFill>
                </a:rPr>
                <a:t>2</a:t>
              </a:r>
              <a:r>
                <a:rPr lang="en-US" dirty="0" smtClean="0">
                  <a:solidFill>
                    <a:srgbClr val="C00000"/>
                  </a:solidFill>
                </a:rPr>
                <a:t>)   </a:t>
              </a:r>
              <a:r>
                <a:rPr lang="en-US" i="1" dirty="0" smtClean="0">
                  <a:sym typeface="Wingdings" pitchFamily="2" charset="2"/>
                </a:rPr>
                <a:t>  </a:t>
              </a:r>
              <a:r>
                <a:rPr lang="en-US" b="1" i="1" dirty="0" smtClean="0"/>
                <a:t>length contraction</a:t>
              </a:r>
              <a:endParaRPr lang="en-US" dirty="0" smtClean="0">
                <a:solidFill>
                  <a:srgbClr val="C00000"/>
                </a:solidFill>
              </a:endParaRPr>
            </a:p>
            <a:p>
              <a:pPr marL="0" indent="0">
                <a:buNone/>
              </a:pPr>
              <a:endParaRPr lang="en-US" sz="800" dirty="0" smtClean="0"/>
            </a:p>
            <a:p>
              <a:pPr marL="0" indent="0" algn="ctr">
                <a:buNone/>
              </a:pPr>
              <a:r>
                <a:rPr lang="en-US" dirty="0" smtClean="0"/>
                <a:t>                             [</a:t>
              </a:r>
              <a:r>
                <a:rPr lang="en-US" sz="1200" dirty="0" smtClean="0"/>
                <a:t> + a math construct  </a:t>
              </a:r>
              <a:r>
                <a:rPr lang="en-US" sz="2000" dirty="0" smtClean="0"/>
                <a:t>‘</a:t>
              </a:r>
              <a:r>
                <a:rPr lang="en-US" sz="2000" i="1" dirty="0" smtClean="0"/>
                <a:t>local time</a:t>
              </a:r>
              <a:r>
                <a:rPr lang="en-US" dirty="0" smtClean="0"/>
                <a:t>’]      </a:t>
              </a:r>
            </a:p>
            <a:p>
              <a:pPr marL="0" indent="0">
                <a:buNone/>
              </a:pPr>
              <a:endParaRPr lang="en-US" sz="800" dirty="0" smtClean="0"/>
            </a:p>
            <a:p>
              <a:pPr marL="0" indent="0">
                <a:buNone/>
              </a:pPr>
              <a:r>
                <a:rPr lang="en-US" sz="2000" b="1" dirty="0" smtClean="0"/>
                <a:t>Lorentz transformation </a:t>
              </a:r>
              <a:r>
                <a:rPr lang="en-US" b="1" dirty="0" smtClean="0"/>
                <a:t> </a:t>
              </a:r>
              <a:r>
                <a:rPr lang="en-US" sz="2000" dirty="0" smtClean="0"/>
                <a:t>Maxwell ‘covariant’ to all orders (1904)</a:t>
              </a:r>
              <a:endParaRPr lang="en-US" dirty="0"/>
            </a:p>
          </p:txBody>
        </p:sp>
        <p:graphicFrame>
          <p:nvGraphicFramePr>
            <p:cNvPr id="21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06286705"/>
                </p:ext>
              </p:extLst>
            </p:nvPr>
          </p:nvGraphicFramePr>
          <p:xfrm>
            <a:off x="2794000" y="5029200"/>
            <a:ext cx="1905000" cy="347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834" name="Equation" r:id="rId10" imgW="787058" imgH="215806" progId="Equation.3">
                    <p:embed/>
                  </p:oleObj>
                </mc:Choice>
                <mc:Fallback>
                  <p:oleObj name="Equation" r:id="rId10" imgW="787058" imgH="215806" progId="Equation.3">
                    <p:embed/>
                    <p:pic>
                      <p:nvPicPr>
                        <p:cNvPr id="0" name="Picture 1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94000" y="5029200"/>
                          <a:ext cx="1905000" cy="347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78096266"/>
                </p:ext>
              </p:extLst>
            </p:nvPr>
          </p:nvGraphicFramePr>
          <p:xfrm>
            <a:off x="7670800" y="4876800"/>
            <a:ext cx="1676400" cy="7418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835" name="Equation" r:id="rId12" imgW="927100" imgH="431800" progId="Equation.3">
                    <p:embed/>
                  </p:oleObj>
                </mc:Choice>
                <mc:Fallback>
                  <p:oleObj name="Equation" r:id="rId12" imgW="927100" imgH="431800" progId="Equation.3">
                    <p:embed/>
                    <p:pic>
                      <p:nvPicPr>
                        <p:cNvPr id="0" name="Picture 1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70800" y="4876800"/>
                          <a:ext cx="1676400" cy="7418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168768"/>
                </p:ext>
              </p:extLst>
            </p:nvPr>
          </p:nvGraphicFramePr>
          <p:xfrm>
            <a:off x="1117600" y="4876800"/>
            <a:ext cx="1413107" cy="831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836" name="Equation" r:id="rId14" imgW="863225" imgH="507780" progId="Equation.3">
                    <p:embed/>
                  </p:oleObj>
                </mc:Choice>
                <mc:Fallback>
                  <p:oleObj name="Equation" r:id="rId14" imgW="863225" imgH="507780" progId="Equation.3">
                    <p:embed/>
                    <p:pic>
                      <p:nvPicPr>
                        <p:cNvPr id="0" name="Picture 2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7600" y="4876800"/>
                          <a:ext cx="1413107" cy="831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8" name="Straight Arrow Connector 27"/>
            <p:cNvCxnSpPr/>
            <p:nvPr/>
          </p:nvCxnSpPr>
          <p:spPr>
            <a:xfrm flipV="1">
              <a:off x="3403600" y="5334000"/>
              <a:ext cx="76200" cy="228600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413000" y="5562600"/>
              <a:ext cx="56388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736600" y="6019800"/>
              <a:ext cx="5029200" cy="338554"/>
            </a:xfrm>
            <a:prstGeom prst="rect">
              <a:avLst/>
            </a:prstGeom>
            <a:solidFill>
              <a:srgbClr val="89F9B6"/>
            </a:solidFill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Still in the framework of ether …Applicable only for EM</a:t>
              </a:r>
              <a:endParaRPr lang="en-US" sz="1600" dirty="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8051800" y="5334000"/>
              <a:ext cx="76200" cy="228600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9652000" y="7162801"/>
            <a:ext cx="50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544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16" grpId="0" build="p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1400" y="533400"/>
            <a:ext cx="4038600" cy="70273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Special Relativity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747436"/>
              </p:ext>
            </p:extLst>
          </p:nvPr>
        </p:nvGraphicFramePr>
        <p:xfrm>
          <a:off x="4724400" y="3714750"/>
          <a:ext cx="1016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70" name="Equation" r:id="rId3" imgW="101556" imgH="190417" progId="Equation.3">
                  <p:embed/>
                </p:oleObj>
              </mc:Choice>
              <mc:Fallback>
                <p:oleObj name="Equation" r:id="rId3" imgW="101556" imgH="190417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714750"/>
                        <a:ext cx="1016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422400" y="1143000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Einstein’s very different approach …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4" name="Content Placeholder 4"/>
          <p:cNvSpPr txBox="1">
            <a:spLocks/>
          </p:cNvSpPr>
          <p:nvPr/>
        </p:nvSpPr>
        <p:spPr>
          <a:xfrm>
            <a:off x="279400" y="3276600"/>
            <a:ext cx="5506269" cy="3276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101599" tIns="50799" rIns="101599" bIns="50799" rtlCol="0">
            <a:normAutofit fontScale="62500" lnSpcReduction="20000"/>
          </a:bodyPr>
          <a:lstStyle/>
          <a:p>
            <a:pPr algn="ctr" defTabSz="1015990" fontAlgn="auto"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Pct val="85000"/>
              <a:defRPr/>
            </a:pPr>
            <a:r>
              <a:rPr lang="en-US" sz="3200" b="1" dirty="0" smtClean="0">
                <a:solidFill>
                  <a:srgbClr val="D2533C">
                    <a:lumMod val="50000"/>
                  </a:srgbClr>
                </a:solidFill>
                <a:cs typeface="Times New Roman" pitchFamily="18" charset="0"/>
              </a:rPr>
              <a:t>How to reconcile (Galilean) relativity </a:t>
            </a:r>
          </a:p>
          <a:p>
            <a:pPr algn="ctr" defTabSz="1015990" fontAlgn="auto"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Pct val="85000"/>
              <a:defRPr/>
            </a:pP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u</a:t>
            </a:r>
            <a:r>
              <a:rPr lang="en-US" sz="3200" i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’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= u </a:t>
            </a: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– v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US" sz="2900" b="1" dirty="0" smtClean="0">
                <a:solidFill>
                  <a:srgbClr val="D2533C">
                    <a:lumMod val="50000"/>
                  </a:srgbClr>
                </a:solidFill>
                <a:cs typeface="Times New Roman" pitchFamily="18" charset="0"/>
              </a:rPr>
              <a:t>with</a:t>
            </a:r>
            <a:r>
              <a:rPr lang="en-US" sz="3200" b="1" dirty="0" smtClean="0">
                <a:solidFill>
                  <a:srgbClr val="D2533C">
                    <a:lumMod val="50000"/>
                  </a:srgbClr>
                </a:solidFill>
                <a:cs typeface="Times New Roman" pitchFamily="18" charset="0"/>
              </a:rPr>
              <a:t>  </a:t>
            </a:r>
            <a:r>
              <a:rPr lang="en-US" sz="3200" b="1" i="1" dirty="0" smtClean="0">
                <a:solidFill>
                  <a:srgbClr val="D2533C">
                    <a:lumMod val="50000"/>
                  </a:srgbClr>
                </a:solidFill>
                <a:cs typeface="Times New Roman" pitchFamily="18" charset="0"/>
              </a:rPr>
              <a:t>c</a:t>
            </a:r>
            <a:r>
              <a:rPr lang="en-US" sz="3200" i="1" dirty="0" smtClean="0">
                <a:solidFill>
                  <a:srgbClr val="D2533C">
                    <a:lumMod val="50000"/>
                  </a:srgbClr>
                </a:solidFill>
                <a:cs typeface="Times New Roman" pitchFamily="18" charset="0"/>
              </a:rPr>
              <a:t>’</a:t>
            </a:r>
            <a:r>
              <a:rPr lang="en-US" sz="3200" b="1" dirty="0" smtClean="0">
                <a:solidFill>
                  <a:srgbClr val="D2533C">
                    <a:lumMod val="50000"/>
                  </a:srgbClr>
                </a:solidFill>
                <a:cs typeface="Times New Roman" pitchFamily="18" charset="0"/>
              </a:rPr>
              <a:t> = </a:t>
            </a:r>
            <a:r>
              <a:rPr lang="en-US" sz="3200" b="1" i="1" dirty="0" smtClean="0">
                <a:solidFill>
                  <a:srgbClr val="D2533C">
                    <a:lumMod val="50000"/>
                  </a:srgbClr>
                </a:solidFill>
                <a:cs typeface="Times New Roman" pitchFamily="18" charset="0"/>
              </a:rPr>
              <a:t>c</a:t>
            </a:r>
            <a:r>
              <a:rPr lang="en-US" sz="3200" b="1" dirty="0" smtClean="0">
                <a:solidFill>
                  <a:srgbClr val="D2533C">
                    <a:lumMod val="50000"/>
                  </a:srgbClr>
                </a:solidFill>
                <a:cs typeface="Times New Roman" pitchFamily="18" charset="0"/>
              </a:rPr>
              <a:t>?</a:t>
            </a:r>
          </a:p>
          <a:p>
            <a:pPr algn="ctr" defTabSz="1015990" fontAlgn="auto"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Pct val="85000"/>
              <a:buFont typeface="Arial" pitchFamily="34" charset="0"/>
              <a:buNone/>
              <a:defRPr/>
            </a:pPr>
            <a:r>
              <a:rPr lang="en-US" sz="3200" dirty="0" smtClean="0">
                <a:solidFill>
                  <a:schemeClr val="bg1"/>
                </a:solidFill>
                <a:cs typeface="Times New Roman" pitchFamily="18" charset="0"/>
              </a:rPr>
              <a:t>Resolution:</a:t>
            </a:r>
            <a:r>
              <a:rPr lang="en-US" sz="3200" dirty="0" smtClean="0">
                <a:solidFill>
                  <a:srgbClr val="D2533C">
                    <a:lumMod val="50000"/>
                  </a:srgbClr>
                </a:solidFill>
                <a:cs typeface="Times New Roman" pitchFamily="18" charset="0"/>
              </a:rPr>
              <a:t> </a:t>
            </a:r>
            <a:r>
              <a:rPr lang="en-US" sz="3200" dirty="0" smtClean="0">
                <a:cs typeface="Times New Roman" pitchFamily="18" charset="0"/>
              </a:rPr>
              <a:t>simultaneity is relative </a:t>
            </a:r>
          </a:p>
          <a:p>
            <a:pPr algn="ctr" defTabSz="1015990" fontAlgn="auto"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Pct val="85000"/>
              <a:buFont typeface="Arial" pitchFamily="34" charset="0"/>
              <a:buNone/>
              <a:defRPr/>
            </a:pPr>
            <a:r>
              <a:rPr lang="en-US" sz="3200" u="sng" dirty="0" smtClean="0">
                <a:solidFill>
                  <a:srgbClr val="D2533C">
                    <a:lumMod val="50000"/>
                  </a:srgbClr>
                </a:solidFill>
                <a:cs typeface="Times New Roman" pitchFamily="18" charset="0"/>
              </a:rPr>
              <a:t>Time is not absolute, but frame dependent  </a:t>
            </a:r>
            <a:r>
              <a:rPr lang="en-US" sz="3200" i="1" u="sng" dirty="0" smtClean="0">
                <a:solidFill>
                  <a:srgbClr val="D2533C">
                    <a:lumMod val="50000"/>
                  </a:srgbClr>
                </a:solidFill>
                <a:cs typeface="Times New Roman" pitchFamily="18" charset="0"/>
              </a:rPr>
              <a:t>t’ ≠ t</a:t>
            </a:r>
            <a:r>
              <a:rPr lang="en-US" sz="3200" i="1" dirty="0" smtClean="0">
                <a:solidFill>
                  <a:srgbClr val="D2533C">
                    <a:lumMod val="50000"/>
                  </a:srgbClr>
                </a:solidFill>
                <a:cs typeface="Times New Roman" pitchFamily="18" charset="0"/>
              </a:rPr>
              <a:t> </a:t>
            </a:r>
          </a:p>
          <a:p>
            <a:pPr algn="ctr" defTabSz="1015990" fontAlgn="auto"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Pct val="85000"/>
              <a:buFont typeface="Arial" pitchFamily="34" charset="0"/>
              <a:buNone/>
              <a:defRPr/>
            </a:pPr>
            <a:r>
              <a:rPr lang="en-US" sz="3200" dirty="0" smtClean="0">
                <a:solidFill>
                  <a:srgbClr val="002060"/>
                </a:solidFill>
                <a:cs typeface="Times New Roman" pitchFamily="18" charset="0"/>
              </a:rPr>
              <a:t>From this 1905 realization to full theory in 5 weeks</a:t>
            </a:r>
            <a:r>
              <a:rPr lang="en-US" sz="3200" dirty="0" smtClean="0">
                <a:cs typeface="Times New Roman" pitchFamily="18" charset="0"/>
              </a:rPr>
              <a:t> </a:t>
            </a:r>
          </a:p>
          <a:p>
            <a:pPr algn="ctr" defTabSz="1015990" fontAlgn="auto"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Pct val="85000"/>
              <a:buFont typeface="Arial" pitchFamily="34" charset="0"/>
              <a:buNone/>
              <a:defRPr/>
            </a:pPr>
            <a:r>
              <a:rPr lang="en-US" sz="3200" dirty="0" smtClean="0">
                <a:solidFill>
                  <a:srgbClr val="292934"/>
                </a:solidFill>
                <a:cs typeface="Times New Roman" pitchFamily="18" charset="0"/>
              </a:rPr>
              <a:t>Relation among </a:t>
            </a:r>
            <a:r>
              <a:rPr lang="en-US" sz="3200" i="1" dirty="0" smtClean="0">
                <a:solidFill>
                  <a:srgbClr val="292934"/>
                </a:solidFill>
                <a:cs typeface="Times New Roman" pitchFamily="18" charset="0"/>
              </a:rPr>
              <a:t>inertial frames (</a:t>
            </a:r>
            <a:r>
              <a:rPr lang="en-US" sz="3200" i="1" dirty="0" err="1" smtClean="0">
                <a:solidFill>
                  <a:srgbClr val="292934"/>
                </a:solidFill>
                <a:cs typeface="Times New Roman" pitchFamily="18" charset="0"/>
              </a:rPr>
              <a:t>x,t</a:t>
            </a:r>
            <a:r>
              <a:rPr lang="en-US" sz="3200" i="1" dirty="0" smtClean="0">
                <a:solidFill>
                  <a:srgbClr val="292934"/>
                </a:solidFill>
                <a:cs typeface="Times New Roman" pitchFamily="18" charset="0"/>
              </a:rPr>
              <a:t>)</a:t>
            </a:r>
            <a:r>
              <a:rPr lang="en-US" sz="3200" dirty="0" smtClean="0">
                <a:solidFill>
                  <a:srgbClr val="292934"/>
                </a:solidFill>
                <a:cs typeface="Times New Roman" pitchFamily="18" charset="0"/>
              </a:rPr>
              <a:t> → </a:t>
            </a:r>
            <a:r>
              <a:rPr lang="en-US" sz="3200" i="1" dirty="0" smtClean="0">
                <a:solidFill>
                  <a:srgbClr val="292934"/>
                </a:solidFill>
                <a:cs typeface="Times New Roman" pitchFamily="18" charset="0"/>
              </a:rPr>
              <a:t>(</a:t>
            </a:r>
            <a:r>
              <a:rPr lang="en-US" sz="3200" i="1" dirty="0" err="1" smtClean="0">
                <a:solidFill>
                  <a:srgbClr val="292934"/>
                </a:solidFill>
                <a:cs typeface="Times New Roman" pitchFamily="18" charset="0"/>
              </a:rPr>
              <a:t>x’,t</a:t>
            </a:r>
            <a:r>
              <a:rPr lang="en-US" sz="3200" i="1" dirty="0" smtClean="0">
                <a:solidFill>
                  <a:srgbClr val="292934"/>
                </a:solidFill>
                <a:cs typeface="Times New Roman" pitchFamily="18" charset="0"/>
              </a:rPr>
              <a:t>’)</a:t>
            </a:r>
            <a:r>
              <a:rPr lang="en-US" sz="3200" dirty="0" smtClean="0">
                <a:solidFill>
                  <a:srgbClr val="292934"/>
                </a:solidFill>
                <a:cs typeface="Times New Roman" pitchFamily="18" charset="0"/>
              </a:rPr>
              <a:t> correctly given by </a:t>
            </a:r>
            <a:r>
              <a:rPr lang="en-US" sz="3200" b="1" dirty="0" smtClean="0">
                <a:solidFill>
                  <a:srgbClr val="292934"/>
                </a:solidFill>
                <a:cs typeface="Times New Roman" pitchFamily="18" charset="0"/>
              </a:rPr>
              <a:t>Lorentz transformation</a:t>
            </a:r>
            <a:r>
              <a:rPr lang="en-US" sz="2000" dirty="0" smtClean="0">
                <a:solidFill>
                  <a:srgbClr val="292934"/>
                </a:solidFill>
                <a:cs typeface="Times New Roman" pitchFamily="18" charset="0"/>
              </a:rPr>
              <a:t>, </a:t>
            </a:r>
          </a:p>
          <a:p>
            <a:pPr algn="ctr" defTabSz="1015990" fontAlgn="auto"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Pct val="85000"/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rgbClr val="292934"/>
                </a:solidFill>
                <a:cs typeface="Times New Roman" pitchFamily="18" charset="0"/>
              </a:rPr>
              <a:t> </a:t>
            </a:r>
            <a:r>
              <a:rPr lang="en-US" sz="2900" dirty="0" smtClean="0">
                <a:solidFill>
                  <a:srgbClr val="292934"/>
                </a:solidFill>
                <a:cs typeface="Times New Roman" pitchFamily="18" charset="0"/>
              </a:rPr>
              <a:t>with Galilean transformation as low </a:t>
            </a:r>
            <a:r>
              <a:rPr lang="en-US" sz="2900" i="1" dirty="0" smtClean="0">
                <a:solidFill>
                  <a:srgbClr val="292934"/>
                </a:solidFill>
                <a:cs typeface="Times New Roman" pitchFamily="18" charset="0"/>
              </a:rPr>
              <a:t>v/c</a:t>
            </a:r>
            <a:r>
              <a:rPr lang="en-US" sz="2900" dirty="0" smtClean="0">
                <a:solidFill>
                  <a:srgbClr val="292934"/>
                </a:solidFill>
                <a:cs typeface="Times New Roman" pitchFamily="18" charset="0"/>
              </a:rPr>
              <a:t> approximation</a:t>
            </a:r>
          </a:p>
          <a:p>
            <a:pPr algn="ctr" defTabSz="1015990" fontAlgn="auto"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Pct val="85000"/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rgbClr val="292934"/>
                </a:solidFill>
                <a:cs typeface="Times New Roman" pitchFamily="18" charset="0"/>
              </a:rPr>
              <a:t>    </a:t>
            </a:r>
            <a:r>
              <a:rPr lang="en-US" sz="3800" b="1" dirty="0" smtClean="0">
                <a:solidFill>
                  <a:srgbClr val="FF0000"/>
                </a:solidFill>
                <a:cs typeface="Times New Roman" pitchFamily="18" charset="0"/>
              </a:rPr>
              <a:t>All counter intuitive SR results follow from this new conception of time </a:t>
            </a:r>
            <a:endParaRPr lang="en-US" sz="1600" b="1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9400" y="1188184"/>
            <a:ext cx="5513789" cy="163121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With a </a:t>
            </a:r>
            <a:r>
              <a:rPr lang="en-US" sz="2000" i="1" dirty="0" smtClean="0"/>
              <a:t>keen sense of aesthetics </a:t>
            </a:r>
            <a:r>
              <a:rPr lang="en-US" sz="2000" dirty="0" smtClean="0"/>
              <a:t>in physics</a:t>
            </a:r>
          </a:p>
          <a:p>
            <a:pPr algn="ctr"/>
            <a:r>
              <a:rPr lang="en-US" sz="2000" dirty="0" smtClean="0"/>
              <a:t>Einstein expressed his dissatisfaction of 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b="1" dirty="0" smtClean="0"/>
              <a:t>Dichotomy </a:t>
            </a:r>
            <a:r>
              <a:rPr lang="en-US" sz="1600" dirty="0" smtClean="0"/>
              <a:t>of  </a:t>
            </a:r>
            <a:r>
              <a:rPr lang="en-US" sz="2000" dirty="0" smtClean="0">
                <a:solidFill>
                  <a:srgbClr val="7030A0"/>
                </a:solidFill>
              </a:rPr>
              <a:t>matter ~ particles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0070C0"/>
                </a:solidFill>
              </a:rPr>
              <a:t>radiation ~ waves</a:t>
            </a:r>
          </a:p>
          <a:p>
            <a:pPr algn="r"/>
            <a:r>
              <a:rPr lang="en-US" sz="2000" b="1" dirty="0" smtClean="0"/>
              <a:t>→  Light quanta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EM singles out </a:t>
            </a:r>
            <a:r>
              <a:rPr lang="en-US" sz="2000" u="sng" dirty="0" smtClean="0">
                <a:solidFill>
                  <a:srgbClr val="C00000"/>
                </a:solidFill>
              </a:rPr>
              <a:t>1 particular frame</a:t>
            </a:r>
            <a:r>
              <a:rPr lang="en-US" sz="2000" dirty="0" smtClean="0">
                <a:solidFill>
                  <a:srgbClr val="C00000"/>
                </a:solidFill>
              </a:rPr>
              <a:t>: </a:t>
            </a:r>
            <a:r>
              <a:rPr lang="en-US" sz="1200" dirty="0" smtClean="0">
                <a:solidFill>
                  <a:srgbClr val="FF0000"/>
                </a:solidFill>
              </a:rPr>
              <a:t>the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ether frame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5689600" y="1143000"/>
            <a:ext cx="4191000" cy="4495800"/>
            <a:chOff x="5461000" y="2286000"/>
            <a:chExt cx="4191000" cy="4419600"/>
          </a:xfrm>
        </p:grpSpPr>
        <p:grpSp>
          <p:nvGrpSpPr>
            <p:cNvPr id="5" name="Group 4"/>
            <p:cNvGrpSpPr/>
            <p:nvPr/>
          </p:nvGrpSpPr>
          <p:grpSpPr>
            <a:xfrm>
              <a:off x="5613400" y="2819400"/>
              <a:ext cx="4038600" cy="3886200"/>
              <a:chOff x="5613400" y="2590800"/>
              <a:chExt cx="4038600" cy="3886200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5689600" y="4191000"/>
                <a:ext cx="3962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u="sng" dirty="0" smtClean="0">
                    <a:solidFill>
                      <a:srgbClr val="292934"/>
                    </a:solidFill>
                  </a:rPr>
                  <a:t>Case I</a:t>
                </a:r>
                <a:r>
                  <a:rPr lang="en-US" sz="2000" dirty="0" smtClean="0">
                    <a:solidFill>
                      <a:srgbClr val="292934"/>
                    </a:solidFill>
                  </a:rPr>
                  <a:t>: moving charge in </a:t>
                </a:r>
                <a:r>
                  <a:rPr lang="en-US" sz="2000" b="1" i="1" dirty="0" smtClean="0">
                    <a:solidFill>
                      <a:srgbClr val="292934"/>
                    </a:solidFill>
                  </a:rPr>
                  <a:t>B </a:t>
                </a:r>
                <a:r>
                  <a:rPr lang="en-US" sz="1100" b="1" i="1" dirty="0" smtClean="0">
                    <a:solidFill>
                      <a:srgbClr val="292934"/>
                    </a:solidFill>
                  </a:rPr>
                  <a:t>(ether frame)</a:t>
                </a:r>
                <a:r>
                  <a:rPr lang="en-US" sz="2000" b="1" i="1" dirty="0" smtClean="0">
                    <a:solidFill>
                      <a:srgbClr val="292934"/>
                    </a:solidFill>
                  </a:rPr>
                  <a:t> </a:t>
                </a:r>
                <a:r>
                  <a:rPr lang="en-US" sz="2000" b="1" dirty="0" smtClean="0">
                    <a:solidFill>
                      <a:srgbClr val="292934"/>
                    </a:solidFill>
                  </a:rPr>
                  <a:t>Lorentz force  </a:t>
                </a:r>
                <a:r>
                  <a:rPr lang="en-US" sz="2000" dirty="0" smtClean="0">
                    <a:solidFill>
                      <a:srgbClr val="292934"/>
                    </a:solidFill>
                  </a:rPr>
                  <a:t>(per unit charge)</a:t>
                </a:r>
                <a:endParaRPr lang="en-US" sz="2000" b="1" i="1" dirty="0">
                  <a:solidFill>
                    <a:srgbClr val="292934"/>
                  </a:solidFill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689600" y="5461337"/>
                <a:ext cx="39624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u="sng" dirty="0" smtClean="0">
                    <a:solidFill>
                      <a:srgbClr val="292934"/>
                    </a:solidFill>
                  </a:rPr>
                  <a:t>Case II</a:t>
                </a:r>
                <a:r>
                  <a:rPr lang="en-US" sz="2000" dirty="0" smtClean="0">
                    <a:solidFill>
                      <a:srgbClr val="292934"/>
                    </a:solidFill>
                  </a:rPr>
                  <a:t>: changing </a:t>
                </a:r>
                <a:r>
                  <a:rPr lang="en-US" sz="2000" b="1" i="1" dirty="0" smtClean="0">
                    <a:solidFill>
                      <a:srgbClr val="292934"/>
                    </a:solidFill>
                  </a:rPr>
                  <a:t>B </a:t>
                </a:r>
                <a:r>
                  <a:rPr lang="en-US" sz="2000" dirty="0" smtClean="0">
                    <a:solidFill>
                      <a:srgbClr val="292934"/>
                    </a:solidFill>
                  </a:rPr>
                  <a:t>induces an </a:t>
                </a:r>
                <a:r>
                  <a:rPr lang="en-US" sz="2000" b="1" i="1" dirty="0" smtClean="0">
                    <a:solidFill>
                      <a:srgbClr val="292934"/>
                    </a:solidFill>
                  </a:rPr>
                  <a:t>E</a:t>
                </a:r>
                <a:r>
                  <a:rPr lang="en-US" sz="2000" dirty="0" smtClean="0">
                    <a:solidFill>
                      <a:srgbClr val="292934"/>
                    </a:solidFill>
                  </a:rPr>
                  <a:t> </a:t>
                </a:r>
                <a:r>
                  <a:rPr lang="en-US" sz="1400" dirty="0" smtClean="0">
                    <a:solidFill>
                      <a:srgbClr val="292934"/>
                    </a:solidFill>
                  </a:rPr>
                  <a:t>via </a:t>
                </a:r>
                <a:r>
                  <a:rPr lang="en-US" sz="2000" dirty="0" smtClean="0">
                    <a:solidFill>
                      <a:srgbClr val="292934"/>
                    </a:solidFill>
                  </a:rPr>
                  <a:t>Faraday’s law, resulting exactly the </a:t>
                </a:r>
                <a:r>
                  <a:rPr lang="en-US" sz="2000" b="1" dirty="0" smtClean="0">
                    <a:solidFill>
                      <a:srgbClr val="292934"/>
                    </a:solidFill>
                  </a:rPr>
                  <a:t>same force, </a:t>
                </a:r>
                <a:r>
                  <a:rPr lang="en-US" sz="1800" b="1" dirty="0" smtClean="0">
                    <a:solidFill>
                      <a:srgbClr val="0070C0"/>
                    </a:solidFill>
                  </a:rPr>
                  <a:t>yet such diff descriptions</a:t>
                </a:r>
                <a:endParaRPr lang="en-US" sz="1800" b="1" i="1" dirty="0">
                  <a:solidFill>
                    <a:srgbClr val="0070C0"/>
                  </a:solidFill>
                </a:endParaRPr>
              </a:p>
            </p:txBody>
          </p:sp>
          <p:graphicFrame>
            <p:nvGraphicFramePr>
              <p:cNvPr id="12" name="Object 1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77881601"/>
                  </p:ext>
                </p:extLst>
              </p:nvPr>
            </p:nvGraphicFramePr>
            <p:xfrm>
              <a:off x="6223000" y="4800600"/>
              <a:ext cx="2514600" cy="75708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4471" name="Equation" r:id="rId5" imgW="533169" imgH="355446" progId="Equation.3">
                      <p:embed/>
                    </p:oleObj>
                  </mc:Choice>
                  <mc:Fallback>
                    <p:oleObj name="Equation" r:id="rId5" imgW="533169" imgH="355446" progId="Equation.3">
                      <p:embed/>
                      <p:pic>
                        <p:nvPicPr>
                          <p:cNvPr id="0" name="Picture 1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23000" y="4800600"/>
                            <a:ext cx="2514600" cy="75708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pic>
            <p:nvPicPr>
              <p:cNvPr id="26626" name="Picture 2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5613400" y="2590800"/>
                <a:ext cx="3837389" cy="15240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22" name="TextBox 21"/>
            <p:cNvSpPr txBox="1"/>
            <p:nvPr/>
          </p:nvSpPr>
          <p:spPr>
            <a:xfrm>
              <a:off x="5461000" y="2286000"/>
              <a:ext cx="4191000" cy="40011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Magnet-conductor thought experiment</a:t>
              </a:r>
              <a:endParaRPr lang="en-US" sz="2000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5842000" y="5876092"/>
            <a:ext cx="4114800" cy="67710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Seeking a more symmetric picture </a:t>
            </a:r>
          </a:p>
          <a:p>
            <a:pPr algn="ctr"/>
            <a:r>
              <a:rPr lang="en-US" sz="2000" b="1" dirty="0" smtClean="0"/>
              <a:t>valid in all frames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9728200" y="7162800"/>
            <a:ext cx="43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28</a:t>
            </a:r>
            <a:endParaRPr lang="en-US" sz="1200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7FA8-836A-4909-863B-82CE545B14E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79400" y="1295400"/>
            <a:ext cx="5486400" cy="123110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i="1" dirty="0" smtClean="0">
                <a:solidFill>
                  <a:srgbClr val="292934"/>
                </a:solidFill>
              </a:rPr>
              <a:t>Dispense </a:t>
            </a:r>
            <a:r>
              <a:rPr lang="en-US" sz="2200" i="1" dirty="0">
                <a:solidFill>
                  <a:srgbClr val="292934"/>
                </a:solidFill>
              </a:rPr>
              <a:t>with </a:t>
            </a:r>
            <a:r>
              <a:rPr lang="en-US" sz="2200" b="1" i="1" dirty="0" smtClean="0">
                <a:solidFill>
                  <a:srgbClr val="0070C0"/>
                </a:solidFill>
              </a:rPr>
              <a:t>ether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i="1" dirty="0" smtClean="0">
                <a:solidFill>
                  <a:srgbClr val="292934"/>
                </a:solidFill>
              </a:rPr>
              <a:t>Invoke </a:t>
            </a:r>
            <a:r>
              <a:rPr lang="en-US" sz="2000" i="1" dirty="0" smtClean="0">
                <a:solidFill>
                  <a:srgbClr val="292934"/>
                </a:solidFill>
              </a:rPr>
              <a:t> </a:t>
            </a:r>
            <a:r>
              <a:rPr lang="en-US" sz="2200" i="1" dirty="0" smtClean="0">
                <a:solidFill>
                  <a:srgbClr val="0070C0"/>
                </a:solidFill>
              </a:rPr>
              <a:t>the </a:t>
            </a:r>
            <a:r>
              <a:rPr lang="en-US" sz="2200" b="1" i="1" dirty="0" smtClean="0">
                <a:solidFill>
                  <a:srgbClr val="0070C0"/>
                </a:solidFill>
              </a:rPr>
              <a:t>principle of relativity </a:t>
            </a:r>
          </a:p>
          <a:p>
            <a:r>
              <a:rPr lang="en-US" sz="2200" b="1" i="1" dirty="0" smtClean="0"/>
              <a:t>           =</a:t>
            </a:r>
            <a:r>
              <a:rPr lang="en-US" sz="2200" dirty="0" smtClean="0">
                <a:cs typeface="Times New Roman" pitchFamily="18" charset="0"/>
              </a:rPr>
              <a:t> same physics in all coordinate frames</a:t>
            </a:r>
            <a:endParaRPr lang="en-US" sz="800" dirty="0" smtClean="0">
              <a:cs typeface="Times New Roman" pitchFamily="18" charset="0"/>
            </a:endParaRPr>
          </a:p>
          <a:p>
            <a:pPr algn="ctr"/>
            <a:endParaRPr lang="en-US" sz="800" dirty="0" smtClean="0">
              <a:cs typeface="Times New Roman" pitchFamily="18" charset="0"/>
            </a:endParaRPr>
          </a:p>
        </p:txBody>
      </p:sp>
      <p:sp>
        <p:nvSpPr>
          <p:cNvPr id="24" name="Content Placeholder 5"/>
          <p:cNvSpPr txBox="1">
            <a:spLocks/>
          </p:cNvSpPr>
          <p:nvPr/>
        </p:nvSpPr>
        <p:spPr>
          <a:xfrm>
            <a:off x="279401" y="2514600"/>
            <a:ext cx="5486400" cy="76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101599" tIns="50799" rIns="101599" bIns="50799" rtlCol="0">
            <a:normAutofit fontScale="70000" lnSpcReduction="20000"/>
          </a:bodyPr>
          <a:lstStyle>
            <a:lvl1pPr marL="203198" indent="-203198" algn="l" defTabSz="101599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995" indent="-203198" algn="l" defTabSz="101599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2792" indent="-203198" algn="l" defTabSz="101599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17589" indent="-203198" algn="l" defTabSz="101599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0787" indent="-152398" algn="l" defTabSz="101599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985" indent="-203198" algn="l" defTabSz="101599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27183" indent="-203198" algn="l" defTabSz="101599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30381" indent="-203198" algn="l" defTabSz="101599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3579" indent="-203198" algn="l" defTabSz="101599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Relativity is a symmetry in physics</a:t>
            </a: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Physics unchanged under some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79911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4" grpId="0" animBg="1"/>
      <p:bldP spid="19" grpId="0" animBg="1"/>
      <p:bldP spid="19" grpId="1" animBg="1"/>
      <p:bldP spid="26" grpId="0" animBg="1"/>
      <p:bldP spid="21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203200" y="1447800"/>
            <a:ext cx="9601200" cy="1447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101599" tIns="50799" rIns="101599" bIns="50799" rtlCol="0">
            <a:normAutofit/>
          </a:bodyPr>
          <a:lstStyle/>
          <a:p>
            <a:pPr marL="203198" marR="0" lvl="0" indent="-203198" algn="l" defTabSz="101599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Even simpler perspective</a:t>
            </a:r>
          </a:p>
          <a:p>
            <a:pPr algn="ctr"/>
            <a:r>
              <a:rPr lang="en-US" sz="2000" b="1" dirty="0" smtClean="0">
                <a:cs typeface="Times New Roman" pitchFamily="18" charset="0"/>
              </a:rPr>
              <a:t>Hermann Minkowski </a:t>
            </a:r>
            <a:r>
              <a:rPr lang="en-US" sz="2000" dirty="0" smtClean="0">
                <a:cs typeface="Times New Roman" pitchFamily="18" charset="0"/>
              </a:rPr>
              <a:t>(1907)  </a:t>
            </a:r>
          </a:p>
          <a:p>
            <a:pPr algn="ctr"/>
            <a:r>
              <a:rPr lang="en-US" i="1" dirty="0" smtClean="0">
                <a:cs typeface="Times New Roman" pitchFamily="18" charset="0"/>
              </a:rPr>
              <a:t>E</a:t>
            </a:r>
            <a:r>
              <a:rPr lang="en-US" i="1" dirty="0" smtClean="0"/>
              <a:t>ssence of </a:t>
            </a:r>
            <a:r>
              <a:rPr lang="en-US" sz="2000" i="1" dirty="0" smtClean="0"/>
              <a:t>SR:</a:t>
            </a:r>
            <a:r>
              <a:rPr lang="en-US" sz="2000" dirty="0" smtClean="0"/>
              <a:t>  </a:t>
            </a:r>
            <a:r>
              <a:rPr lang="en-US" sz="2000" b="1" u="sng" dirty="0" smtClean="0"/>
              <a:t> </a:t>
            </a:r>
            <a:r>
              <a:rPr lang="en-US" sz="2000" b="1" i="1" u="sng" dirty="0" smtClean="0"/>
              <a:t>time </a:t>
            </a:r>
            <a:r>
              <a:rPr lang="en-US" sz="2000" i="1" u="sng" dirty="0" smtClean="0"/>
              <a:t>is on an equal footing as </a:t>
            </a:r>
            <a:r>
              <a:rPr lang="en-US" sz="2000" b="1" i="1" u="sng" dirty="0" smtClean="0"/>
              <a:t>space</a:t>
            </a:r>
            <a:r>
              <a:rPr lang="en-US" sz="2000" dirty="0" smtClean="0"/>
              <a:t>. </a:t>
            </a:r>
          </a:p>
          <a:p>
            <a:pPr algn="ctr"/>
            <a:r>
              <a:rPr lang="en-US" sz="2000" dirty="0" smtClean="0"/>
              <a:t>To bring out this symmetry, unite them in a single math structure, </a:t>
            </a:r>
            <a:r>
              <a:rPr lang="en-US" sz="2000" b="1" dirty="0" smtClean="0">
                <a:solidFill>
                  <a:srgbClr val="FF0000"/>
                </a:solidFill>
              </a:rPr>
              <a:t>spacetime</a:t>
            </a:r>
            <a:endParaRPr lang="en-US" sz="2000" dirty="0" smtClean="0"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613400" y="838200"/>
            <a:ext cx="4182533" cy="4572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lIns="101599" tIns="50799" rIns="101599" bIns="50799" rtlCol="0">
            <a:normAutofit lnSpcReduction="10000"/>
          </a:bodyPr>
          <a:lstStyle/>
          <a:p>
            <a:pPr algn="ctr"/>
            <a:r>
              <a:rPr lang="en-US" b="1" dirty="0" smtClean="0"/>
              <a:t>Geometric formulation</a:t>
            </a:r>
          </a:p>
          <a:p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889000" y="668867"/>
            <a:ext cx="3962400" cy="70273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Special Relativity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89600" y="3733800"/>
            <a:ext cx="4114800" cy="954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Einstein was initially not impressed</a:t>
            </a:r>
            <a:r>
              <a:rPr lang="en-US" sz="2000" dirty="0" smtClean="0"/>
              <a:t>,</a:t>
            </a:r>
          </a:p>
          <a:p>
            <a:pPr algn="ctr"/>
            <a:r>
              <a:rPr lang="en-US" sz="1600" dirty="0"/>
              <a:t>calling it </a:t>
            </a:r>
            <a:endParaRPr lang="en-US" sz="1600" dirty="0" smtClean="0"/>
          </a:p>
          <a:p>
            <a:pPr algn="ctr"/>
            <a:r>
              <a:rPr lang="en-US" sz="1800" dirty="0" smtClean="0"/>
              <a:t>“</a:t>
            </a:r>
            <a:r>
              <a:rPr lang="en-US" sz="1800" i="1" dirty="0"/>
              <a:t>superfluous </a:t>
            </a:r>
            <a:r>
              <a:rPr lang="en-US" sz="1800" i="1" dirty="0" smtClean="0"/>
              <a:t>learnedness</a:t>
            </a:r>
            <a:r>
              <a:rPr lang="en-US" sz="1800" dirty="0" smtClean="0"/>
              <a:t>”</a:t>
            </a:r>
            <a:endParaRPr lang="en-US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5689600" y="2895600"/>
            <a:ext cx="4114800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SR:</a:t>
            </a:r>
            <a:r>
              <a:rPr lang="en-US" dirty="0" smtClean="0"/>
              <a:t> The arena of physics is the </a:t>
            </a:r>
            <a:r>
              <a:rPr lang="en-US" dirty="0" smtClean="0">
                <a:solidFill>
                  <a:srgbClr val="FF0000"/>
                </a:solidFill>
              </a:rPr>
              <a:t>4D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spacetime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89600" y="4648200"/>
            <a:ext cx="4114800" cy="206210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.. until he tried to formulate</a:t>
            </a:r>
          </a:p>
          <a:p>
            <a:pPr algn="ctr"/>
            <a:r>
              <a:rPr lang="en-US" sz="2000" b="1" dirty="0" smtClean="0"/>
              <a:t>General relativity </a:t>
            </a:r>
            <a:r>
              <a:rPr lang="en-US" sz="1600" dirty="0" smtClean="0"/>
              <a:t>(non-inertial frames)</a:t>
            </a:r>
          </a:p>
          <a:p>
            <a:pPr algn="ctr"/>
            <a:r>
              <a:rPr lang="en-US" sz="2000" dirty="0" smtClean="0"/>
              <a:t>=  field theory of gravitation</a:t>
            </a:r>
          </a:p>
          <a:p>
            <a:pPr algn="ctr"/>
            <a:r>
              <a:rPr lang="en-US" sz="2000" b="1" dirty="0" smtClean="0"/>
              <a:t>Gravity = structure of </a:t>
            </a:r>
            <a:r>
              <a:rPr lang="en-US" sz="2000" b="1" dirty="0" smtClean="0">
                <a:solidFill>
                  <a:srgbClr val="FF0000"/>
                </a:solidFill>
              </a:rPr>
              <a:t>spacetime</a:t>
            </a:r>
          </a:p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SR = flat spacetime   </a:t>
            </a:r>
          </a:p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GR = curved spacetime</a:t>
            </a:r>
            <a:endParaRPr lang="en-US" sz="1000" b="1" dirty="0" smtClean="0">
              <a:solidFill>
                <a:srgbClr val="0070C0"/>
              </a:solidFill>
            </a:endParaRPr>
          </a:p>
          <a:p>
            <a:pPr algn="ctr"/>
            <a:endParaRPr lang="en-US" sz="800" b="1" dirty="0">
              <a:solidFill>
                <a:srgbClr val="0070C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7FA8-836A-4909-863B-82CE545B14E6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203200" y="2895600"/>
            <a:ext cx="5486400" cy="3429000"/>
            <a:chOff x="203200" y="2895600"/>
            <a:chExt cx="5486400" cy="3429000"/>
          </a:xfrm>
        </p:grpSpPr>
        <p:grpSp>
          <p:nvGrpSpPr>
            <p:cNvPr id="19" name="Group 18"/>
            <p:cNvGrpSpPr/>
            <p:nvPr/>
          </p:nvGrpSpPr>
          <p:grpSpPr>
            <a:xfrm>
              <a:off x="203200" y="2895600"/>
              <a:ext cx="5486400" cy="3429000"/>
              <a:chOff x="203200" y="2895600"/>
              <a:chExt cx="5486400" cy="3429000"/>
            </a:xfrm>
          </p:grpSpPr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203200" y="2895600"/>
                <a:ext cx="5486400" cy="3429000"/>
              </a:xfrm>
              <a:prstGeom prst="rect">
                <a:avLst/>
              </a:prstGeom>
              <a:solidFill>
                <a:srgbClr val="89F9B6"/>
              </a:solidFill>
            </p:spPr>
            <p:txBody>
              <a:bodyPr vert="horz" lIns="101599" tIns="50799" rIns="101599" bIns="50799" rtlCol="0">
                <a:normAutofit lnSpcReduction="10000"/>
              </a:bodyPr>
              <a:lstStyle/>
              <a:p>
                <a:pPr marL="203198" marR="0" lvl="0" indent="-203198" algn="ctr" defTabSz="101599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chemeClr val="accent1"/>
                  </a:buClr>
                  <a:buSzPct val="85000"/>
                  <a:tabLst/>
                  <a:defRPr/>
                </a:pPr>
                <a:r>
                  <a:rPr lang="en-US" sz="2000" dirty="0" smtClean="0">
                    <a:cs typeface="Times New Roman" pitchFamily="18" charset="0"/>
                  </a:rPr>
                  <a:t>Emphasizes the </a:t>
                </a:r>
                <a:r>
                  <a:rPr lang="en-US" sz="2000" b="1" dirty="0" smtClean="0">
                    <a:cs typeface="Times New Roman" pitchFamily="18" charset="0"/>
                  </a:rPr>
                  <a:t>invariance </a:t>
                </a:r>
                <a:r>
                  <a:rPr lang="en-US" sz="2000" dirty="0" smtClean="0">
                    <a:cs typeface="Times New Roman" pitchFamily="18" charset="0"/>
                  </a:rPr>
                  <a:t>of the theory:  </a:t>
                </a:r>
                <a:r>
                  <a:rPr lang="en-US" sz="2000" i="1" dirty="0" smtClean="0">
                    <a:cs typeface="Times New Roman" pitchFamily="18" charset="0"/>
                  </a:rPr>
                  <a:t>c → s</a:t>
                </a:r>
              </a:p>
              <a:p>
                <a:pPr marL="203198" marR="0" lvl="0" indent="-203198" algn="ctr" defTabSz="101599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chemeClr val="accent1"/>
                  </a:buClr>
                  <a:buSzPct val="85000"/>
                  <a:tabLst/>
                  <a:defRPr/>
                </a:pPr>
                <a:endPara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endParaRPr>
              </a:p>
              <a:p>
                <a:pPr marL="203198" marR="0" lvl="0" indent="-203198" algn="ctr" defTabSz="101599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chemeClr val="accent1"/>
                  </a:buClr>
                  <a:buSzPct val="85000"/>
                  <a:tabLst/>
                  <a:defRPr/>
                </a:pPr>
                <a:endParaRPr lang="en-US" sz="2000" dirty="0" smtClean="0">
                  <a:cs typeface="Times New Roman" pitchFamily="18" charset="0"/>
                </a:endParaRPr>
              </a:p>
              <a:p>
                <a:pPr marL="203198" marR="0" lvl="0" indent="-203198" algn="ctr" defTabSz="101599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chemeClr val="accent1"/>
                  </a:buClr>
                  <a:buSzPct val="85000"/>
                  <a:tabLst/>
                  <a:defRPr/>
                </a:pPr>
                <a:endParaRPr lang="en-US" sz="2000" dirty="0" smtClean="0">
                  <a:cs typeface="Times New Roman" pitchFamily="18" charset="0"/>
                </a:endParaRPr>
              </a:p>
              <a:p>
                <a:pPr marL="203198" marR="0" lvl="0" indent="-203198" algn="ctr" defTabSz="101599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chemeClr val="accent1"/>
                  </a:buClr>
                  <a:buSzPct val="85000"/>
                  <a:tabLst/>
                  <a:defRPr/>
                </a:pPr>
                <a:endParaRPr lang="en-US" sz="2000" dirty="0" smtClean="0">
                  <a:cs typeface="Times New Roman" pitchFamily="18" charset="0"/>
                </a:endParaRPr>
              </a:p>
              <a:p>
                <a:pPr marL="203198" marR="0" lvl="0" indent="-203198" algn="ctr" defTabSz="101599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chemeClr val="accent1"/>
                  </a:buClr>
                  <a:buSzPct val="85000"/>
                  <a:tabLst/>
                  <a:defRPr/>
                </a:pPr>
                <a:endParaRPr lang="en-US" sz="2000" dirty="0" smtClean="0">
                  <a:cs typeface="Times New Roman" pitchFamily="18" charset="0"/>
                </a:endParaRPr>
              </a:p>
              <a:p>
                <a:pPr marL="203198" marR="0" lvl="0" indent="-203198" algn="ctr" defTabSz="101599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chemeClr val="accent1"/>
                  </a:buClr>
                  <a:buSzPct val="85000"/>
                  <a:tabLst/>
                  <a:defRPr/>
                </a:pPr>
                <a:endParaRPr lang="en-US" sz="2000" dirty="0" smtClean="0">
                  <a:cs typeface="Times New Roman" pitchFamily="18" charset="0"/>
                </a:endParaRPr>
              </a:p>
              <a:p>
                <a:pPr marL="203198" marR="0" lvl="0" indent="-203198" algn="ctr" defTabSz="101599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chemeClr val="accent1"/>
                  </a:buClr>
                  <a:buSzPct val="85000"/>
                  <a:tabLst/>
                  <a:defRPr/>
                </a:pPr>
                <a:endParaRPr lang="en-US" sz="2000" dirty="0">
                  <a:cs typeface="Times New Roman" pitchFamily="18" charset="0"/>
                </a:endParaRPr>
              </a:p>
              <a:p>
                <a:pPr marL="203198" indent="-203198" algn="ctr" defTabSz="101599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accent1"/>
                  </a:buClr>
                  <a:buSzPct val="85000"/>
                  <a:defRPr/>
                </a:pPr>
                <a:r>
                  <a:rPr lang="en-US" sz="2000" dirty="0" smtClean="0">
                    <a:cs typeface="Times New Roman" pitchFamily="18" charset="0"/>
                  </a:rPr>
                  <a:t>Lorentz-transformation = rotation      in spacetime</a:t>
                </a:r>
              </a:p>
              <a:p>
                <a:pPr marL="203198" indent="-203198" algn="ctr" defTabSz="1015990" fontAlgn="auto">
                  <a:spcBef>
                    <a:spcPct val="20000"/>
                  </a:spcBef>
                  <a:spcAft>
                    <a:spcPts val="0"/>
                  </a:spcAft>
                  <a:buClr>
                    <a:schemeClr val="accent1"/>
                  </a:buClr>
                  <a:buSzPct val="85000"/>
                  <a:defRPr/>
                </a:pPr>
                <a:r>
                  <a:rPr lang="en-US" sz="2000" dirty="0" smtClean="0">
                    <a:cs typeface="Times New Roman" pitchFamily="18" charset="0"/>
                  </a:rPr>
                  <a:t> </a:t>
                </a:r>
                <a:r>
                  <a:rPr lang="en-US" sz="2000" b="1" dirty="0" smtClean="0">
                    <a:solidFill>
                      <a:srgbClr val="FF0000"/>
                    </a:solidFill>
                    <a:cs typeface="Times New Roman" pitchFamily="18" charset="0"/>
                  </a:rPr>
                  <a:t>metric</a:t>
                </a:r>
                <a:r>
                  <a:rPr lang="en-US" sz="2000" dirty="0" smtClean="0">
                    <a:solidFill>
                      <a:srgbClr val="FF0000"/>
                    </a:solidFill>
                    <a:cs typeface="Times New Roman" pitchFamily="18" charset="0"/>
                  </a:rPr>
                  <a:t>  [</a:t>
                </a:r>
                <a:r>
                  <a:rPr lang="en-US" sz="2000" i="1" dirty="0" smtClean="0">
                    <a:solidFill>
                      <a:srgbClr val="FF0000"/>
                    </a:solidFill>
                    <a:cs typeface="Times New Roman" pitchFamily="18" charset="0"/>
                  </a:rPr>
                  <a:t>g</a:t>
                </a:r>
                <a:r>
                  <a:rPr lang="en-US" sz="2000" dirty="0" smtClean="0">
                    <a:solidFill>
                      <a:srgbClr val="FF0000"/>
                    </a:solidFill>
                    <a:cs typeface="Times New Roman" pitchFamily="18" charset="0"/>
                  </a:rPr>
                  <a:t>]  </a:t>
                </a:r>
                <a:r>
                  <a:rPr lang="en-US" sz="2000" b="1" dirty="0" smtClean="0">
                    <a:solidFill>
                      <a:srgbClr val="FF0000"/>
                    </a:solidFill>
                    <a:cs typeface="Times New Roman" pitchFamily="18" charset="0"/>
                  </a:rPr>
                  <a:t>↔</a:t>
                </a:r>
                <a:r>
                  <a:rPr lang="en-US" sz="2000" dirty="0" smtClean="0">
                    <a:solidFill>
                      <a:srgbClr val="FF0000"/>
                    </a:solidFill>
                    <a:cs typeface="Times New Roman" pitchFamily="18" charset="0"/>
                  </a:rPr>
                  <a:t>  all SR features</a:t>
                </a:r>
                <a:endPara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graphicFrame>
            <p:nvGraphicFramePr>
              <p:cNvPr id="9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12200435"/>
                  </p:ext>
                </p:extLst>
              </p:nvPr>
            </p:nvGraphicFramePr>
            <p:xfrm>
              <a:off x="757238" y="3527425"/>
              <a:ext cx="4356100" cy="18351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92" name="Equation" r:id="rId3" imgW="2374900" imgH="1003300" progId="Equation.3">
                      <p:embed/>
                    </p:oleObj>
                  </mc:Choice>
                  <mc:Fallback>
                    <p:oleObj name="Equation" r:id="rId3" imgW="2374900" imgH="1003300" progId="Equation.3">
                      <p:embed/>
                      <p:pic>
                        <p:nvPicPr>
                          <p:cNvPr id="0" name="Picture 6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57238" y="3527425"/>
                            <a:ext cx="4356100" cy="18351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" name="Object 15"/>
              <p:cNvGraphicFramePr>
                <a:graphicFrameLocks noChangeAspect="1"/>
              </p:cNvGraphicFramePr>
              <p:nvPr/>
            </p:nvGraphicFramePr>
            <p:xfrm>
              <a:off x="3846183" y="5486400"/>
              <a:ext cx="471817" cy="3841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93" name="Equation" r:id="rId5" imgW="139579" imgH="177646" progId="Equation.3">
                      <p:embed/>
                    </p:oleObj>
                  </mc:Choice>
                  <mc:Fallback>
                    <p:oleObj name="Equation" r:id="rId5" imgW="139579" imgH="177646" progId="Equation.3">
                      <p:embed/>
                      <p:pic>
                        <p:nvPicPr>
                          <p:cNvPr id="0" name="Picture 6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46183" y="5486400"/>
                            <a:ext cx="471817" cy="3841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7" name="Rectangle 16"/>
            <p:cNvSpPr/>
            <p:nvPr/>
          </p:nvSpPr>
          <p:spPr>
            <a:xfrm>
              <a:off x="1270000" y="5943600"/>
              <a:ext cx="3352800" cy="304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03200" y="3886200"/>
            <a:ext cx="5486400" cy="1573887"/>
            <a:chOff x="203200" y="3886200"/>
            <a:chExt cx="5486400" cy="1573887"/>
          </a:xfrm>
        </p:grpSpPr>
        <p:sp>
          <p:nvSpPr>
            <p:cNvPr id="15" name="TextBox 14"/>
            <p:cNvSpPr txBox="1"/>
            <p:nvPr/>
          </p:nvSpPr>
          <p:spPr>
            <a:xfrm>
              <a:off x="203200" y="5029200"/>
              <a:ext cx="5486400" cy="43088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marL="203198" indent="-203198" algn="ctr" defTabSz="1015990" fontAlgn="auto"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5000"/>
                <a:defRPr/>
              </a:pPr>
              <a:r>
                <a:rPr lang="en-US" sz="2200" b="1" i="1" dirty="0" smtClean="0">
                  <a:cs typeface="Times New Roman" pitchFamily="18" charset="0"/>
                </a:rPr>
                <a:t>c</a:t>
              </a:r>
              <a:r>
                <a:rPr lang="en-US" sz="2200" b="1" dirty="0" smtClean="0">
                  <a:cs typeface="Times New Roman" pitchFamily="18" charset="0"/>
                </a:rPr>
                <a:t>  as the </a:t>
              </a:r>
              <a:r>
                <a:rPr lang="en-US" sz="2200" b="1" u="sng" dirty="0" smtClean="0">
                  <a:cs typeface="Times New Roman" pitchFamily="18" charset="0"/>
                </a:rPr>
                <a:t>conversion factor</a:t>
              </a:r>
              <a:r>
                <a:rPr lang="en-US" sz="2200" b="1" dirty="0" smtClean="0">
                  <a:cs typeface="Times New Roman" pitchFamily="18" charset="0"/>
                </a:rPr>
                <a:t>  </a:t>
              </a:r>
              <a:r>
                <a:rPr lang="en-US" sz="2200" b="1" dirty="0" smtClean="0">
                  <a:solidFill>
                    <a:srgbClr val="0070C0"/>
                  </a:solidFill>
                  <a:cs typeface="Times New Roman" pitchFamily="18" charset="0"/>
                </a:rPr>
                <a:t>space ↔ time</a:t>
              </a:r>
              <a:endParaRPr lang="en-US" sz="2200" b="1" dirty="0">
                <a:solidFill>
                  <a:schemeClr val="tx2"/>
                </a:solidFill>
                <a:cs typeface="Times New Roman" pitchFamily="18" charset="0"/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H="1" flipV="1">
              <a:off x="1193800" y="4800600"/>
              <a:ext cx="457200" cy="3048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 flipV="1">
              <a:off x="1955800" y="3886200"/>
              <a:ext cx="76200" cy="4572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9652000" y="7162800"/>
            <a:ext cx="50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30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3116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2" grpId="0" animBg="1"/>
      <p:bldP spid="14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2040467"/>
            <a:ext cx="4876800" cy="1159933"/>
          </a:xfrm>
          <a:solidFill>
            <a:schemeClr val="bg1">
              <a:lumMod val="6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Equivalence Principle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(1907)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played a key role in the formulation of</a:t>
            </a:r>
            <a:b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general theory of relativity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3200" y="1041737"/>
            <a:ext cx="4876800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Why does GR principle automatically             bring gravity into consideration?</a:t>
            </a:r>
          </a:p>
          <a:p>
            <a:pPr algn="ctr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How is gravity related to spacetime?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3200" y="3200400"/>
            <a:ext cx="4876800" cy="67710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starting from Galileo </a:t>
            </a:r>
            <a:r>
              <a:rPr lang="en-US" sz="1800" dirty="0" smtClean="0"/>
              <a:t>Remarkable </a:t>
            </a:r>
            <a:r>
              <a:rPr lang="en-US" sz="1800" b="1" i="1" dirty="0" smtClean="0"/>
              <a:t>empirical observation</a:t>
            </a:r>
          </a:p>
          <a:p>
            <a:pPr algn="ctr"/>
            <a:r>
              <a:rPr lang="en-US" sz="2000" b="1" dirty="0" smtClean="0"/>
              <a:t>All objects fall with the same acceleration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80000" y="1047690"/>
            <a:ext cx="4876800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“</a:t>
            </a:r>
            <a:r>
              <a:rPr lang="en-US" sz="2000" b="1" dirty="0" smtClean="0"/>
              <a:t>Gravity disappears in a free fall frame</a:t>
            </a:r>
            <a:r>
              <a:rPr lang="en-US" sz="2000" dirty="0" smtClean="0"/>
              <a:t>”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80000" y="4951274"/>
            <a:ext cx="4876800" cy="166199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Motion in </a:t>
            </a:r>
            <a:r>
              <a:rPr lang="en-US" sz="1800" dirty="0" err="1" smtClean="0"/>
              <a:t>grav</a:t>
            </a:r>
            <a:r>
              <a:rPr lang="en-US" sz="1800" dirty="0" smtClean="0"/>
              <a:t> field is totally independent of properties of the test body. EP  allows us to </a:t>
            </a:r>
          </a:p>
          <a:p>
            <a:pPr algn="ctr"/>
            <a:r>
              <a:rPr lang="en-US" sz="2000" dirty="0" smtClean="0"/>
              <a:t>attribute </a:t>
            </a:r>
            <a:r>
              <a:rPr lang="en-US" sz="2000" dirty="0" err="1" smtClean="0"/>
              <a:t>grav</a:t>
            </a:r>
            <a:r>
              <a:rPr lang="en-US" sz="2000" dirty="0" smtClean="0"/>
              <a:t> effect to underlying spacetime.   </a:t>
            </a:r>
          </a:p>
          <a:p>
            <a:pPr algn="ctr"/>
            <a:r>
              <a:rPr lang="en-US" dirty="0" smtClean="0"/>
              <a:t>Einstein proposed </a:t>
            </a:r>
            <a:r>
              <a:rPr lang="en-US" sz="2000" dirty="0" smtClean="0"/>
              <a:t>in 1912: </a:t>
            </a:r>
            <a:r>
              <a:rPr lang="en-US" dirty="0" smtClean="0"/>
              <a:t> </a:t>
            </a:r>
          </a:p>
          <a:p>
            <a:pPr algn="ctr"/>
            <a:r>
              <a:rPr lang="en-US" sz="2200" dirty="0" smtClean="0">
                <a:solidFill>
                  <a:srgbClr val="C00000"/>
                </a:solidFill>
              </a:rPr>
              <a:t>gravitational field  =  warped spacetime</a:t>
            </a:r>
            <a:endParaRPr lang="en-US" sz="2200" dirty="0" smtClean="0"/>
          </a:p>
        </p:txBody>
      </p:sp>
      <p:pic>
        <p:nvPicPr>
          <p:cNvPr id="22" name="Picture 2" descr="http://i.telegraph.co.uk/multimedia/archive/01118/fruit_1118842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00" y="1447800"/>
            <a:ext cx="4876800" cy="3048000"/>
          </a:xfrm>
          <a:prstGeom prst="rect">
            <a:avLst/>
          </a:prstGeom>
          <a:noFill/>
        </p:spPr>
      </p:pic>
      <p:grpSp>
        <p:nvGrpSpPr>
          <p:cNvPr id="3" name="Group 2"/>
          <p:cNvGrpSpPr/>
          <p:nvPr/>
        </p:nvGrpSpPr>
        <p:grpSpPr>
          <a:xfrm>
            <a:off x="127000" y="4038600"/>
            <a:ext cx="4953000" cy="1905000"/>
            <a:chOff x="127000" y="3810000"/>
            <a:chExt cx="4953000" cy="1752600"/>
          </a:xfrm>
        </p:grpSpPr>
        <p:grpSp>
          <p:nvGrpSpPr>
            <p:cNvPr id="18" name="Group 17"/>
            <p:cNvGrpSpPr/>
            <p:nvPr/>
          </p:nvGrpSpPr>
          <p:grpSpPr>
            <a:xfrm>
              <a:off x="812800" y="3810000"/>
              <a:ext cx="3810000" cy="838200"/>
              <a:chOff x="660400" y="4038600"/>
              <a:chExt cx="3810000" cy="838200"/>
            </a:xfrm>
          </p:grpSpPr>
          <p:sp>
            <p:nvSpPr>
              <p:cNvPr id="14" name="Flowchart: Magnetic Disk 13"/>
              <p:cNvSpPr/>
              <p:nvPr/>
            </p:nvSpPr>
            <p:spPr>
              <a:xfrm>
                <a:off x="1422400" y="4038600"/>
                <a:ext cx="838200" cy="838200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lowchart: Magnetic Disk 14"/>
              <p:cNvSpPr/>
              <p:nvPr/>
            </p:nvSpPr>
            <p:spPr>
              <a:xfrm>
                <a:off x="3022600" y="4038600"/>
                <a:ext cx="838200" cy="838200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60400" y="4186535"/>
                <a:ext cx="3810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a  ↑                 =       ↓  g</a:t>
                </a:r>
                <a:endParaRPr lang="en-US" dirty="0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127000" y="4724400"/>
              <a:ext cx="4953000" cy="400110"/>
            </a:xfrm>
            <a:prstGeom prst="rect">
              <a:avLst/>
            </a:prstGeom>
            <a:solidFill>
              <a:srgbClr val="FFFF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2">
                      <a:lumMod val="75000"/>
                    </a:schemeClr>
                  </a:solidFill>
                </a:rPr>
                <a:t>accelerated frame = inertial frame w/ gravity</a:t>
              </a:r>
              <a:endParaRPr lang="en-US" sz="2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7000" y="5162490"/>
              <a:ext cx="4953000" cy="400110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EP as the handle of going from SR to GR</a:t>
              </a:r>
              <a:endParaRPr lang="en-US" sz="2000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080000" y="4491335"/>
            <a:ext cx="4876800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Einstein: “</a:t>
            </a:r>
            <a:r>
              <a:rPr lang="en-US" i="1" dirty="0" smtClean="0"/>
              <a:t>My happiest thought</a:t>
            </a:r>
            <a:r>
              <a:rPr lang="en-US" dirty="0" smtClean="0"/>
              <a:t>” 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52400" y="6172200"/>
            <a:ext cx="49276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SR  →  GR,   flat → curved spacetime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7FA8-836A-4909-863B-82CE545B14E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9652000" y="7162801"/>
            <a:ext cx="50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7844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7" grpId="0" animBg="1"/>
      <p:bldP spid="20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5600" y="914400"/>
            <a:ext cx="4953000" cy="892552"/>
          </a:xfrm>
          <a:prstGeom prst="rect">
            <a:avLst/>
          </a:prstGeom>
          <a:solidFill>
            <a:srgbClr val="9DEA3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Relativity </a:t>
            </a:r>
          </a:p>
          <a:p>
            <a:pPr algn="ctr"/>
            <a:r>
              <a:rPr lang="en-US" b="1" dirty="0" smtClean="0"/>
              <a:t>as a coordinate symmetry</a:t>
            </a:r>
          </a:p>
          <a:p>
            <a:pPr algn="ctr"/>
            <a:endParaRPr lang="en-US" sz="400" b="1" dirty="0"/>
          </a:p>
        </p:txBody>
      </p:sp>
      <p:grpSp>
        <p:nvGrpSpPr>
          <p:cNvPr id="42" name="Group 41"/>
          <p:cNvGrpSpPr/>
          <p:nvPr/>
        </p:nvGrpSpPr>
        <p:grpSpPr>
          <a:xfrm>
            <a:off x="355600" y="1890117"/>
            <a:ext cx="4953000" cy="1446550"/>
            <a:chOff x="355600" y="1890117"/>
            <a:chExt cx="4953000" cy="1446550"/>
          </a:xfrm>
        </p:grpSpPr>
        <p:sp>
          <p:nvSpPr>
            <p:cNvPr id="12" name="TextBox 11"/>
            <p:cNvSpPr txBox="1"/>
            <p:nvPr/>
          </p:nvSpPr>
          <p:spPr>
            <a:xfrm>
              <a:off x="355600" y="1890117"/>
              <a:ext cx="4953000" cy="1446550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/>
                <a:t>Special relativity</a:t>
              </a:r>
            </a:p>
            <a:p>
              <a:pPr algn="ctr"/>
              <a:r>
                <a:rPr lang="en-US" sz="2000" dirty="0" smtClean="0"/>
                <a:t>flat spacetime</a:t>
              </a:r>
            </a:p>
            <a:p>
              <a:pPr algn="ctr"/>
              <a:r>
                <a:rPr lang="en-US" sz="2000" dirty="0" smtClean="0"/>
                <a:t>     = spacetime-independent transformation</a:t>
              </a:r>
            </a:p>
            <a:p>
              <a:pPr algn="ctr"/>
              <a:r>
                <a:rPr lang="en-US" i="1" dirty="0" smtClean="0"/>
                <a:t>Global symmetry </a:t>
              </a:r>
            </a:p>
          </p:txBody>
        </p:sp>
        <p:graphicFrame>
          <p:nvGraphicFramePr>
            <p:cNvPr id="15" name="Object 14"/>
            <p:cNvGraphicFramePr>
              <a:graphicFrameLocks noChangeAspect="1"/>
            </p:cNvGraphicFramePr>
            <p:nvPr/>
          </p:nvGraphicFramePr>
          <p:xfrm>
            <a:off x="485775" y="2511425"/>
            <a:ext cx="481013" cy="460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709" name="Equation" r:id="rId3" imgW="139579" imgH="177646" progId="Equation.3">
                    <p:embed/>
                  </p:oleObj>
                </mc:Choice>
                <mc:Fallback>
                  <p:oleObj name="Equation" r:id="rId3" imgW="139579" imgH="177646" progId="Equation.3">
                    <p:embed/>
                    <p:pic>
                      <p:nvPicPr>
                        <p:cNvPr id="0" name="Picture 3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5775" y="2511425"/>
                          <a:ext cx="481013" cy="4603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" name="Group 42"/>
          <p:cNvGrpSpPr/>
          <p:nvPr/>
        </p:nvGrpSpPr>
        <p:grpSpPr>
          <a:xfrm>
            <a:off x="5308600" y="3429139"/>
            <a:ext cx="4572000" cy="1676261"/>
            <a:chOff x="5308600" y="1715631"/>
            <a:chExt cx="4572000" cy="1676261"/>
          </a:xfrm>
        </p:grpSpPr>
        <p:sp>
          <p:nvSpPr>
            <p:cNvPr id="31" name="TextBox 30"/>
            <p:cNvSpPr txBox="1"/>
            <p:nvPr/>
          </p:nvSpPr>
          <p:spPr>
            <a:xfrm>
              <a:off x="5308600" y="1715631"/>
              <a:ext cx="4572000" cy="70788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Must replace ordinary derivative by </a:t>
              </a:r>
              <a:r>
                <a:rPr lang="en-US" sz="2000" i="1" dirty="0" smtClean="0"/>
                <a:t>covariant differentiation</a:t>
              </a:r>
              <a:endParaRPr lang="en-US" sz="2000" i="1" dirty="0"/>
            </a:p>
          </p:txBody>
        </p:sp>
        <p:graphicFrame>
          <p:nvGraphicFramePr>
            <p:cNvPr id="34" name="Object 33"/>
            <p:cNvGraphicFramePr>
              <a:graphicFrameLocks noChangeAspect="1"/>
            </p:cNvGraphicFramePr>
            <p:nvPr/>
          </p:nvGraphicFramePr>
          <p:xfrm>
            <a:off x="5564188" y="2499717"/>
            <a:ext cx="4240212" cy="892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710" name="Equation" r:id="rId5" imgW="1612900" imgH="368300" progId="Equation.3">
                    <p:embed/>
                  </p:oleObj>
                </mc:Choice>
                <mc:Fallback>
                  <p:oleObj name="Equation" r:id="rId5" imgW="1612900" imgH="368300" progId="Equation.3">
                    <p:embed/>
                    <p:pic>
                      <p:nvPicPr>
                        <p:cNvPr id="0" name="Picture 3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64188" y="2499717"/>
                          <a:ext cx="4240212" cy="8921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9" name="Group 38"/>
          <p:cNvGrpSpPr/>
          <p:nvPr/>
        </p:nvGrpSpPr>
        <p:grpSpPr>
          <a:xfrm>
            <a:off x="5308600" y="5325522"/>
            <a:ext cx="4648200" cy="846678"/>
            <a:chOff x="5537200" y="5029200"/>
            <a:chExt cx="4267200" cy="904071"/>
          </a:xfrm>
          <a:solidFill>
            <a:srgbClr val="99FFCC"/>
          </a:solidFill>
        </p:grpSpPr>
        <p:sp>
          <p:nvSpPr>
            <p:cNvPr id="37" name="TextBox 36"/>
            <p:cNvSpPr txBox="1"/>
            <p:nvPr/>
          </p:nvSpPr>
          <p:spPr>
            <a:xfrm>
              <a:off x="5537200" y="5045944"/>
              <a:ext cx="4267200" cy="88732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 smtClean="0"/>
            </a:p>
          </p:txBody>
        </p:sp>
        <p:graphicFrame>
          <p:nvGraphicFramePr>
            <p:cNvPr id="57357" name="Object 13"/>
            <p:cNvGraphicFramePr>
              <a:graphicFrameLocks noChangeAspect="1"/>
            </p:cNvGraphicFramePr>
            <p:nvPr/>
          </p:nvGraphicFramePr>
          <p:xfrm>
            <a:off x="6446603" y="5029200"/>
            <a:ext cx="2588302" cy="9017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711" name="Equation" r:id="rId7" imgW="1219200" imgH="368300" progId="Equation.3">
                    <p:embed/>
                  </p:oleObj>
                </mc:Choice>
                <mc:Fallback>
                  <p:oleObj name="Equation" r:id="rId7" imgW="1219200" imgH="368300" progId="Equation.3">
                    <p:embed/>
                    <p:pic>
                      <p:nvPicPr>
                        <p:cNvPr id="0" name="Picture 3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46603" y="5029200"/>
                          <a:ext cx="2588302" cy="90170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7" name="TextBox 46"/>
          <p:cNvSpPr txBox="1"/>
          <p:nvPr/>
        </p:nvSpPr>
        <p:spPr>
          <a:xfrm>
            <a:off x="5308600" y="6172200"/>
            <a:ext cx="4648200" cy="457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local symmetry → dynamics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308600" y="914400"/>
            <a:ext cx="4572000" cy="892552"/>
          </a:xfrm>
          <a:prstGeom prst="rect">
            <a:avLst/>
          </a:prstGeom>
          <a:solidFill>
            <a:srgbClr val="9DEA36"/>
          </a:solidFill>
        </p:spPr>
        <p:txBody>
          <a:bodyPr wrap="square" rtlCol="0">
            <a:spAutoFit/>
          </a:bodyPr>
          <a:lstStyle/>
          <a:p>
            <a:pPr algn="ctr"/>
            <a:endParaRPr lang="en-US" sz="800" dirty="0" smtClean="0"/>
          </a:p>
          <a:p>
            <a:pPr algn="ctr"/>
            <a:r>
              <a:rPr lang="en-US" sz="2200" dirty="0" smtClean="0"/>
              <a:t>Equations written in terms of 4-tensors are automatically relativistic</a:t>
            </a:r>
            <a:endParaRPr lang="en-US" sz="2200" i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355600" y="3429000"/>
            <a:ext cx="4953000" cy="1938992"/>
            <a:chOff x="355600" y="3429000"/>
            <a:chExt cx="4953000" cy="1938992"/>
          </a:xfrm>
        </p:grpSpPr>
        <p:sp>
          <p:nvSpPr>
            <p:cNvPr id="35" name="TextBox 34"/>
            <p:cNvSpPr txBox="1"/>
            <p:nvPr/>
          </p:nvSpPr>
          <p:spPr>
            <a:xfrm>
              <a:off x="355600" y="3429000"/>
              <a:ext cx="4953000" cy="193899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/>
                <a:t>General relativity</a:t>
              </a:r>
            </a:p>
            <a:p>
              <a:pPr algn="ctr"/>
              <a:r>
                <a:rPr lang="en-US" sz="2000" dirty="0" smtClean="0"/>
                <a:t>curved spacetime </a:t>
              </a:r>
              <a:r>
                <a:rPr lang="en-US" sz="1800" dirty="0" smtClean="0"/>
                <a:t>with </a:t>
              </a:r>
              <a:r>
                <a:rPr lang="en-US" sz="1800" i="1" dirty="0" smtClean="0"/>
                <a:t>moving</a:t>
              </a:r>
              <a:r>
                <a:rPr lang="en-US" sz="1800" dirty="0" smtClean="0"/>
                <a:t> basis vectors</a:t>
              </a:r>
            </a:p>
            <a:p>
              <a:r>
                <a:rPr lang="en-US" sz="1800" dirty="0" smtClean="0"/>
                <a:t>    </a:t>
              </a:r>
              <a:r>
                <a:rPr lang="en-US" sz="2000" dirty="0" smtClean="0"/>
                <a:t>general coord transf = spacetime dependent                                 </a:t>
              </a:r>
            </a:p>
            <a:p>
              <a:r>
                <a:rPr lang="en-US" i="1" dirty="0" smtClean="0"/>
                <a:t>                           </a:t>
              </a:r>
            </a:p>
            <a:p>
              <a:pPr algn="ctr"/>
              <a:r>
                <a:rPr lang="en-US" i="1" dirty="0" smtClean="0"/>
                <a:t>Local symmetry   </a:t>
              </a:r>
            </a:p>
            <a:p>
              <a:pPr algn="ctr"/>
              <a:endParaRPr lang="en-US" sz="800" dirty="0" smtClean="0"/>
            </a:p>
          </p:txBody>
        </p:sp>
        <p:graphicFrame>
          <p:nvGraphicFramePr>
            <p:cNvPr id="57680" name="Object 336"/>
            <p:cNvGraphicFramePr>
              <a:graphicFrameLocks noChangeAspect="1"/>
            </p:cNvGraphicFramePr>
            <p:nvPr/>
          </p:nvGraphicFramePr>
          <p:xfrm>
            <a:off x="2257425" y="4484688"/>
            <a:ext cx="1450975" cy="468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712" name="Equation" r:id="rId9" imgW="507780" imgH="215806" progId="Equation.3">
                    <p:embed/>
                  </p:oleObj>
                </mc:Choice>
                <mc:Fallback>
                  <p:oleObj name="Equation" r:id="rId9" imgW="507780" imgH="215806" progId="Equation.3">
                    <p:embed/>
                    <p:pic>
                      <p:nvPicPr>
                        <p:cNvPr id="0" name="Picture 3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7425" y="4484688"/>
                          <a:ext cx="1450975" cy="468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7FA8-836A-4909-863B-82CE545B14E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9652000" y="7162801"/>
            <a:ext cx="50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35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67"/>
          <p:cNvGrpSpPr/>
          <p:nvPr/>
        </p:nvGrpSpPr>
        <p:grpSpPr>
          <a:xfrm>
            <a:off x="508000" y="1359694"/>
            <a:ext cx="9144000" cy="2221706"/>
            <a:chOff x="508000" y="144959"/>
            <a:chExt cx="9144000" cy="2221706"/>
          </a:xfrm>
        </p:grpSpPr>
        <p:grpSp>
          <p:nvGrpSpPr>
            <p:cNvPr id="31" name="Group 30"/>
            <p:cNvGrpSpPr/>
            <p:nvPr/>
          </p:nvGrpSpPr>
          <p:grpSpPr>
            <a:xfrm>
              <a:off x="508000" y="1295400"/>
              <a:ext cx="9144000" cy="1071265"/>
              <a:chOff x="508000" y="3399710"/>
              <a:chExt cx="9144000" cy="1071265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508000" y="3399710"/>
                <a:ext cx="9144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Source  particle                     Curved  spacetime                     Test particle 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022600" y="3886200"/>
                <a:ext cx="990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solidFill>
                      <a:srgbClr val="FF0000"/>
                    </a:solidFill>
                  </a:rPr>
                  <a:t>Einstein field </a:t>
                </a:r>
                <a:r>
                  <a:rPr lang="en-US" sz="1600" dirty="0" err="1" smtClean="0">
                    <a:solidFill>
                      <a:srgbClr val="FF0000"/>
                    </a:solidFill>
                  </a:rPr>
                  <a:t>eqn</a:t>
                </a:r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527800" y="3810000"/>
                <a:ext cx="990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>
                    <a:solidFill>
                      <a:srgbClr val="FF0000"/>
                    </a:solidFill>
                  </a:rPr>
                  <a:t>Geodesic</a:t>
                </a:r>
              </a:p>
              <a:p>
                <a:pPr algn="ctr"/>
                <a:r>
                  <a:rPr lang="en-US" sz="1600" dirty="0" err="1" smtClean="0">
                    <a:solidFill>
                      <a:srgbClr val="FF0000"/>
                    </a:solidFill>
                  </a:rPr>
                  <a:t>Eqn</a:t>
                </a:r>
                <a:r>
                  <a:rPr lang="en-US" sz="1600" dirty="0" smtClean="0">
                    <a:solidFill>
                      <a:srgbClr val="FF0000"/>
                    </a:solidFill>
                  </a:rPr>
                  <a:t> </a:t>
                </a:r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965200" y="144959"/>
              <a:ext cx="8153400" cy="769441"/>
              <a:chOff x="965200" y="533400"/>
              <a:chExt cx="8153400" cy="769441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965200" y="782360"/>
                <a:ext cx="5257800" cy="461665"/>
              </a:xfrm>
              <a:prstGeom prst="rect">
                <a:avLst/>
              </a:prstGeom>
              <a:solidFill>
                <a:srgbClr val="FFFF99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gravitational field  =  warped spacetime</a:t>
                </a:r>
                <a:endParaRPr lang="en-US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6299200" y="533400"/>
                <a:ext cx="2819400" cy="769441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metric tensor </a:t>
                </a:r>
                <a:r>
                  <a:rPr lang="en-US" sz="1800" dirty="0"/>
                  <a:t>[</a:t>
                </a:r>
                <a:r>
                  <a:rPr lang="en-US" sz="2000" i="1" dirty="0"/>
                  <a:t>g</a:t>
                </a:r>
                <a:r>
                  <a:rPr lang="el-GR" sz="2000" i="1" baseline="-25000" dirty="0" smtClean="0"/>
                  <a:t>μν</a:t>
                </a:r>
                <a:r>
                  <a:rPr lang="en-US" sz="2000" dirty="0" smtClean="0"/>
                  <a:t>]</a:t>
                </a:r>
                <a:r>
                  <a:rPr lang="en-US" sz="1800" i="1" dirty="0" smtClean="0"/>
                  <a:t> </a:t>
                </a:r>
                <a:r>
                  <a:rPr lang="en-US" dirty="0" smtClean="0"/>
                  <a:t>= </a:t>
                </a:r>
              </a:p>
              <a:p>
                <a:pPr algn="ctr"/>
                <a:r>
                  <a:rPr lang="en-US" sz="2000" dirty="0" err="1" smtClean="0"/>
                  <a:t>rela</a:t>
                </a:r>
                <a:r>
                  <a:rPr lang="en-US" sz="2000" dirty="0" smtClean="0"/>
                  <a:t>. </a:t>
                </a:r>
                <a:r>
                  <a:rPr lang="en-US" sz="2000" dirty="0" err="1" smtClean="0"/>
                  <a:t>grav</a:t>
                </a:r>
                <a:r>
                  <a:rPr lang="en-US" sz="2000" dirty="0" smtClean="0"/>
                  <a:t>. potential </a:t>
                </a:r>
                <a:endParaRPr lang="en-US" sz="2000" dirty="0"/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127000" y="3536891"/>
            <a:ext cx="9906000" cy="1873309"/>
            <a:chOff x="127000" y="3181290"/>
            <a:chExt cx="9906000" cy="1873309"/>
          </a:xfrm>
        </p:grpSpPr>
        <p:grpSp>
          <p:nvGrpSpPr>
            <p:cNvPr id="66" name="Group 65"/>
            <p:cNvGrpSpPr/>
            <p:nvPr/>
          </p:nvGrpSpPr>
          <p:grpSpPr>
            <a:xfrm>
              <a:off x="127000" y="3181290"/>
              <a:ext cx="9906000" cy="1873309"/>
              <a:chOff x="127000" y="1962090"/>
              <a:chExt cx="9906000" cy="1873309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203200" y="2717800"/>
                <a:ext cx="3657600" cy="635000"/>
                <a:chOff x="584200" y="3352800"/>
                <a:chExt cx="3657600" cy="635000"/>
              </a:xfrm>
            </p:grpSpPr>
            <p:graphicFrame>
              <p:nvGraphicFramePr>
                <p:cNvPr id="39" name="Object 38"/>
                <p:cNvGraphicFramePr>
                  <a:graphicFrameLocks noChangeAspect="1"/>
                </p:cNvGraphicFramePr>
                <p:nvPr/>
              </p:nvGraphicFramePr>
              <p:xfrm>
                <a:off x="584200" y="3352800"/>
                <a:ext cx="714375" cy="6350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4506" name="Equation" r:id="rId3" imgW="228501" imgH="203112" progId="Equation.3">
                        <p:embed/>
                      </p:oleObj>
                    </mc:Choice>
                    <mc:Fallback>
                      <p:oleObj name="Equation" r:id="rId3" imgW="228501" imgH="203112" progId="Equation.3">
                        <p:embed/>
                        <p:pic>
                          <p:nvPicPr>
                            <p:cNvPr id="0" name="Picture 22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84200" y="3352800"/>
                              <a:ext cx="714375" cy="6350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41" name="TextBox 40"/>
                <p:cNvSpPr txBox="1"/>
                <p:nvPr/>
              </p:nvSpPr>
              <p:spPr>
                <a:xfrm>
                  <a:off x="1346200" y="3429000"/>
                  <a:ext cx="28956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/>
                    <a:t>energy momentum tensor</a:t>
                  </a:r>
                  <a:endParaRPr lang="en-US" sz="2000" dirty="0"/>
                </a:p>
              </p:txBody>
            </p:sp>
          </p:grpSp>
          <p:grpSp>
            <p:nvGrpSpPr>
              <p:cNvPr id="51" name="Group 50"/>
              <p:cNvGrpSpPr/>
              <p:nvPr/>
            </p:nvGrpSpPr>
            <p:grpSpPr>
              <a:xfrm>
                <a:off x="203200" y="1962090"/>
                <a:ext cx="3276600" cy="847785"/>
                <a:chOff x="584200" y="4240153"/>
                <a:chExt cx="3276600" cy="847785"/>
              </a:xfrm>
            </p:grpSpPr>
            <p:graphicFrame>
              <p:nvGraphicFramePr>
                <p:cNvPr id="37" name="Object 36"/>
                <p:cNvGraphicFramePr>
                  <a:graphicFrameLocks noChangeAspect="1"/>
                </p:cNvGraphicFramePr>
                <p:nvPr/>
              </p:nvGraphicFramePr>
              <p:xfrm>
                <a:off x="584200" y="4564063"/>
                <a:ext cx="635000" cy="52387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4507" name="Equation" r:id="rId5" imgW="203112" imgH="190417" progId="Equation.3">
                        <p:embed/>
                      </p:oleObj>
                    </mc:Choice>
                    <mc:Fallback>
                      <p:oleObj name="Equation" r:id="rId5" imgW="203112" imgH="190417" progId="Equation.3">
                        <p:embed/>
                        <p:pic>
                          <p:nvPicPr>
                            <p:cNvPr id="0" name="Picture 22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84200" y="4564063"/>
                              <a:ext cx="635000" cy="523875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43" name="TextBox 42"/>
                <p:cNvSpPr txBox="1"/>
                <p:nvPr/>
              </p:nvSpPr>
              <p:spPr>
                <a:xfrm>
                  <a:off x="1346200" y="4629090"/>
                  <a:ext cx="25146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/>
                    <a:t>Newton’s constant</a:t>
                  </a:r>
                  <a:endParaRPr lang="en-US" sz="2000" dirty="0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2413000" y="4240153"/>
                  <a:ext cx="9144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/>
                    <a:t>1915</a:t>
                  </a:r>
                  <a:endParaRPr lang="en-US" sz="2000" dirty="0"/>
                </a:p>
              </p:txBody>
            </p:sp>
          </p:grpSp>
          <p:grpSp>
            <p:nvGrpSpPr>
              <p:cNvPr id="50" name="Group 49"/>
              <p:cNvGrpSpPr/>
              <p:nvPr/>
            </p:nvGrpSpPr>
            <p:grpSpPr>
              <a:xfrm>
                <a:off x="127000" y="3200399"/>
                <a:ext cx="6400800" cy="635000"/>
                <a:chOff x="508000" y="3962400"/>
                <a:chExt cx="6400800" cy="635000"/>
              </a:xfrm>
              <a:solidFill>
                <a:srgbClr val="99FFCC"/>
              </a:solidFill>
            </p:grpSpPr>
            <p:graphicFrame>
              <p:nvGraphicFramePr>
                <p:cNvPr id="38" name="Object 37"/>
                <p:cNvGraphicFramePr>
                  <a:graphicFrameLocks noChangeAspect="1"/>
                </p:cNvGraphicFramePr>
                <p:nvPr/>
              </p:nvGraphicFramePr>
              <p:xfrm>
                <a:off x="508000" y="3962400"/>
                <a:ext cx="793750" cy="6350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4508" name="Equation" r:id="rId7" imgW="253780" imgH="203024" progId="Equation.3">
                        <p:embed/>
                      </p:oleObj>
                    </mc:Choice>
                    <mc:Fallback>
                      <p:oleObj name="Equation" r:id="rId7" imgW="253780" imgH="203024" progId="Equation.3">
                        <p:embed/>
                        <p:pic>
                          <p:nvPicPr>
                            <p:cNvPr id="0" name="Picture 22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08000" y="3962400"/>
                              <a:ext cx="793750" cy="6350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42" name="TextBox 41"/>
                <p:cNvSpPr txBox="1"/>
                <p:nvPr/>
              </p:nvSpPr>
              <p:spPr>
                <a:xfrm>
                  <a:off x="1346200" y="4034135"/>
                  <a:ext cx="5562600" cy="461665"/>
                </a:xfrm>
                <a:prstGeom prst="rect">
                  <a:avLst/>
                </a:prstGeom>
                <a:solidFill>
                  <a:srgbClr val="CBF494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/>
                    <a:t>curvature tensor = nonlinear 2</a:t>
                  </a:r>
                  <a:r>
                    <a:rPr lang="en-US" sz="2000" baseline="30000" dirty="0" smtClean="0"/>
                    <a:t>nd</a:t>
                  </a:r>
                  <a:r>
                    <a:rPr lang="en-US" sz="2000" dirty="0" smtClean="0"/>
                    <a:t> derivatives of</a:t>
                  </a:r>
                  <a:r>
                    <a:rPr lang="en-US" sz="2000" i="1" dirty="0" smtClean="0"/>
                    <a:t> </a:t>
                  </a:r>
                  <a:r>
                    <a:rPr lang="en-US" sz="2000" dirty="0"/>
                    <a:t>[</a:t>
                  </a:r>
                  <a:r>
                    <a:rPr lang="en-US" i="1" dirty="0"/>
                    <a:t>g</a:t>
                  </a:r>
                  <a:r>
                    <a:rPr lang="el-GR" i="1" baseline="-25000" dirty="0" smtClean="0"/>
                    <a:t>μν</a:t>
                  </a:r>
                  <a:r>
                    <a:rPr lang="en-US" dirty="0" smtClean="0"/>
                    <a:t>]</a:t>
                  </a:r>
                  <a:r>
                    <a:rPr lang="en-US" sz="2000" i="1" dirty="0" smtClean="0"/>
                    <a:t> </a:t>
                  </a:r>
                  <a:endParaRPr lang="en-US" dirty="0"/>
                </a:p>
              </p:txBody>
            </p:sp>
          </p:grpSp>
          <p:sp>
            <p:nvSpPr>
              <p:cNvPr id="46" name="TextBox 45"/>
              <p:cNvSpPr txBox="1"/>
              <p:nvPr/>
            </p:nvSpPr>
            <p:spPr>
              <a:xfrm>
                <a:off x="7366000" y="3102114"/>
                <a:ext cx="2667000" cy="707886"/>
              </a:xfrm>
              <a:prstGeom prst="rect">
                <a:avLst/>
              </a:prstGeom>
              <a:solidFill>
                <a:srgbClr val="CBF494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Metric being </a:t>
                </a:r>
                <a:r>
                  <a:rPr lang="en-US" sz="2000" dirty="0" err="1" smtClean="0"/>
                  <a:t>gravi</a:t>
                </a:r>
                <a:r>
                  <a:rPr lang="en-US" sz="2000" dirty="0" smtClean="0"/>
                  <a:t> pot,</a:t>
                </a:r>
              </a:p>
              <a:p>
                <a:r>
                  <a:rPr lang="en-US" sz="2000" dirty="0" smtClean="0"/>
                  <a:t>Curvature = tidal forces</a:t>
                </a:r>
                <a:endParaRPr lang="en-US" sz="2000" dirty="0"/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6832600" y="3200400"/>
              <a:ext cx="2667000" cy="101566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The </a:t>
              </a:r>
              <a:r>
                <a:rPr lang="en-US" sz="2000" b="1" dirty="0"/>
                <a:t>Einstein equation</a:t>
              </a:r>
            </a:p>
            <a:p>
              <a:pPr algn="ctr"/>
              <a:r>
                <a:rPr lang="en-US" sz="2000" dirty="0" smtClean="0"/>
                <a:t>10 coupled PDEs</a:t>
              </a:r>
            </a:p>
            <a:p>
              <a:pPr algn="ctr"/>
              <a:r>
                <a:rPr lang="en-US" sz="2000" dirty="0"/>
                <a:t>s</a:t>
              </a:r>
              <a:r>
                <a:rPr lang="en-US" sz="2000" dirty="0" smtClean="0"/>
                <a:t>olution = </a:t>
              </a:r>
              <a:r>
                <a:rPr lang="en-US" sz="1800" dirty="0" smtClean="0"/>
                <a:t>[</a:t>
              </a:r>
              <a:r>
                <a:rPr lang="en-US" sz="2000" i="1" dirty="0" smtClean="0"/>
                <a:t>g</a:t>
              </a:r>
              <a:r>
                <a:rPr lang="el-GR" sz="2000" i="1" baseline="-25000" dirty="0" smtClean="0"/>
                <a:t>μν</a:t>
              </a:r>
              <a:r>
                <a:rPr lang="en-US" sz="2000" dirty="0" smtClean="0"/>
                <a:t>]</a:t>
              </a:r>
              <a:r>
                <a:rPr lang="en-US" sz="1800" i="1" dirty="0" smtClean="0"/>
                <a:t> </a:t>
              </a:r>
              <a:endParaRPr lang="en-US" sz="2000" dirty="0"/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3784600" y="3505200"/>
              <a:ext cx="2743200" cy="685800"/>
              <a:chOff x="3784600" y="2514600"/>
              <a:chExt cx="2743200" cy="685800"/>
            </a:xfrm>
          </p:grpSpPr>
          <p:graphicFrame>
            <p:nvGraphicFramePr>
              <p:cNvPr id="35" name="Object 34"/>
              <p:cNvGraphicFramePr>
                <a:graphicFrameLocks noChangeAspect="1"/>
              </p:cNvGraphicFramePr>
              <p:nvPr/>
            </p:nvGraphicFramePr>
            <p:xfrm>
              <a:off x="4073525" y="2514600"/>
              <a:ext cx="2301875" cy="635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4509" name="Equation" r:id="rId9" imgW="736600" imgH="203200" progId="Equation.3">
                      <p:embed/>
                    </p:oleObj>
                  </mc:Choice>
                  <mc:Fallback>
                    <p:oleObj name="Equation" r:id="rId9" imgW="736600" imgH="203200" progId="Equation.3">
                      <p:embed/>
                      <p:pic>
                        <p:nvPicPr>
                          <p:cNvPr id="0" name="Picture 22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73525" y="2514600"/>
                            <a:ext cx="2301875" cy="6350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8" name="Rectangle 47"/>
              <p:cNvSpPr/>
              <p:nvPr/>
            </p:nvSpPr>
            <p:spPr>
              <a:xfrm>
                <a:off x="3784600" y="2514600"/>
                <a:ext cx="2743200" cy="685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1" name="Group 60"/>
          <p:cNvGrpSpPr/>
          <p:nvPr/>
        </p:nvGrpSpPr>
        <p:grpSpPr>
          <a:xfrm>
            <a:off x="584200" y="2463225"/>
            <a:ext cx="9296400" cy="584775"/>
            <a:chOff x="584200" y="1777425"/>
            <a:chExt cx="9296400" cy="584775"/>
          </a:xfrm>
        </p:grpSpPr>
        <p:sp>
          <p:nvSpPr>
            <p:cNvPr id="8" name="Rectangle 7"/>
            <p:cNvSpPr/>
            <p:nvPr/>
          </p:nvSpPr>
          <p:spPr>
            <a:xfrm>
              <a:off x="584200" y="1777425"/>
              <a:ext cx="22098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670800" y="1828800"/>
              <a:ext cx="22098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013200" y="1828800"/>
              <a:ext cx="2438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3175000" y="2006025"/>
              <a:ext cx="762000" cy="1588"/>
            </a:xfrm>
            <a:prstGeom prst="straightConnector1">
              <a:avLst/>
            </a:prstGeom>
            <a:ln>
              <a:solidFill>
                <a:srgbClr val="0E045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6604000" y="2080637"/>
              <a:ext cx="762000" cy="1588"/>
            </a:xfrm>
            <a:prstGeom prst="straightConnector1">
              <a:avLst/>
            </a:prstGeom>
            <a:ln>
              <a:solidFill>
                <a:srgbClr val="0E045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660400" y="1853625"/>
            <a:ext cx="8991600" cy="1575375"/>
            <a:chOff x="660400" y="457200"/>
            <a:chExt cx="8991600" cy="1575375"/>
          </a:xfrm>
        </p:grpSpPr>
        <p:grpSp>
          <p:nvGrpSpPr>
            <p:cNvPr id="56" name="Group 55"/>
            <p:cNvGrpSpPr/>
            <p:nvPr/>
          </p:nvGrpSpPr>
          <p:grpSpPr>
            <a:xfrm>
              <a:off x="2870200" y="1447800"/>
              <a:ext cx="4572000" cy="584775"/>
              <a:chOff x="2870200" y="2463225"/>
              <a:chExt cx="4572000" cy="584775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2870200" y="2562726"/>
                <a:ext cx="990600" cy="4852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Field </a:t>
                </a:r>
                <a:r>
                  <a:rPr lang="en-US" sz="1600" dirty="0" err="1" smtClean="0"/>
                  <a:t>eqn</a:t>
                </a:r>
                <a:endParaRPr lang="en-US" sz="1600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604000" y="2463225"/>
                <a:ext cx="838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err="1" smtClean="0"/>
                  <a:t>Eqn</a:t>
                </a:r>
                <a:r>
                  <a:rPr lang="en-US" sz="1600" dirty="0" smtClean="0"/>
                  <a:t> of motion</a:t>
                </a:r>
                <a:endParaRPr lang="en-US" sz="1600" dirty="0"/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660400" y="457200"/>
              <a:ext cx="8991600" cy="1170702"/>
              <a:chOff x="660400" y="662563"/>
              <a:chExt cx="8991600" cy="1170702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660400" y="1371600"/>
                <a:ext cx="8991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Source  particle                               Field                               Test particle </a:t>
                </a:r>
                <a:endParaRPr lang="en-US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1270000" y="662563"/>
                <a:ext cx="3276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u="sng" dirty="0"/>
                  <a:t>F</a:t>
                </a:r>
                <a:r>
                  <a:rPr lang="en-US" b="1" u="sng" dirty="0" smtClean="0"/>
                  <a:t>ield theory</a:t>
                </a:r>
                <a:r>
                  <a:rPr lang="en-US" b="1" dirty="0" smtClean="0"/>
                  <a:t> of gravity</a:t>
                </a:r>
                <a:endParaRPr lang="en-US" b="1" u="sng" dirty="0"/>
              </a:p>
            </p:txBody>
          </p:sp>
        </p:grpSp>
      </p:grpSp>
      <p:sp>
        <p:nvSpPr>
          <p:cNvPr id="52" name="TextBox 51"/>
          <p:cNvSpPr txBox="1"/>
          <p:nvPr/>
        </p:nvSpPr>
        <p:spPr>
          <a:xfrm>
            <a:off x="9728200" y="7162800"/>
            <a:ext cx="43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38</a:t>
            </a:r>
            <a:endParaRPr lang="en-US" sz="1200" dirty="0"/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7FA8-836A-4909-863B-82CE545B14E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660400" y="914400"/>
            <a:ext cx="419100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General Relativity</a:t>
            </a:r>
            <a:endParaRPr lang="en-US" sz="3600" b="1" dirty="0"/>
          </a:p>
        </p:txBody>
      </p:sp>
      <p:grpSp>
        <p:nvGrpSpPr>
          <p:cNvPr id="64" name="Group 63"/>
          <p:cNvGrpSpPr/>
          <p:nvPr/>
        </p:nvGrpSpPr>
        <p:grpSpPr>
          <a:xfrm>
            <a:off x="1498600" y="4419600"/>
            <a:ext cx="7086600" cy="1524000"/>
            <a:chOff x="1498600" y="4419600"/>
            <a:chExt cx="7086600" cy="1524000"/>
          </a:xfrm>
        </p:grpSpPr>
        <p:sp>
          <p:nvSpPr>
            <p:cNvPr id="3" name="Rectangle 2"/>
            <p:cNvSpPr/>
            <p:nvPr/>
          </p:nvSpPr>
          <p:spPr>
            <a:xfrm>
              <a:off x="1498600" y="5512713"/>
              <a:ext cx="7086600" cy="43088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pPr marL="203198" lvl="0" indent="-203198" algn="ctr" defTabSz="1015990" fontAlgn="auto"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5000"/>
                <a:defRPr/>
              </a:pPr>
              <a:r>
                <a:rPr lang="en-US" sz="2200" b="1" i="1" dirty="0" err="1" smtClean="0">
                  <a:cs typeface="Times New Roman" pitchFamily="18" charset="0"/>
                </a:rPr>
                <a:t>g</a:t>
              </a:r>
              <a:r>
                <a:rPr lang="en-US" sz="2200" b="1" i="1" baseline="-25000" dirty="0" err="1" smtClean="0">
                  <a:cs typeface="Times New Roman" pitchFamily="18" charset="0"/>
                </a:rPr>
                <a:t>N</a:t>
              </a:r>
              <a:r>
                <a:rPr lang="en-US" sz="2200" b="1" dirty="0" smtClean="0">
                  <a:cs typeface="Times New Roman" pitchFamily="18" charset="0"/>
                </a:rPr>
                <a:t> </a:t>
              </a:r>
              <a:r>
                <a:rPr lang="en-US" sz="2200" b="1" dirty="0">
                  <a:cs typeface="Times New Roman" pitchFamily="18" charset="0"/>
                </a:rPr>
                <a:t>as the </a:t>
              </a:r>
              <a:r>
                <a:rPr lang="en-US" sz="2200" b="1" u="sng" dirty="0">
                  <a:cs typeface="Times New Roman" pitchFamily="18" charset="0"/>
                </a:rPr>
                <a:t>conversion factor</a:t>
              </a:r>
              <a:r>
                <a:rPr lang="en-US" sz="2200" b="1" dirty="0">
                  <a:cs typeface="Times New Roman" pitchFamily="18" charset="0"/>
                </a:rPr>
                <a:t>  </a:t>
              </a:r>
              <a:r>
                <a:rPr lang="en-US" sz="2200" b="1" dirty="0" smtClean="0">
                  <a:solidFill>
                    <a:srgbClr val="0070C0"/>
                  </a:solidFill>
                  <a:cs typeface="Times New Roman" pitchFamily="18" charset="0"/>
                </a:rPr>
                <a:t>geometry </a:t>
              </a:r>
              <a:r>
                <a:rPr lang="en-US" sz="2200" b="1" dirty="0">
                  <a:solidFill>
                    <a:srgbClr val="0070C0"/>
                  </a:solidFill>
                  <a:cs typeface="Times New Roman" pitchFamily="18" charset="0"/>
                </a:rPr>
                <a:t>↔ </a:t>
              </a:r>
              <a:r>
                <a:rPr lang="en-US" sz="2200" b="1" dirty="0" smtClean="0">
                  <a:solidFill>
                    <a:srgbClr val="0070C0"/>
                  </a:solidFill>
                  <a:cs typeface="Times New Roman" pitchFamily="18" charset="0"/>
                </a:rPr>
                <a:t>mass/energy</a:t>
              </a:r>
              <a:endParaRPr lang="en-US" sz="2200" dirty="0">
                <a:cs typeface="Times New Roman" pitchFamily="18" charset="0"/>
              </a:endParaRPr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flipV="1">
              <a:off x="4851400" y="4419600"/>
              <a:ext cx="533400" cy="10668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3" name="Straight Arrow Connector 62"/>
          <p:cNvCxnSpPr/>
          <p:nvPr/>
        </p:nvCxnSpPr>
        <p:spPr>
          <a:xfrm flipH="1" flipV="1">
            <a:off x="4089400" y="3429000"/>
            <a:ext cx="838200" cy="3048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422400" y="2438400"/>
            <a:ext cx="7162800" cy="2062103"/>
          </a:xfrm>
          <a:prstGeom prst="rect">
            <a:avLst/>
          </a:prstGeom>
          <a:solidFill>
            <a:srgbClr val="89F9B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 the limit of test particles moving with </a:t>
            </a:r>
            <a:r>
              <a:rPr lang="en-US" i="1" dirty="0" smtClean="0"/>
              <a:t>v « c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in </a:t>
            </a:r>
            <a:r>
              <a:rPr lang="en-US" b="1" dirty="0" smtClean="0"/>
              <a:t>a </a:t>
            </a:r>
            <a:r>
              <a:rPr lang="en-US" b="1" u="sng" dirty="0" smtClean="0"/>
              <a:t>static</a:t>
            </a:r>
            <a:r>
              <a:rPr lang="en-US" b="1" i="1" dirty="0" smtClean="0"/>
              <a:t> </a:t>
            </a:r>
            <a:r>
              <a:rPr lang="en-US" dirty="0" smtClean="0"/>
              <a:t>and</a:t>
            </a:r>
            <a:r>
              <a:rPr lang="en-US" b="1" i="1" dirty="0" smtClean="0"/>
              <a:t> </a:t>
            </a:r>
            <a:r>
              <a:rPr lang="en-US" b="1" u="sng" dirty="0" smtClean="0"/>
              <a:t>weak</a:t>
            </a:r>
            <a:r>
              <a:rPr lang="en-US" b="1" dirty="0" smtClean="0"/>
              <a:t> </a:t>
            </a:r>
            <a:r>
              <a:rPr lang="en-US" b="1" dirty="0" err="1" smtClean="0"/>
              <a:t>grav</a:t>
            </a:r>
            <a:r>
              <a:rPr lang="en-US" b="1" dirty="0" smtClean="0"/>
              <a:t> field </a:t>
            </a:r>
          </a:p>
          <a:p>
            <a:pPr algn="ctr"/>
            <a:r>
              <a:rPr lang="en-US" dirty="0" smtClean="0"/>
              <a:t>Einstein  → Newton   (the </a:t>
            </a:r>
            <a:r>
              <a:rPr lang="en-US" i="1" dirty="0" smtClean="0"/>
              <a:t>1/r </a:t>
            </a:r>
            <a:r>
              <a:rPr lang="en-US" i="1" baseline="30000" dirty="0" smtClean="0"/>
              <a:t>2</a:t>
            </a:r>
            <a:r>
              <a:rPr lang="en-US" dirty="0" smtClean="0"/>
              <a:t> law explained!) 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GR can depict new realms of gravity: </a:t>
            </a:r>
          </a:p>
          <a:p>
            <a:pPr algn="ctr"/>
            <a:r>
              <a:rPr lang="en-US" sz="2800" u="sng" dirty="0" smtClean="0">
                <a:solidFill>
                  <a:srgbClr val="FF0000"/>
                </a:solidFill>
              </a:rPr>
              <a:t>time-</a:t>
            </a:r>
            <a:r>
              <a:rPr lang="en-US" sz="2800" u="sng" dirty="0" err="1" smtClean="0">
                <a:solidFill>
                  <a:srgbClr val="FF0000"/>
                </a:solidFill>
              </a:rPr>
              <a:t>dep</a:t>
            </a:r>
            <a:r>
              <a:rPr lang="en-US" sz="2800" dirty="0" smtClean="0">
                <a:solidFill>
                  <a:srgbClr val="FF0000"/>
                </a:solidFill>
              </a:rPr>
              <a:t> &amp; </a:t>
            </a:r>
            <a:r>
              <a:rPr lang="en-US" sz="2800" u="sng" dirty="0" smtClean="0">
                <a:solidFill>
                  <a:srgbClr val="FF0000"/>
                </a:solidFill>
              </a:rPr>
              <a:t>strong</a:t>
            </a:r>
            <a:endParaRPr lang="en-US" sz="2800" u="sng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422400" y="4495800"/>
            <a:ext cx="7162800" cy="7694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solidFill>
                  <a:srgbClr val="FF0000"/>
                </a:solidFill>
              </a:rPr>
              <a:t>time-</a:t>
            </a:r>
            <a:r>
              <a:rPr lang="en-US" u="sng" dirty="0" err="1" smtClean="0">
                <a:solidFill>
                  <a:srgbClr val="FF0000"/>
                </a:solidFill>
              </a:rPr>
              <a:t>dep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>  </a:t>
            </a:r>
            <a:r>
              <a:rPr lang="en-US" b="1" dirty="0" smtClean="0"/>
              <a:t>GR → gravitational wave</a:t>
            </a:r>
          </a:p>
          <a:p>
            <a:pPr algn="ctr"/>
            <a:r>
              <a:rPr lang="en-US" sz="2000" dirty="0" smtClean="0"/>
              <a:t>Hulse-Taylor binary pulsar system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1422400" y="5257800"/>
            <a:ext cx="7162800" cy="14465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solidFill>
                  <a:srgbClr val="FF0000"/>
                </a:solidFill>
              </a:rPr>
              <a:t>Strong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n-US" b="1" dirty="0" smtClean="0"/>
              <a:t> Black Holes  </a:t>
            </a:r>
            <a:r>
              <a:rPr lang="en-US" sz="2000" i="1" dirty="0" smtClean="0"/>
              <a:t>full power &amp; glory of GR</a:t>
            </a:r>
          </a:p>
          <a:p>
            <a:pPr algn="ctr"/>
            <a:r>
              <a:rPr lang="en-US" b="1" i="1" dirty="0" smtClean="0"/>
              <a:t>Role of space and time is reversed</a:t>
            </a:r>
            <a:r>
              <a:rPr lang="en-US" i="1" dirty="0" smtClean="0"/>
              <a:t>  </a:t>
            </a:r>
          </a:p>
          <a:p>
            <a:pPr algn="ctr"/>
            <a:r>
              <a:rPr lang="en-US" sz="2000" dirty="0" smtClean="0"/>
              <a:t>Light-cones </a:t>
            </a:r>
            <a:r>
              <a:rPr lang="en-US" sz="2000" dirty="0"/>
              <a:t>tip over </a:t>
            </a:r>
            <a:r>
              <a:rPr lang="en-US" sz="2000" dirty="0" smtClean="0"/>
              <a:t>      instead of  → (</a:t>
            </a:r>
            <a:r>
              <a:rPr lang="en-US" sz="2000" i="1" dirty="0" smtClean="0"/>
              <a:t>t = ∞</a:t>
            </a:r>
            <a:r>
              <a:rPr lang="en-US" sz="2000" dirty="0" smtClean="0"/>
              <a:t>)</a:t>
            </a:r>
            <a:r>
              <a:rPr lang="en-US" sz="2000" i="1" dirty="0" smtClean="0"/>
              <a:t>,  </a:t>
            </a:r>
            <a:r>
              <a:rPr lang="en-US" sz="2000" dirty="0" smtClean="0"/>
              <a:t> </a:t>
            </a:r>
            <a:r>
              <a:rPr lang="en-US" sz="2000" dirty="0"/>
              <a:t>→ </a:t>
            </a:r>
            <a:r>
              <a:rPr lang="en-US" sz="2000" dirty="0" smtClean="0"/>
              <a:t>(</a:t>
            </a:r>
            <a:r>
              <a:rPr lang="en-US" sz="2000" i="1" dirty="0" smtClean="0"/>
              <a:t>r = 0</a:t>
            </a:r>
            <a:r>
              <a:rPr lang="en-US" sz="2000" dirty="0" smtClean="0"/>
              <a:t>)</a:t>
            </a:r>
          </a:p>
          <a:p>
            <a:pPr algn="ctr"/>
            <a:r>
              <a:rPr lang="en-US" sz="2000" dirty="0" smtClean="0"/>
              <a:t>Even light cannot escape </a:t>
            </a:r>
            <a:endParaRPr lang="en-US" sz="2000" dirty="0"/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7FA8-836A-4909-863B-82CE545B14E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4927600" y="1600200"/>
            <a:ext cx="3581400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The </a:t>
            </a:r>
            <a:r>
              <a:rPr lang="en-US" sz="2000" b="1" dirty="0"/>
              <a:t>Einstein </a:t>
            </a:r>
            <a:r>
              <a:rPr lang="en-US" sz="2000" b="1" dirty="0" smtClean="0"/>
              <a:t>field equation</a:t>
            </a:r>
            <a:endParaRPr lang="en-US" sz="2000" b="1" dirty="0"/>
          </a:p>
        </p:txBody>
      </p:sp>
      <p:grpSp>
        <p:nvGrpSpPr>
          <p:cNvPr id="50" name="Group 49"/>
          <p:cNvGrpSpPr/>
          <p:nvPr/>
        </p:nvGrpSpPr>
        <p:grpSpPr>
          <a:xfrm>
            <a:off x="2108200" y="1600200"/>
            <a:ext cx="2743200" cy="838200"/>
            <a:chOff x="3860800" y="1524000"/>
            <a:chExt cx="2743200" cy="685800"/>
          </a:xfrm>
        </p:grpSpPr>
        <p:sp>
          <p:nvSpPr>
            <p:cNvPr id="48" name="Rectangle 47"/>
            <p:cNvSpPr/>
            <p:nvPr/>
          </p:nvSpPr>
          <p:spPr>
            <a:xfrm>
              <a:off x="3860800" y="1524000"/>
              <a:ext cx="2743200" cy="6858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16742" name="Object 6"/>
            <p:cNvGraphicFramePr>
              <a:graphicFrameLocks noChangeAspect="1"/>
            </p:cNvGraphicFramePr>
            <p:nvPr/>
          </p:nvGraphicFramePr>
          <p:xfrm>
            <a:off x="4073525" y="1524000"/>
            <a:ext cx="2301875" cy="63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750" name="Equation" r:id="rId3" imgW="736600" imgH="203200" progId="Equation.3">
                    <p:embed/>
                  </p:oleObj>
                </mc:Choice>
                <mc:Fallback>
                  <p:oleObj name="Equation" r:id="rId3" imgW="736600" imgH="203200" progId="Equation.3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73525" y="1524000"/>
                          <a:ext cx="2301875" cy="635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3" name="TextBox 52"/>
          <p:cNvSpPr txBox="1"/>
          <p:nvPr/>
        </p:nvSpPr>
        <p:spPr>
          <a:xfrm>
            <a:off x="660400" y="914400"/>
            <a:ext cx="419100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General Relativity</a:t>
            </a:r>
            <a:endParaRPr lang="en-US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9652000" y="7162801"/>
            <a:ext cx="50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40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45" grpId="0" animBg="1"/>
      <p:bldP spid="4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65200" y="937736"/>
            <a:ext cx="8305800" cy="5232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Einstein &amp; unified field theory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65200" y="1394936"/>
            <a:ext cx="8305800" cy="707886"/>
          </a:xfrm>
          <a:prstGeom prst="rect">
            <a:avLst/>
          </a:prstGeom>
          <a:solidFill>
            <a:srgbClr val="25FB4E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the last 30 years of his life , strong conviction:</a:t>
            </a:r>
          </a:p>
          <a:p>
            <a:pPr algn="ctr"/>
            <a:r>
              <a:rPr lang="en-US" dirty="0" smtClean="0"/>
              <a:t>GR + ED  →  </a:t>
            </a:r>
            <a:r>
              <a:rPr lang="en-US" dirty="0" smtClean="0">
                <a:solidFill>
                  <a:srgbClr val="C00000"/>
                </a:solidFill>
              </a:rPr>
              <a:t>solving the </a:t>
            </a:r>
            <a:r>
              <a:rPr lang="en-US" i="1" dirty="0" smtClean="0">
                <a:solidFill>
                  <a:srgbClr val="C00000"/>
                </a:solidFill>
              </a:rPr>
              <a:t>quantum</a:t>
            </a:r>
            <a:r>
              <a:rPr lang="en-US" dirty="0" smtClean="0">
                <a:solidFill>
                  <a:srgbClr val="C00000"/>
                </a:solidFill>
              </a:rPr>
              <a:t> mystery? 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65200" y="3805535"/>
            <a:ext cx="83058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symmetry principle</a:t>
            </a:r>
            <a:endParaRPr lang="en-US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965200" y="4321076"/>
            <a:ext cx="8305800" cy="23083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Before Einstein</a:t>
            </a:r>
            <a:r>
              <a:rPr lang="en-US" dirty="0" smtClean="0"/>
              <a:t>, symmetries were generally regarded as mathematical curiosities of great value to crystallographers, but hardly worthy to be included among the fundamental laws of physics. </a:t>
            </a:r>
            <a:r>
              <a:rPr lang="en-US" u="sng" dirty="0" smtClean="0"/>
              <a:t>We now understand</a:t>
            </a:r>
            <a:r>
              <a:rPr lang="en-US" dirty="0" smtClean="0"/>
              <a:t> that a symmetry principle is </a:t>
            </a:r>
          </a:p>
          <a:p>
            <a:pPr algn="ctr"/>
            <a:r>
              <a:rPr lang="en-US" dirty="0" smtClean="0"/>
              <a:t>not only an organizational device, </a:t>
            </a:r>
          </a:p>
          <a:p>
            <a:pPr algn="ctr"/>
            <a:r>
              <a:rPr lang="en-US" dirty="0" smtClean="0"/>
              <a:t>but also </a:t>
            </a:r>
            <a:r>
              <a:rPr lang="en-US" b="1" dirty="0" smtClean="0"/>
              <a:t>a method to discover new dynamics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65200" y="2057400"/>
            <a:ext cx="8305800" cy="1569660"/>
          </a:xfrm>
          <a:prstGeom prst="rect">
            <a:avLst/>
          </a:prstGeom>
          <a:solidFill>
            <a:srgbClr val="89F9B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Was not directly fruitful, but his insight  </a:t>
            </a:r>
            <a:r>
              <a:rPr lang="en-US" i="1" dirty="0" smtClean="0"/>
              <a:t>Symmetry &amp; Geometry</a:t>
            </a:r>
          </a:p>
          <a:p>
            <a:pPr algn="ctr"/>
            <a:r>
              <a:rPr lang="en-US" dirty="0" smtClean="0"/>
              <a:t>fundamentally influenced effort by others:</a:t>
            </a:r>
          </a:p>
          <a:p>
            <a:pPr algn="ctr"/>
            <a:r>
              <a:rPr lang="en-US" i="1" dirty="0" smtClean="0"/>
              <a:t>Gauge theories </a:t>
            </a:r>
            <a:r>
              <a:rPr lang="en-US" dirty="0" smtClean="0"/>
              <a:t>and </a:t>
            </a:r>
            <a:r>
              <a:rPr lang="en-US" i="1" dirty="0" smtClean="0"/>
              <a:t>KK unification</a:t>
            </a:r>
            <a:r>
              <a:rPr lang="en-US" dirty="0" smtClean="0"/>
              <a:t>, etc.  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But both possible only with modern QM</a:t>
            </a:r>
            <a:endParaRPr lang="en-US" i="1" dirty="0"/>
          </a:p>
        </p:txBody>
      </p:sp>
      <p:sp>
        <p:nvSpPr>
          <p:cNvPr id="36" name="Rectangle 35"/>
          <p:cNvSpPr/>
          <p:nvPr/>
        </p:nvSpPr>
        <p:spPr>
          <a:xfrm>
            <a:off x="965200" y="914400"/>
            <a:ext cx="8305800" cy="2743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7FA8-836A-4909-863B-82CE545B14E6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9728200" y="7162800"/>
            <a:ext cx="43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43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736600" y="914400"/>
            <a:ext cx="85344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Gauge Theory</a:t>
            </a:r>
            <a:endParaRPr lang="en-US" sz="3200" b="1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7FA8-836A-4909-863B-82CE545B14E6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736600" y="1524000"/>
            <a:ext cx="8534400" cy="1569660"/>
            <a:chOff x="736600" y="1524000"/>
            <a:chExt cx="8534400" cy="1569660"/>
          </a:xfrm>
        </p:grpSpPr>
        <p:sp>
          <p:nvSpPr>
            <p:cNvPr id="28" name="TextBox 27"/>
            <p:cNvSpPr txBox="1"/>
            <p:nvPr/>
          </p:nvSpPr>
          <p:spPr>
            <a:xfrm>
              <a:off x="736600" y="1524000"/>
              <a:ext cx="3733800" cy="1200329"/>
            </a:xfrm>
            <a:prstGeom prst="rect">
              <a:avLst/>
            </a:prstGeom>
            <a:solidFill>
              <a:srgbClr val="9DEA3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 smtClean="0"/>
                <a:t>Relativity</a:t>
              </a:r>
              <a:endParaRPr lang="en-US" b="1" dirty="0" smtClean="0"/>
            </a:p>
            <a:p>
              <a:pPr algn="ctr"/>
              <a:r>
                <a:rPr lang="en-US" dirty="0" smtClean="0"/>
                <a:t>Transformation        </a:t>
              </a:r>
            </a:p>
            <a:p>
              <a:pPr algn="ctr"/>
              <a:r>
                <a:rPr lang="en-US" dirty="0" smtClean="0"/>
                <a:t>in coordinate space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470400" y="1524000"/>
              <a:ext cx="4800600" cy="1569660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 smtClean="0"/>
                <a:t>Gauge symmetry</a:t>
              </a:r>
              <a:endParaRPr lang="en-US" b="1" dirty="0" smtClean="0"/>
            </a:p>
            <a:p>
              <a:pPr algn="ctr"/>
              <a:r>
                <a:rPr lang="en-US" i="1" dirty="0" smtClean="0"/>
                <a:t>Local</a:t>
              </a:r>
              <a:r>
                <a:rPr lang="en-US" dirty="0" smtClean="0"/>
                <a:t> transformation      </a:t>
              </a:r>
            </a:p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in the </a:t>
              </a:r>
              <a:r>
                <a:rPr lang="en-US" i="1" dirty="0" smtClean="0">
                  <a:solidFill>
                    <a:srgbClr val="FF0000"/>
                  </a:solidFill>
                </a:rPr>
                <a:t>internal charge </a:t>
              </a:r>
              <a:r>
                <a:rPr lang="en-US" dirty="0" smtClean="0">
                  <a:solidFill>
                    <a:srgbClr val="FF0000"/>
                  </a:solidFill>
                </a:rPr>
                <a:t>space</a:t>
              </a:r>
            </a:p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“changing particle label”</a:t>
              </a:r>
            </a:p>
          </p:txBody>
        </p:sp>
        <p:graphicFrame>
          <p:nvGraphicFramePr>
            <p:cNvPr id="20" name="Object 19"/>
            <p:cNvGraphicFramePr>
              <a:graphicFrameLocks noChangeAspect="1"/>
            </p:cNvGraphicFramePr>
            <p:nvPr/>
          </p:nvGraphicFramePr>
          <p:xfrm>
            <a:off x="3626758" y="1905000"/>
            <a:ext cx="462642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833" name="Equation" r:id="rId3" imgW="139579" imgH="177646" progId="Equation.3">
                    <p:embed/>
                  </p:oleObj>
                </mc:Choice>
                <mc:Fallback>
                  <p:oleObj name="Equation" r:id="rId3" imgW="139579" imgH="177646" progId="Equation.3">
                    <p:embed/>
                    <p:pic>
                      <p:nvPicPr>
                        <p:cNvPr id="0" name="Picture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26758" y="1905000"/>
                          <a:ext cx="462642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8789" name="Object 5"/>
            <p:cNvGraphicFramePr>
              <a:graphicFrameLocks noChangeAspect="1"/>
            </p:cNvGraphicFramePr>
            <p:nvPr/>
          </p:nvGraphicFramePr>
          <p:xfrm>
            <a:off x="8153400" y="1900237"/>
            <a:ext cx="965200" cy="461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834" name="Equation" r:id="rId5" imgW="291847" imgH="215713" progId="Equation.3">
                    <p:embed/>
                  </p:oleObj>
                </mc:Choice>
                <mc:Fallback>
                  <p:oleObj name="Equation" r:id="rId5" imgW="291847" imgH="215713" progId="Equation.3">
                    <p:embed/>
                    <p:pic>
                      <p:nvPicPr>
                        <p:cNvPr id="0" name="Picture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53400" y="1900237"/>
                          <a:ext cx="965200" cy="4619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6"/>
          <p:cNvGrpSpPr/>
          <p:nvPr/>
        </p:nvGrpSpPr>
        <p:grpSpPr>
          <a:xfrm>
            <a:off x="1368425" y="3048000"/>
            <a:ext cx="7902575" cy="2523768"/>
            <a:chOff x="1368425" y="3048000"/>
            <a:chExt cx="7902575" cy="2523768"/>
          </a:xfrm>
        </p:grpSpPr>
        <p:grpSp>
          <p:nvGrpSpPr>
            <p:cNvPr id="2" name="Group 34"/>
            <p:cNvGrpSpPr/>
            <p:nvPr/>
          </p:nvGrpSpPr>
          <p:grpSpPr>
            <a:xfrm>
              <a:off x="4470400" y="3048000"/>
              <a:ext cx="4800600" cy="2523768"/>
              <a:chOff x="5080000" y="3485852"/>
              <a:chExt cx="4800600" cy="2523768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5080000" y="3485852"/>
                <a:ext cx="4800600" cy="2523768"/>
              </a:xfrm>
              <a:prstGeom prst="rect">
                <a:avLst/>
              </a:prstGeom>
              <a:solidFill>
                <a:srgbClr val="CBF494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i="1" dirty="0" smtClean="0"/>
                  <a:t>Gauge principle</a:t>
                </a:r>
                <a:r>
                  <a:rPr lang="en-US" dirty="0" smtClean="0"/>
                  <a:t>:</a:t>
                </a:r>
              </a:p>
              <a:p>
                <a:pPr algn="ctr"/>
                <a:r>
                  <a:rPr lang="en-US" sz="2200" dirty="0" smtClean="0"/>
                  <a:t>Change from </a:t>
                </a:r>
                <a:r>
                  <a:rPr lang="en-US" sz="2200" i="1" dirty="0" smtClean="0"/>
                  <a:t>global</a:t>
                </a:r>
                <a:r>
                  <a:rPr lang="en-US" sz="2200" dirty="0" smtClean="0"/>
                  <a:t> to </a:t>
                </a:r>
                <a:r>
                  <a:rPr lang="en-US" b="1" i="1" dirty="0" smtClean="0"/>
                  <a:t>local</a:t>
                </a:r>
                <a:endParaRPr lang="en-US" b="1" dirty="0" smtClean="0"/>
              </a:p>
              <a:p>
                <a:pPr algn="ctr"/>
                <a:r>
                  <a:rPr lang="en-US" sz="2200" dirty="0" smtClean="0"/>
                  <a:t>transformation on QM states      </a:t>
                </a:r>
              </a:p>
              <a:p>
                <a:pPr algn="ctr"/>
                <a:r>
                  <a:rPr lang="en-US" sz="2000" dirty="0" smtClean="0"/>
                  <a:t> </a:t>
                </a:r>
              </a:p>
              <a:p>
                <a:pPr algn="ctr"/>
                <a:endParaRPr lang="en-US" sz="2000" dirty="0" smtClean="0"/>
              </a:p>
              <a:p>
                <a:pPr algn="ctr"/>
                <a:r>
                  <a:rPr lang="en-US" dirty="0" smtClean="0"/>
                  <a:t>brings in the compensating field  </a:t>
                </a:r>
                <a:r>
                  <a:rPr lang="en-US" b="1" i="1" dirty="0" smtClean="0"/>
                  <a:t>A</a:t>
                </a:r>
                <a:r>
                  <a:rPr lang="en-US" dirty="0" smtClean="0"/>
                  <a:t> ,</a:t>
                </a:r>
              </a:p>
              <a:p>
                <a:pPr algn="ctr"/>
                <a:r>
                  <a:rPr lang="en-US" dirty="0" smtClean="0"/>
                  <a:t>the </a:t>
                </a:r>
                <a:r>
                  <a:rPr lang="en-US" b="1" i="1" dirty="0" smtClean="0"/>
                  <a:t>gauge field   </a:t>
                </a:r>
                <a:endParaRPr lang="en-US" b="1" i="1" dirty="0"/>
              </a:p>
            </p:txBody>
          </p:sp>
          <p:graphicFrame>
            <p:nvGraphicFramePr>
              <p:cNvPr id="16" name="Object 15"/>
              <p:cNvGraphicFramePr>
                <a:graphicFrameLocks noChangeAspect="1"/>
              </p:cNvGraphicFramePr>
              <p:nvPr/>
            </p:nvGraphicFramePr>
            <p:xfrm>
              <a:off x="5862638" y="4602162"/>
              <a:ext cx="3255962" cy="4270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8835" name="Equation" r:id="rId7" imgW="939392" imgH="177723" progId="Equation.3">
                      <p:embed/>
                    </p:oleObj>
                  </mc:Choice>
                  <mc:Fallback>
                    <p:oleObj name="Equation" r:id="rId7" imgW="939392" imgH="177723" progId="Equation.3">
                      <p:embed/>
                      <p:pic>
                        <p:nvPicPr>
                          <p:cNvPr id="0" name="Picture 4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862638" y="4602162"/>
                            <a:ext cx="3255962" cy="4270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28351387"/>
                </p:ext>
              </p:extLst>
            </p:nvPr>
          </p:nvGraphicFramePr>
          <p:xfrm>
            <a:off x="1368425" y="3552212"/>
            <a:ext cx="2720975" cy="1934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836" name="Equation" r:id="rId9" imgW="1244520" imgH="863280" progId="Equation.3">
                    <p:embed/>
                  </p:oleObj>
                </mc:Choice>
                <mc:Fallback>
                  <p:oleObj name="Equation" r:id="rId9" imgW="1244520" imgH="863280" progId="Equation.3">
                    <p:embed/>
                    <p:pic>
                      <p:nvPicPr>
                        <p:cNvPr id="0" name="Picture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68425" y="3552212"/>
                          <a:ext cx="2720975" cy="19341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" name="Group 23"/>
          <p:cNvGrpSpPr/>
          <p:nvPr/>
        </p:nvGrpSpPr>
        <p:grpSpPr>
          <a:xfrm>
            <a:off x="812800" y="5562600"/>
            <a:ext cx="8458200" cy="1169551"/>
            <a:chOff x="812800" y="5562600"/>
            <a:chExt cx="8458200" cy="1169551"/>
          </a:xfrm>
        </p:grpSpPr>
        <p:grpSp>
          <p:nvGrpSpPr>
            <p:cNvPr id="5" name="Group 4"/>
            <p:cNvGrpSpPr/>
            <p:nvPr/>
          </p:nvGrpSpPr>
          <p:grpSpPr>
            <a:xfrm>
              <a:off x="812800" y="5562600"/>
              <a:ext cx="8458200" cy="1169551"/>
              <a:chOff x="812800" y="5562600"/>
              <a:chExt cx="8458200" cy="1169551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812800" y="5562600"/>
                <a:ext cx="8458200" cy="1169551"/>
              </a:xfrm>
              <a:prstGeom prst="rect">
                <a:avLst/>
              </a:prstGeom>
              <a:solidFill>
                <a:srgbClr val="99FFCC"/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dirty="0" smtClean="0"/>
                  <a:t>                                       SR + gauge principles → Maxwell</a:t>
                </a:r>
              </a:p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</a:rPr>
                  <a:t>Electrodynamics = a gauge interaction</a:t>
                </a:r>
              </a:p>
              <a:p>
                <a:pPr algn="ctr"/>
                <a:r>
                  <a:rPr lang="en-US" sz="2200" u="sng" dirty="0" smtClean="0"/>
                  <a:t>Gauge principle </a:t>
                </a:r>
                <a:r>
                  <a:rPr lang="en-US" sz="2200" dirty="0" smtClean="0"/>
                  <a:t>can be used to extend consideration to other interactions</a:t>
                </a:r>
                <a:endParaRPr lang="en-US" sz="2200" dirty="0"/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4775200" y="5562600"/>
                <a:ext cx="4419600" cy="45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9" name="Object 18"/>
            <p:cNvGraphicFramePr>
              <a:graphicFrameLocks noChangeAspect="1"/>
            </p:cNvGraphicFramePr>
            <p:nvPr/>
          </p:nvGraphicFramePr>
          <p:xfrm>
            <a:off x="965200" y="5562600"/>
            <a:ext cx="3500718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837" name="Equation" r:id="rId11" imgW="1371600" imgH="215640" progId="Equation.3">
                    <p:embed/>
                  </p:oleObj>
                </mc:Choice>
                <mc:Fallback>
                  <p:oleObj name="Equation" r:id="rId11" imgW="1371600" imgH="215640" progId="Equation.3">
                    <p:embed/>
                    <p:pic>
                      <p:nvPicPr>
                        <p:cNvPr id="0" name="Picture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5200" y="5562600"/>
                          <a:ext cx="3500718" cy="533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TextBox 25"/>
          <p:cNvSpPr txBox="1"/>
          <p:nvPr/>
        </p:nvSpPr>
        <p:spPr>
          <a:xfrm>
            <a:off x="9652000" y="7162801"/>
            <a:ext cx="50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45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584200" y="762000"/>
            <a:ext cx="89154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Particle physics</a:t>
            </a:r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84200" y="1371600"/>
            <a:ext cx="8915400" cy="1508105"/>
          </a:xfrm>
          <a:prstGeom prst="rect">
            <a:avLst/>
          </a:prstGeom>
          <a:solidFill>
            <a:srgbClr val="CBF49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Special relativity, photons, &amp; Bose-Einstein statistics = key elements</a:t>
            </a:r>
          </a:p>
          <a:p>
            <a:pPr algn="ctr"/>
            <a:r>
              <a:rPr lang="en-US" dirty="0" smtClean="0"/>
              <a:t>But Einstein did not work directly on any particle physics theory</a:t>
            </a:r>
          </a:p>
          <a:p>
            <a:pPr algn="ctr"/>
            <a:r>
              <a:rPr lang="en-US" sz="2000" dirty="0" smtClean="0"/>
              <a:t>Yet, </a:t>
            </a:r>
            <a:r>
              <a:rPr lang="en-US" sz="2000" b="1" dirty="0" smtClean="0"/>
              <a:t>the influence of his ideas had been of paramount importance </a:t>
            </a:r>
          </a:p>
          <a:p>
            <a:pPr algn="ctr"/>
            <a:r>
              <a:rPr lang="en-US" sz="2000" dirty="0" smtClean="0"/>
              <a:t>to the successful creation of  </a:t>
            </a:r>
            <a:r>
              <a:rPr lang="en-US" b="1" dirty="0" smtClean="0">
                <a:solidFill>
                  <a:srgbClr val="FF0000"/>
                </a:solidFill>
              </a:rPr>
              <a:t>the Standard Model of particle physics</a:t>
            </a:r>
            <a:r>
              <a:rPr lang="en-US" b="1" dirty="0" smtClean="0"/>
              <a:t> 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7FA8-836A-4909-863B-82CE545B14E6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728200" y="7162800"/>
            <a:ext cx="43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48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584200" y="2895600"/>
            <a:ext cx="8915400" cy="156966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Strong, weak &amp; electromagnetic interactions </a:t>
            </a:r>
          </a:p>
          <a:p>
            <a:pPr algn="ctr"/>
            <a:r>
              <a:rPr lang="en-US" b="1" dirty="0" smtClean="0"/>
              <a:t>are all </a:t>
            </a:r>
            <a:r>
              <a:rPr lang="en-US" b="1" i="1" dirty="0" smtClean="0"/>
              <a:t>gauge interactions </a:t>
            </a:r>
          </a:p>
          <a:p>
            <a:pPr algn="ctr"/>
            <a:r>
              <a:rPr lang="en-US" dirty="0" smtClean="0"/>
              <a:t>Symmetry principle allowed us to discover the </a:t>
            </a:r>
            <a:r>
              <a:rPr lang="en-US" u="sng" dirty="0" smtClean="0"/>
              <a:t>basic </a:t>
            </a:r>
            <a:r>
              <a:rPr lang="en-US" u="sng" dirty="0" err="1" smtClean="0"/>
              <a:t>eqns</a:t>
            </a:r>
            <a:r>
              <a:rPr lang="en-US" u="sng" dirty="0" smtClean="0"/>
              <a:t> of SM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QCD, electroweak field </a:t>
            </a:r>
            <a:r>
              <a:rPr lang="en-US" dirty="0" err="1" smtClean="0">
                <a:solidFill>
                  <a:srgbClr val="C00000"/>
                </a:solidFill>
              </a:rPr>
              <a:t>eqns</a:t>
            </a:r>
            <a:r>
              <a:rPr lang="en-US" dirty="0" smtClean="0">
                <a:solidFill>
                  <a:srgbClr val="C00000"/>
                </a:solidFill>
              </a:rPr>
              <a:t> = </a:t>
            </a:r>
            <a:r>
              <a:rPr lang="en-US" u="sng" dirty="0" smtClean="0">
                <a:solidFill>
                  <a:srgbClr val="C00000"/>
                </a:solidFill>
              </a:rPr>
              <a:t>generalization of Maxwell’s </a:t>
            </a:r>
            <a:r>
              <a:rPr lang="en-US" dirty="0" err="1" smtClean="0">
                <a:solidFill>
                  <a:srgbClr val="C00000"/>
                </a:solidFill>
              </a:rPr>
              <a:t>eqns</a:t>
            </a:r>
            <a:endParaRPr lang="en-US" sz="2200" i="1" u="sng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4200" y="4495800"/>
            <a:ext cx="4634571" cy="163121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Non-commutative transformation:</a:t>
            </a:r>
          </a:p>
          <a:p>
            <a:pPr algn="r"/>
            <a:r>
              <a:rPr lang="en-US" sz="2000" dirty="0" smtClean="0"/>
              <a:t>gauge (Yang-Mill) fields ~ </a:t>
            </a:r>
            <a:r>
              <a:rPr lang="en-US" sz="2000" dirty="0" err="1" smtClean="0"/>
              <a:t>multiplets</a:t>
            </a:r>
            <a:endParaRPr lang="en-US" sz="2000" dirty="0" smtClean="0"/>
          </a:p>
          <a:p>
            <a:pPr algn="r"/>
            <a:r>
              <a:rPr lang="en-US" sz="2000" dirty="0" smtClean="0"/>
              <a:t>the </a:t>
            </a:r>
            <a:r>
              <a:rPr lang="en-US" sz="2000" b="1" dirty="0" smtClean="0"/>
              <a:t>non-</a:t>
            </a:r>
            <a:r>
              <a:rPr lang="en-US" sz="2000" b="1" dirty="0" err="1" smtClean="0"/>
              <a:t>abelian</a:t>
            </a:r>
            <a:r>
              <a:rPr lang="en-US" sz="2000" b="1" dirty="0" smtClean="0"/>
              <a:t> symmetry </a:t>
            </a:r>
            <a:r>
              <a:rPr lang="en-US" sz="2000" dirty="0" smtClean="0"/>
              <a:t>groups?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b="1" dirty="0" smtClean="0"/>
              <a:t>Quantization &amp; renormalization </a:t>
            </a:r>
          </a:p>
          <a:p>
            <a:pPr algn="ctr"/>
            <a:r>
              <a:rPr lang="en-US" sz="2000" dirty="0" smtClean="0"/>
              <a:t>                                    highly nontrivial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32400" y="4495800"/>
            <a:ext cx="4267200" cy="163121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Spontaneous symmetry breaking:</a:t>
            </a:r>
          </a:p>
          <a:p>
            <a:pPr algn="r"/>
            <a:r>
              <a:rPr lang="en-US" sz="2000" dirty="0" smtClean="0"/>
              <a:t>The </a:t>
            </a:r>
            <a:r>
              <a:rPr lang="en-US" sz="2000" b="1" dirty="0" smtClean="0"/>
              <a:t>symmetry</a:t>
            </a:r>
            <a:r>
              <a:rPr lang="en-US" sz="2000" dirty="0" smtClean="0"/>
              <a:t> is </a:t>
            </a:r>
            <a:r>
              <a:rPr lang="en-US" sz="2000" b="1" dirty="0" smtClean="0"/>
              <a:t>hidden</a:t>
            </a:r>
            <a:endParaRPr lang="en-US" sz="200" b="1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Strongly interacting particles’ </a:t>
            </a:r>
          </a:p>
          <a:p>
            <a:pPr algn="r"/>
            <a:r>
              <a:rPr lang="en-US" sz="1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relevant degrees of freedom</a:t>
            </a:r>
            <a:r>
              <a:rPr lang="en-US" sz="1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are</a:t>
            </a:r>
            <a:r>
              <a:rPr lang="en-US" sz="2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2000" b="1" dirty="0" smtClean="0"/>
              <a:t>hidden</a:t>
            </a:r>
            <a:r>
              <a:rPr lang="en-US" sz="2000" dirty="0" smtClean="0"/>
              <a:t>                      		(</a:t>
            </a:r>
            <a:r>
              <a:rPr lang="en-US" sz="2000" i="1" dirty="0" smtClean="0"/>
              <a:t>quark confinement</a:t>
            </a:r>
            <a:r>
              <a:rPr lang="en-US" sz="2000" dirty="0" smtClean="0"/>
              <a:t>)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2718-5AEF-46D1-977C-151F3C5F882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37000" y="1027093"/>
            <a:ext cx="5616275" cy="178510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rgbClr val="292934"/>
                </a:solidFill>
              </a:rPr>
              <a:t>1. Atomic Nature of Matter</a:t>
            </a:r>
          </a:p>
          <a:p>
            <a:r>
              <a:rPr lang="en-US" sz="2200" b="1" dirty="0" smtClean="0">
                <a:solidFill>
                  <a:srgbClr val="292934"/>
                </a:solidFill>
              </a:rPr>
              <a:t>2. Quantum Theory</a:t>
            </a:r>
          </a:p>
          <a:p>
            <a:r>
              <a:rPr lang="en-US" sz="2200" b="1" dirty="0" smtClean="0">
                <a:solidFill>
                  <a:srgbClr val="292934"/>
                </a:solidFill>
              </a:rPr>
              <a:t>3. Special Relativity</a:t>
            </a:r>
          </a:p>
          <a:p>
            <a:r>
              <a:rPr lang="en-US" sz="2200" b="1" dirty="0" smtClean="0">
                <a:solidFill>
                  <a:srgbClr val="292934"/>
                </a:solidFill>
              </a:rPr>
              <a:t>4. General Relativity</a:t>
            </a:r>
          </a:p>
          <a:p>
            <a:r>
              <a:rPr lang="en-US" sz="2200" b="1" dirty="0" smtClean="0">
                <a:solidFill>
                  <a:srgbClr val="292934"/>
                </a:solidFill>
              </a:rPr>
              <a:t>5. Walking in Einstein’s Steps</a:t>
            </a:r>
            <a:endParaRPr lang="en-US" sz="2200" b="1" dirty="0">
              <a:solidFill>
                <a:srgbClr val="29293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2800" y="1734979"/>
            <a:ext cx="2819400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The book </a:t>
            </a:r>
          </a:p>
          <a:p>
            <a:pPr algn="ctr"/>
            <a:r>
              <a:rPr lang="en-US" sz="2000" dirty="0" smtClean="0">
                <a:solidFill>
                  <a:srgbClr val="292934"/>
                </a:solidFill>
              </a:rPr>
              <a:t>explains his physics</a:t>
            </a:r>
          </a:p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in equations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2800" y="914400"/>
            <a:ext cx="2819400" cy="830997"/>
          </a:xfrm>
          <a:prstGeom prst="rect">
            <a:avLst/>
          </a:prstGeom>
          <a:solidFill>
            <a:srgbClr val="25FB4E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292934"/>
                </a:solidFill>
              </a:rPr>
              <a:t>Albert Einstein</a:t>
            </a:r>
          </a:p>
          <a:p>
            <a:pPr algn="ctr"/>
            <a:r>
              <a:rPr lang="en-US" dirty="0" smtClean="0">
                <a:solidFill>
                  <a:srgbClr val="D2533C">
                    <a:lumMod val="75000"/>
                  </a:srgbClr>
                </a:solidFill>
              </a:rPr>
              <a:t>1879 – 1955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2800" y="3276600"/>
            <a:ext cx="2892316" cy="183127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Today’s talk </a:t>
            </a:r>
          </a:p>
          <a:p>
            <a:pPr algn="ctr"/>
            <a:r>
              <a:rPr lang="en-US" sz="2000" dirty="0" smtClean="0"/>
              <a:t>without math details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some highlight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  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100" dirty="0" smtClean="0">
                <a:solidFill>
                  <a:srgbClr val="808DA0">
                    <a:lumMod val="50000"/>
                  </a:srgbClr>
                </a:solidFill>
              </a:rPr>
              <a:t>historical context </a:t>
            </a:r>
          </a:p>
          <a:p>
            <a:pPr algn="ctr"/>
            <a:r>
              <a:rPr lang="en-US" sz="2100" dirty="0" smtClean="0">
                <a:solidFill>
                  <a:srgbClr val="808DA0">
                    <a:lumMod val="50000"/>
                  </a:srgbClr>
                </a:solidFill>
              </a:rPr>
              <a:t>&amp;  influence</a:t>
            </a:r>
          </a:p>
        </p:txBody>
      </p:sp>
      <p:sp>
        <p:nvSpPr>
          <p:cNvPr id="9" name="Rectangle 8"/>
          <p:cNvSpPr/>
          <p:nvPr/>
        </p:nvSpPr>
        <p:spPr>
          <a:xfrm>
            <a:off x="3937000" y="3276600"/>
            <a:ext cx="5638800" cy="1785104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rgbClr val="292934"/>
                </a:solidFill>
              </a:rPr>
              <a:t>1. The quantum postulate: Einstein </a:t>
            </a:r>
            <a:r>
              <a:rPr lang="en-US" sz="2200" b="1" i="1" dirty="0" err="1" smtClean="0">
                <a:solidFill>
                  <a:srgbClr val="292934"/>
                </a:solidFill>
              </a:rPr>
              <a:t>vs</a:t>
            </a:r>
            <a:r>
              <a:rPr lang="en-US" sz="2200" b="1" i="1" dirty="0" smtClean="0">
                <a:solidFill>
                  <a:srgbClr val="292934"/>
                </a:solidFill>
              </a:rPr>
              <a:t> </a:t>
            </a:r>
            <a:r>
              <a:rPr lang="en-US" sz="2200" b="1" dirty="0" smtClean="0">
                <a:solidFill>
                  <a:srgbClr val="292934"/>
                </a:solidFill>
              </a:rPr>
              <a:t>Planck</a:t>
            </a:r>
          </a:p>
          <a:p>
            <a:r>
              <a:rPr lang="en-US" sz="2200" b="1" dirty="0" smtClean="0">
                <a:solidFill>
                  <a:srgbClr val="292934"/>
                </a:solidFill>
              </a:rPr>
              <a:t>2. Quantum mechanics: Einstein </a:t>
            </a:r>
            <a:r>
              <a:rPr lang="en-US" sz="2200" b="1" i="1" dirty="0" err="1" smtClean="0">
                <a:solidFill>
                  <a:srgbClr val="292934"/>
                </a:solidFill>
              </a:rPr>
              <a:t>vs</a:t>
            </a:r>
            <a:r>
              <a:rPr lang="en-US" sz="2200" b="1" i="1" dirty="0" smtClean="0">
                <a:solidFill>
                  <a:srgbClr val="292934"/>
                </a:solidFill>
              </a:rPr>
              <a:t> </a:t>
            </a:r>
            <a:r>
              <a:rPr lang="en-US" sz="2200" b="1" dirty="0" smtClean="0">
                <a:solidFill>
                  <a:srgbClr val="292934"/>
                </a:solidFill>
              </a:rPr>
              <a:t>Bohr</a:t>
            </a:r>
          </a:p>
          <a:p>
            <a:r>
              <a:rPr lang="en-US" sz="2200" b="1" dirty="0" smtClean="0">
                <a:solidFill>
                  <a:srgbClr val="292934"/>
                </a:solidFill>
              </a:rPr>
              <a:t>3. Relativity: Einstein </a:t>
            </a:r>
            <a:r>
              <a:rPr lang="en-US" sz="2200" b="1" i="1" dirty="0" err="1" smtClean="0">
                <a:solidFill>
                  <a:srgbClr val="292934"/>
                </a:solidFill>
              </a:rPr>
              <a:t>vs</a:t>
            </a:r>
            <a:r>
              <a:rPr lang="en-US" sz="2200" b="1" i="1" dirty="0" smtClean="0">
                <a:solidFill>
                  <a:srgbClr val="292934"/>
                </a:solidFill>
              </a:rPr>
              <a:t> </a:t>
            </a:r>
            <a:r>
              <a:rPr lang="en-US" sz="2200" b="1" dirty="0" smtClean="0">
                <a:solidFill>
                  <a:srgbClr val="292934"/>
                </a:solidFill>
              </a:rPr>
              <a:t>Lorentz</a:t>
            </a:r>
          </a:p>
          <a:p>
            <a:r>
              <a:rPr lang="en-US" sz="2200" b="1" dirty="0" smtClean="0">
                <a:solidFill>
                  <a:srgbClr val="292934"/>
                </a:solidFill>
              </a:rPr>
              <a:t>4. Gravity: Einstein </a:t>
            </a:r>
            <a:r>
              <a:rPr lang="en-US" sz="2200" b="1" i="1" dirty="0" err="1" smtClean="0">
                <a:solidFill>
                  <a:srgbClr val="292934"/>
                </a:solidFill>
              </a:rPr>
              <a:t>vs</a:t>
            </a:r>
            <a:r>
              <a:rPr lang="en-US" sz="2200" b="1" dirty="0" smtClean="0">
                <a:solidFill>
                  <a:srgbClr val="292934"/>
                </a:solidFill>
              </a:rPr>
              <a:t> Newton</a:t>
            </a:r>
          </a:p>
          <a:p>
            <a:r>
              <a:rPr lang="en-US" sz="2200" b="1" dirty="0" smtClean="0">
                <a:solidFill>
                  <a:srgbClr val="292934"/>
                </a:solidFill>
              </a:rPr>
              <a:t>5. Modern gauge theory and unification</a:t>
            </a:r>
            <a:endParaRPr lang="en-US" sz="2200" b="1" dirty="0">
              <a:solidFill>
                <a:srgbClr val="292934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812800" y="3040797"/>
            <a:ext cx="8686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003800" y="762000"/>
            <a:ext cx="4800600" cy="1066800"/>
          </a:xfrm>
          <a:prstGeom prst="rect">
            <a:avLst/>
          </a:prstGeom>
          <a:solidFill>
            <a:srgbClr val="FFFF00"/>
          </a:solidFill>
        </p:spPr>
        <p:txBody>
          <a:bodyPr vert="horz" lIns="101599" tIns="50799" rIns="101599" bIns="50799" rtlCol="0" anchor="ctr">
            <a:normAutofit fontScale="97500" lnSpcReduction="10000"/>
          </a:bodyPr>
          <a:lstStyle/>
          <a:p>
            <a:pPr marL="0" marR="0" lvl="0" indent="0" algn="ctr" defTabSz="101599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-111" normalizeH="0" baseline="0" noProof="0" dirty="0" smtClean="0">
              <a:ln>
                <a:noFill/>
              </a:ln>
              <a:effectLst/>
              <a:uLnTx/>
              <a:uFillTx/>
              <a:ea typeface="+mj-ea"/>
              <a:cs typeface="Times New Roman" pitchFamily="18" charset="0"/>
            </a:endParaRPr>
          </a:p>
          <a:p>
            <a:pPr marL="0" marR="0" lvl="0" indent="0" algn="ctr" defTabSz="101599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1" i="0" u="none" strike="noStrike" kern="1200" cap="none" spc="-111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Times New Roman" pitchFamily="18" charset="0"/>
              </a:rPr>
              <a:t>Kaluza-Klein theory</a:t>
            </a:r>
            <a:endParaRPr kumimoji="0" lang="en-US" sz="2900" b="0" i="0" u="none" strike="noStrike" kern="1200" cap="none" spc="-111" normalizeH="0" baseline="0" noProof="0" dirty="0" smtClean="0">
              <a:ln>
                <a:noFill/>
              </a:ln>
              <a:effectLst/>
              <a:uLnTx/>
              <a:uFillTx/>
              <a:ea typeface="+mj-ea"/>
              <a:cs typeface="Times New Roman" pitchFamily="18" charset="0"/>
            </a:endParaRPr>
          </a:p>
          <a:p>
            <a:pPr marL="0" marR="0" lvl="0" indent="0" algn="ctr" defTabSz="101599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900" spc="-111" dirty="0" smtClean="0">
                <a:ea typeface="+mj-ea"/>
                <a:cs typeface="Times New Roman" pitchFamily="18" charset="0"/>
              </a:rPr>
              <a:t>u</a:t>
            </a:r>
            <a:r>
              <a:rPr kumimoji="0" lang="en-US" sz="2900" b="0" i="0" u="none" strike="noStrike" kern="1200" cap="none" spc="-111" normalizeH="0" baseline="0" noProof="0" dirty="0" err="1" smtClean="0">
                <a:ln>
                  <a:noFill/>
                </a:ln>
                <a:effectLst/>
                <a:uLnTx/>
                <a:uFillTx/>
                <a:ea typeface="+mj-ea"/>
                <a:cs typeface="Times New Roman" pitchFamily="18" charset="0"/>
              </a:rPr>
              <a:t>nification</a:t>
            </a:r>
            <a:r>
              <a:rPr kumimoji="0" lang="en-US" sz="2900" b="0" i="0" u="none" strike="noStrike" kern="1200" cap="none" spc="-111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Times New Roman" pitchFamily="18" charset="0"/>
              </a:rPr>
              <a:t> of </a:t>
            </a:r>
            <a:r>
              <a:rPr kumimoji="0" lang="en-US" sz="2900" b="0" i="0" u="sng" strike="noStrike" kern="1200" cap="none" spc="-111" normalizeH="0" baseline="0" noProof="0" dirty="0" err="1" smtClean="0">
                <a:ln>
                  <a:noFill/>
                </a:ln>
                <a:effectLst/>
                <a:uLnTx/>
                <a:uFillTx/>
                <a:ea typeface="+mj-ea"/>
                <a:cs typeface="Times New Roman" pitchFamily="18" charset="0"/>
              </a:rPr>
              <a:t>GR</a:t>
            </a:r>
            <a:r>
              <a:rPr kumimoji="0" lang="en-US" sz="2900" b="0" i="0" u="none" strike="noStrike" kern="1200" cap="none" spc="-111" normalizeH="0" baseline="0" noProof="0" dirty="0" err="1" smtClean="0">
                <a:ln>
                  <a:noFill/>
                </a:ln>
                <a:effectLst/>
                <a:uLnTx/>
                <a:uFillTx/>
                <a:ea typeface="+mj-ea"/>
                <a:cs typeface="Times New Roman" pitchFamily="18" charset="0"/>
              </a:rPr>
              <a:t>+</a:t>
            </a:r>
            <a:r>
              <a:rPr kumimoji="0" lang="en-US" sz="2900" b="0" i="0" u="sng" strike="noStrike" kern="1200" cap="none" spc="-111" normalizeH="0" baseline="0" noProof="0" dirty="0" err="1" smtClean="0">
                <a:ln>
                  <a:noFill/>
                </a:ln>
                <a:effectLst/>
                <a:uLnTx/>
                <a:uFillTx/>
                <a:ea typeface="+mj-ea"/>
                <a:cs typeface="Times New Roman" pitchFamily="18" charset="0"/>
              </a:rPr>
              <a:t>Maxwell</a:t>
            </a:r>
            <a:endParaRPr kumimoji="0" lang="en-US" sz="2900" b="0" i="0" u="sng" strike="noStrike" kern="1200" cap="none" spc="-111" normalizeH="0" baseline="0" noProof="0" dirty="0" smtClean="0">
              <a:ln>
                <a:noFill/>
              </a:ln>
              <a:effectLst/>
              <a:uLnTx/>
              <a:uFillTx/>
              <a:ea typeface="+mj-ea"/>
              <a:cs typeface="Times New Roman" pitchFamily="18" charset="0"/>
            </a:endParaRPr>
          </a:p>
          <a:p>
            <a:pPr marL="0" marR="0" lvl="0" indent="0" algn="ctr" defTabSz="101599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-111" normalizeH="0" baseline="0" noProof="0" dirty="0">
              <a:ln>
                <a:noFill/>
              </a:ln>
              <a:effectLst/>
              <a:uLnTx/>
              <a:uFillTx/>
              <a:ea typeface="+mj-ea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003800" y="1828800"/>
            <a:ext cx="4800600" cy="1295400"/>
          </a:xfrm>
          <a:prstGeom prst="rect">
            <a:avLst/>
          </a:prstGeom>
          <a:solidFill>
            <a:srgbClr val="92D050"/>
          </a:solidFill>
        </p:spPr>
        <p:txBody>
          <a:bodyPr vert="horz" lIns="101599" tIns="50799" rIns="101599" bIns="50799" rtlCol="0" anchor="ctr">
            <a:normAutofit fontScale="25000" lnSpcReduction="20000"/>
          </a:bodyPr>
          <a:lstStyle/>
          <a:p>
            <a:pPr marL="0" marR="0" lvl="0" indent="0" algn="ctr" defTabSz="101599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i="0" u="none" strike="noStrike" kern="1200" cap="none" spc="-111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j-ea"/>
              <a:cs typeface="Times New Roman" pitchFamily="18" charset="0"/>
            </a:endParaRPr>
          </a:p>
          <a:p>
            <a:pPr marL="1371600" lvl="0" indent="-1371600" algn="ctr" defTabSz="1015990" fontAlgn="auto">
              <a:spcAft>
                <a:spcPts val="0"/>
              </a:spcAft>
              <a:defRPr/>
            </a:pPr>
            <a:r>
              <a:rPr kumimoji="0" lang="en-US" sz="8000" i="0" u="none" strike="noStrike" kern="1200" cap="none" spc="-111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Times New Roman" pitchFamily="18" charset="0"/>
              </a:rPr>
              <a:t> 1919  Theodor</a:t>
            </a:r>
            <a:r>
              <a:rPr kumimoji="0" lang="en-US" sz="9600" i="0" u="none" strike="noStrike" kern="1200" cap="none" spc="-111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Times New Roman" pitchFamily="18" charset="0"/>
              </a:rPr>
              <a:t> </a:t>
            </a:r>
            <a:r>
              <a:rPr kumimoji="0" lang="en-US" sz="9600" b="1" i="0" u="none" strike="noStrike" kern="1200" cap="none" spc="-111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Times New Roman" pitchFamily="18" charset="0"/>
              </a:rPr>
              <a:t>Kaluza</a:t>
            </a:r>
            <a:r>
              <a:rPr kumimoji="0" lang="en-US" sz="9600" i="0" u="none" strike="noStrike" kern="1200" cap="none" spc="-111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Times New Roman" pitchFamily="18" charset="0"/>
              </a:rPr>
              <a:t>  : </a:t>
            </a:r>
            <a:r>
              <a:rPr kumimoji="0" lang="en-US" sz="9600" i="0" u="none" strike="noStrike" kern="1200" cap="none" spc="-111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j-ea"/>
                <a:cs typeface="Times New Roman" pitchFamily="18" charset="0"/>
              </a:rPr>
              <a:t>GR </a:t>
            </a:r>
            <a:r>
              <a:rPr kumimoji="0" lang="en-US" sz="7200" i="0" u="none" strike="noStrike" kern="1200" cap="none" spc="-111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j-ea"/>
                <a:cs typeface="Times New Roman" pitchFamily="18" charset="0"/>
              </a:rPr>
              <a:t>in</a:t>
            </a:r>
            <a:r>
              <a:rPr kumimoji="0" lang="en-US" sz="9600" i="0" u="none" strike="noStrike" kern="1200" cap="none" spc="-111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j-ea"/>
                <a:cs typeface="Times New Roman" pitchFamily="18" charset="0"/>
              </a:rPr>
              <a:t> </a:t>
            </a:r>
            <a:r>
              <a:rPr lang="en-US" sz="9600" spc="-111" dirty="0" smtClean="0">
                <a:solidFill>
                  <a:srgbClr val="C00000"/>
                </a:solidFill>
                <a:cs typeface="Times New Roman" pitchFamily="18" charset="0"/>
              </a:rPr>
              <a:t>5D </a:t>
            </a:r>
          </a:p>
          <a:p>
            <a:pPr marL="1371600" lvl="0" indent="-1371600" algn="ctr" defTabSz="1015990" fontAlgn="auto">
              <a:spcAft>
                <a:spcPts val="0"/>
              </a:spcAft>
              <a:defRPr/>
            </a:pPr>
            <a:r>
              <a:rPr lang="en-US" sz="8000" spc="-111" dirty="0" smtClean="0">
                <a:cs typeface="Times New Roman" pitchFamily="18" charset="0"/>
              </a:rPr>
              <a:t>extra dimension w/ a particular geometry  [</a:t>
            </a:r>
            <a:r>
              <a:rPr lang="en-US" sz="8000" i="1" spc="-111" dirty="0" smtClean="0">
                <a:cs typeface="Times New Roman" pitchFamily="18" charset="0"/>
              </a:rPr>
              <a:t>g</a:t>
            </a:r>
            <a:r>
              <a:rPr lang="en-US" sz="8000" spc="-111" dirty="0" smtClean="0">
                <a:cs typeface="Times New Roman" pitchFamily="18" charset="0"/>
              </a:rPr>
              <a:t>]</a:t>
            </a:r>
            <a:r>
              <a:rPr lang="en-US" sz="8000" i="1" spc="-111" baseline="-25000" dirty="0" err="1" smtClean="0">
                <a:cs typeface="Times New Roman" pitchFamily="18" charset="0"/>
              </a:rPr>
              <a:t>kk</a:t>
            </a:r>
            <a:endParaRPr kumimoji="0" lang="en-US" sz="8000" i="0" u="none" strike="noStrike" kern="1200" cap="none" spc="-111" normalizeH="0" noProof="0" dirty="0" smtClean="0">
              <a:ln>
                <a:noFill/>
              </a:ln>
              <a:effectLst/>
              <a:uLnTx/>
              <a:uFillTx/>
              <a:ea typeface="+mj-ea"/>
              <a:cs typeface="Times New Roman" pitchFamily="18" charset="0"/>
            </a:endParaRPr>
          </a:p>
          <a:p>
            <a:pPr marL="0" marR="0" lvl="0" indent="0" algn="ctr" defTabSz="101599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i="1" u="none" strike="noStrike" kern="1200" cap="none" spc="-111" normalizeH="0" baseline="-25000" noProof="0" dirty="0" smtClean="0">
              <a:ln>
                <a:noFill/>
              </a:ln>
              <a:effectLst/>
              <a:uLnTx/>
              <a:uFillTx/>
              <a:ea typeface="+mj-ea"/>
              <a:cs typeface="Times New Roman" pitchFamily="18" charset="0"/>
            </a:endParaRPr>
          </a:p>
          <a:p>
            <a:pPr lvl="0" algn="ctr" defTabSz="1015990" fontAlgn="auto">
              <a:spcAft>
                <a:spcPts val="0"/>
              </a:spcAft>
              <a:defRPr/>
            </a:pPr>
            <a:r>
              <a:rPr lang="en-US" sz="9600" i="1" spc="-111" dirty="0" smtClean="0">
                <a:cs typeface="Times New Roman" pitchFamily="18" charset="0"/>
              </a:rPr>
              <a:t>GR</a:t>
            </a:r>
            <a:r>
              <a:rPr lang="en-US" sz="9600" i="1" spc="-111" baseline="-25000" dirty="0" smtClean="0">
                <a:cs typeface="Times New Roman" pitchFamily="18" charset="0"/>
              </a:rPr>
              <a:t>5</a:t>
            </a:r>
            <a:r>
              <a:rPr lang="en-US" sz="9600" i="1" spc="-111" baseline="30000" dirty="0" smtClean="0">
                <a:cs typeface="Times New Roman" pitchFamily="18" charset="0"/>
              </a:rPr>
              <a:t>kk</a:t>
            </a:r>
            <a:r>
              <a:rPr lang="en-US" sz="9600" i="1" spc="-111" baseline="-25000" dirty="0" smtClean="0">
                <a:cs typeface="Times New Roman" pitchFamily="18" charset="0"/>
              </a:rPr>
              <a:t> </a:t>
            </a:r>
            <a:r>
              <a:rPr lang="en-US" sz="9600" i="1" spc="-111" dirty="0" smtClean="0">
                <a:cs typeface="Times New Roman" pitchFamily="18" charset="0"/>
              </a:rPr>
              <a:t>=  GR</a:t>
            </a:r>
            <a:r>
              <a:rPr lang="en-US" sz="9600" i="1" spc="-111" baseline="-25000" dirty="0" smtClean="0">
                <a:cs typeface="Times New Roman" pitchFamily="18" charset="0"/>
              </a:rPr>
              <a:t>4 </a:t>
            </a:r>
            <a:r>
              <a:rPr lang="en-US" sz="9600" i="1" spc="-111" dirty="0" smtClean="0">
                <a:cs typeface="Times New Roman" pitchFamily="18" charset="0"/>
              </a:rPr>
              <a:t>+ ED</a:t>
            </a:r>
            <a:r>
              <a:rPr lang="en-US" sz="9600" i="1" spc="-111" baseline="-25000" dirty="0" smtClean="0">
                <a:cs typeface="Times New Roman" pitchFamily="18" charset="0"/>
              </a:rPr>
              <a:t>4 </a:t>
            </a:r>
          </a:p>
          <a:p>
            <a:pPr lvl="0" algn="ctr" defTabSz="1015990" fontAlgn="auto">
              <a:spcAft>
                <a:spcPts val="0"/>
              </a:spcAft>
              <a:defRPr/>
            </a:pPr>
            <a:endParaRPr kumimoji="0" lang="en-US" sz="2000" i="1" u="none" strike="noStrike" kern="1200" cap="none" spc="-111" normalizeH="0" noProof="0" dirty="0" smtClean="0">
              <a:ln>
                <a:noFill/>
              </a:ln>
              <a:effectLst/>
              <a:uLnTx/>
              <a:uFillTx/>
              <a:ea typeface="+mj-ea"/>
              <a:cs typeface="Times New Roman" pitchFamily="18" charset="0"/>
            </a:endParaRPr>
          </a:p>
          <a:p>
            <a:pPr marL="0" marR="0" lvl="0" indent="0" algn="ctr" defTabSz="101599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b="1" i="1" spc="-111" dirty="0" smtClean="0">
                <a:solidFill>
                  <a:srgbClr val="0070C0"/>
                </a:solidFill>
                <a:ea typeface="+mj-ea"/>
                <a:cs typeface="Times New Roman" pitchFamily="18" charset="0"/>
              </a:rPr>
              <a:t>The  Kaluza-Klein  miracle!</a:t>
            </a:r>
          </a:p>
          <a:p>
            <a:pPr marL="0" marR="0" lvl="0" indent="0" algn="ctr" defTabSz="101599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0" i="1" u="none" strike="noStrike" kern="1200" cap="none" spc="-111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003800" y="3124200"/>
            <a:ext cx="4800600" cy="1295400"/>
          </a:xfrm>
          <a:prstGeom prst="rect">
            <a:avLst/>
          </a:prstGeom>
          <a:solidFill>
            <a:srgbClr val="92D050"/>
          </a:solidFill>
        </p:spPr>
        <p:txBody>
          <a:bodyPr vert="horz" lIns="101599" tIns="50799" rIns="101599" bIns="50799" rtlCol="0" anchor="ctr">
            <a:normAutofit fontScale="97500"/>
          </a:bodyPr>
          <a:lstStyle/>
          <a:p>
            <a:pPr marL="0" marR="0" lvl="0" indent="0" algn="ctr" defTabSz="101599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="1" spc="-111" dirty="0" smtClean="0">
              <a:ea typeface="+mj-ea"/>
              <a:cs typeface="Times New Roman" pitchFamily="18" charset="0"/>
            </a:endParaRPr>
          </a:p>
          <a:p>
            <a:pPr marL="0" marR="0" lvl="0" indent="0" algn="ctr" defTabSz="101599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spc="-111" dirty="0" smtClean="0">
                <a:ea typeface="+mj-ea"/>
                <a:cs typeface="Times New Roman" pitchFamily="18" charset="0"/>
              </a:rPr>
              <a:t>In physics ,  a miracle requires an explanation</a:t>
            </a:r>
          </a:p>
          <a:p>
            <a:pPr marL="0" marR="0" lvl="0" indent="0" algn="ctr" defTabSz="101599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="1" spc="-111" dirty="0" smtClean="0">
              <a:ea typeface="+mj-ea"/>
              <a:cs typeface="Times New Roman" pitchFamily="18" charset="0"/>
            </a:endParaRPr>
          </a:p>
          <a:p>
            <a:pPr marL="457200" marR="0" lvl="0" indent="-457200" algn="ctr" defTabSz="101599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spc="-111" dirty="0" smtClean="0">
                <a:ea typeface="+mj-ea"/>
                <a:cs typeface="Times New Roman" pitchFamily="18" charset="0"/>
              </a:rPr>
              <a:t>1926  </a:t>
            </a:r>
            <a:r>
              <a:rPr kumimoji="0" lang="en-US" sz="2100" b="0" i="0" u="none" strike="noStrike" kern="1200" cap="none" spc="-111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Times New Roman" pitchFamily="18" charset="0"/>
              </a:rPr>
              <a:t>Oskar</a:t>
            </a:r>
            <a:r>
              <a:rPr kumimoji="0" lang="en-US" sz="2500" b="0" i="0" u="none" strike="noStrike" kern="1200" cap="none" spc="-111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Times New Roman" pitchFamily="18" charset="0"/>
              </a:rPr>
              <a:t> </a:t>
            </a:r>
            <a:r>
              <a:rPr kumimoji="0" lang="en-US" sz="2500" b="1" i="0" u="none" strike="noStrike" kern="1200" cap="none" spc="-111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Times New Roman" pitchFamily="18" charset="0"/>
              </a:rPr>
              <a:t>Klein</a:t>
            </a:r>
            <a:r>
              <a:rPr kumimoji="0" lang="en-US" sz="2500" b="0" i="0" u="none" strike="noStrike" kern="1200" cap="none" spc="-111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Times New Roman" pitchFamily="18" charset="0"/>
              </a:rPr>
              <a:t> </a:t>
            </a:r>
            <a:r>
              <a:rPr kumimoji="0" lang="en-US" sz="2100" b="0" i="0" u="none" strike="noStrike" kern="1200" cap="none" spc="-111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Times New Roman" pitchFamily="18" charset="0"/>
              </a:rPr>
              <a:t>explained in </a:t>
            </a:r>
            <a:r>
              <a:rPr kumimoji="0" lang="en-US" sz="2500" b="0" i="0" u="none" strike="noStrike" kern="1200" cap="none" spc="-111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j-ea"/>
                <a:cs typeface="Times New Roman" pitchFamily="18" charset="0"/>
              </a:rPr>
              <a:t>modern QM</a:t>
            </a:r>
          </a:p>
          <a:p>
            <a:pPr marL="457200" marR="0" lvl="0" indent="-457200" algn="ctr" defTabSz="101599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lain" startAt="1926"/>
              <a:tabLst/>
              <a:defRPr/>
            </a:pPr>
            <a:endParaRPr lang="en-US" sz="2100" spc="-11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3200" y="1828800"/>
            <a:ext cx="4800600" cy="1295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101599" tIns="50799" rIns="101599" bIns="50799" rtlCol="0" anchor="ctr">
            <a:normAutofit/>
          </a:bodyPr>
          <a:lstStyle/>
          <a:p>
            <a:pPr marL="0" marR="0" lvl="0" indent="0" algn="ctr" defTabSz="101599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-111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Times New Roman" pitchFamily="18" charset="0"/>
              </a:rPr>
              <a:t>*Gauge transf = coord transf </a:t>
            </a:r>
            <a:r>
              <a:rPr kumimoji="0" lang="en-US" sz="1600" i="0" u="none" strike="noStrike" kern="1200" cap="none" spc="-111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Times New Roman" pitchFamily="18" charset="0"/>
              </a:rPr>
              <a:t>in</a:t>
            </a:r>
            <a:r>
              <a:rPr kumimoji="0" lang="en-US" i="0" u="none" strike="noStrike" kern="1200" cap="none" spc="-111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Times New Roman" pitchFamily="18" charset="0"/>
              </a:rPr>
              <a:t> extra D *Internal charge space = extra D</a:t>
            </a:r>
            <a:endParaRPr kumimoji="0" lang="en-US" b="0" i="1" u="none" strike="noStrike" kern="1200" cap="none" spc="-111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j-ea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03200" y="3124200"/>
            <a:ext cx="4800600" cy="1295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101599" tIns="50799" rIns="101599" bIns="50799" rtlCol="0" anchor="ctr">
            <a:normAutofit fontScale="97500"/>
          </a:bodyPr>
          <a:lstStyle/>
          <a:p>
            <a:pPr marL="0" marR="0" lvl="0" indent="0" algn="ctr" defTabSz="101599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u="none" strike="noStrike" kern="1200" cap="none" spc="-111" normalizeH="0" baseline="0" noProof="0" dirty="0" smtClean="0">
              <a:ln>
                <a:noFill/>
              </a:ln>
              <a:effectLst/>
              <a:uLnTx/>
              <a:uFillTx/>
              <a:ea typeface="+mj-ea"/>
              <a:cs typeface="Times New Roman" pitchFamily="18" charset="0"/>
            </a:endParaRPr>
          </a:p>
          <a:p>
            <a:pPr marL="0" marR="0" lvl="0" indent="0" algn="ctr" defTabSz="101599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u="none" strike="noStrike" kern="1200" cap="none" spc="-111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Times New Roman" pitchFamily="18" charset="0"/>
              </a:rPr>
              <a:t>Foreshadowed</a:t>
            </a:r>
            <a:r>
              <a:rPr kumimoji="0" lang="en-US" u="none" strike="noStrike" kern="1200" cap="none" spc="-111" normalizeH="0" noProof="0" dirty="0" smtClean="0">
                <a:ln>
                  <a:noFill/>
                </a:ln>
                <a:effectLst/>
                <a:uLnTx/>
                <a:uFillTx/>
                <a:ea typeface="+mj-ea"/>
                <a:cs typeface="Times New Roman" pitchFamily="18" charset="0"/>
              </a:rPr>
              <a:t>  modern unification theories </a:t>
            </a:r>
          </a:p>
          <a:p>
            <a:pPr marL="0" marR="0" lvl="0" indent="0" algn="ctr" defTabSz="101599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1" u="none" strike="noStrike" kern="1200" cap="none" spc="-111" normalizeH="0" noProof="0" dirty="0" smtClean="0">
                <a:ln>
                  <a:noFill/>
                </a:ln>
                <a:effectLst/>
                <a:uLnTx/>
                <a:uFillTx/>
                <a:ea typeface="+mj-ea"/>
                <a:cs typeface="Times New Roman" pitchFamily="18" charset="0"/>
              </a:rPr>
              <a:t>GR + SM      </a:t>
            </a:r>
            <a:r>
              <a:rPr kumimoji="0" lang="en-US" sz="1800" u="none" strike="noStrike" kern="1200" cap="none" spc="-111" normalizeH="0" noProof="0" dirty="0" smtClean="0">
                <a:ln>
                  <a:noFill/>
                </a:ln>
                <a:effectLst/>
                <a:uLnTx/>
                <a:uFillTx/>
                <a:ea typeface="+mj-ea"/>
                <a:cs typeface="Times New Roman" pitchFamily="18" charset="0"/>
              </a:rPr>
              <a:t>require</a:t>
            </a:r>
            <a:r>
              <a:rPr kumimoji="0" lang="en-US" sz="2300" b="1" u="none" strike="noStrike" kern="1200" cap="none" spc="-111" normalizeH="0" noProof="0" dirty="0" smtClean="0">
                <a:ln>
                  <a:noFill/>
                </a:ln>
                <a:effectLst/>
                <a:uLnTx/>
                <a:uFillTx/>
                <a:ea typeface="+mj-ea"/>
                <a:cs typeface="Times New Roman" pitchFamily="18" charset="0"/>
              </a:rPr>
              <a:t> </a:t>
            </a:r>
          </a:p>
          <a:p>
            <a:pPr algn="ctr" defTabSz="1015990" fontAlgn="auto">
              <a:spcAft>
                <a:spcPts val="0"/>
              </a:spcAft>
              <a:defRPr/>
            </a:pPr>
            <a:r>
              <a:rPr lang="en-US" sz="2300" b="1" spc="-111" dirty="0" smtClean="0">
                <a:cs typeface="Times New Roman" pitchFamily="18" charset="0"/>
              </a:rPr>
              <a:t>compactified  multi-dim extra D space</a:t>
            </a:r>
            <a:endParaRPr kumimoji="0" lang="en-US" sz="2300" b="1" u="none" strike="noStrike" kern="1200" cap="none" spc="-111" normalizeH="0" baseline="0" noProof="0" dirty="0">
              <a:ln>
                <a:noFill/>
              </a:ln>
              <a:effectLst/>
              <a:uLnTx/>
              <a:uFillTx/>
              <a:ea typeface="+mj-ea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36800" y="4579203"/>
            <a:ext cx="2667000" cy="830997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Einstein’s influence lives on!</a:t>
            </a:r>
            <a:endParaRPr lang="en-US" b="1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003800" y="4114800"/>
            <a:ext cx="4800600" cy="1295400"/>
          </a:xfrm>
          <a:prstGeom prst="rect">
            <a:avLst/>
          </a:prstGeom>
          <a:solidFill>
            <a:srgbClr val="92D050"/>
          </a:solidFill>
        </p:spPr>
        <p:txBody>
          <a:bodyPr vert="horz" lIns="101599" tIns="50799" rIns="101599" bIns="50799" rtlCol="0" anchor="ctr">
            <a:normAutofit fontScale="97500"/>
          </a:bodyPr>
          <a:lstStyle/>
          <a:p>
            <a:pPr algn="ctr" defTabSz="1015990" fontAlgn="auto">
              <a:spcAft>
                <a:spcPts val="0"/>
              </a:spcAft>
              <a:defRPr/>
            </a:pPr>
            <a:r>
              <a:rPr lang="en-US" sz="2100" spc="-111" dirty="0" smtClean="0">
                <a:cs typeface="Times New Roman" pitchFamily="18" charset="0"/>
              </a:rPr>
              <a:t>Compactified extra D → a tower of KK states</a:t>
            </a:r>
            <a:endParaRPr lang="en-US" sz="2100" spc="-111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 lvl="0" algn="ctr" defTabSz="1015990" fontAlgn="auto">
              <a:spcAft>
                <a:spcPts val="0"/>
              </a:spcAft>
              <a:defRPr/>
            </a:pPr>
            <a:r>
              <a:rPr lang="en-US" sz="2100" spc="-111" dirty="0" smtClean="0">
                <a:cs typeface="Times New Roman" pitchFamily="18" charset="0"/>
              </a:rPr>
              <a:t>the decoupling  of heavy particles </a:t>
            </a:r>
          </a:p>
          <a:p>
            <a:pPr lvl="0" algn="ctr" defTabSz="1015990" fontAlgn="auto">
              <a:spcAft>
                <a:spcPts val="0"/>
              </a:spcAft>
              <a:defRPr/>
            </a:pPr>
            <a:r>
              <a:rPr lang="en-US" sz="2100" spc="-111" dirty="0" smtClean="0">
                <a:cs typeface="Times New Roman" pitchFamily="18" charset="0"/>
              </a:rPr>
              <a:t>simplifies the metric to </a:t>
            </a:r>
            <a:r>
              <a:rPr lang="en-US" sz="2000" spc="-111" dirty="0" smtClean="0">
                <a:cs typeface="Times New Roman" pitchFamily="18" charset="0"/>
              </a:rPr>
              <a:t>[</a:t>
            </a:r>
            <a:r>
              <a:rPr lang="en-US" sz="2000" i="1" spc="-111" dirty="0" smtClean="0">
                <a:cs typeface="Times New Roman" pitchFamily="18" charset="0"/>
              </a:rPr>
              <a:t>g</a:t>
            </a:r>
            <a:r>
              <a:rPr lang="en-US" sz="2000" spc="-111" dirty="0" smtClean="0">
                <a:cs typeface="Times New Roman" pitchFamily="18" charset="0"/>
              </a:rPr>
              <a:t>]</a:t>
            </a:r>
            <a:r>
              <a:rPr lang="en-US" sz="2000" i="1" spc="-111" baseline="-25000" dirty="0" err="1" smtClean="0">
                <a:cs typeface="Times New Roman" pitchFamily="18" charset="0"/>
              </a:rPr>
              <a:t>kk</a:t>
            </a:r>
            <a:endParaRPr lang="en-US" sz="2100" spc="-111" dirty="0" smtClean="0"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3200" y="914400"/>
            <a:ext cx="4800600" cy="81560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Q:   </a:t>
            </a:r>
            <a:r>
              <a:rPr lang="en-US" dirty="0" smtClean="0">
                <a:solidFill>
                  <a:srgbClr val="C00000"/>
                </a:solidFill>
              </a:rPr>
              <a:t>What is the charge space?</a:t>
            </a:r>
          </a:p>
          <a:p>
            <a:r>
              <a:rPr lang="en-US" sz="2300" dirty="0" smtClean="0">
                <a:solidFill>
                  <a:srgbClr val="C00000"/>
                </a:solidFill>
              </a:rPr>
              <a:t>What’s the origin of gauge symmetry?</a:t>
            </a:r>
            <a:endParaRPr lang="en-US" sz="2300" dirty="0">
              <a:solidFill>
                <a:srgbClr val="C0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3D4B2-9B3B-4AE4-B2FF-6C24973BCBB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652000" y="7162801"/>
            <a:ext cx="50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50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080000" y="762000"/>
            <a:ext cx="4495800" cy="1077218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 pithy description </a:t>
            </a:r>
          </a:p>
          <a:p>
            <a:pPr algn="ctr"/>
            <a:r>
              <a:rPr lang="en-US" sz="2000" i="1" dirty="0" smtClean="0"/>
              <a:t>via </a:t>
            </a:r>
            <a:r>
              <a:rPr lang="en-US" sz="2000" b="1" dirty="0" smtClean="0"/>
              <a:t>the fundamental constants</a:t>
            </a:r>
            <a:endParaRPr lang="en-US" sz="2000" b="1" i="1" spc="-111" dirty="0" smtClean="0">
              <a:cs typeface="Times New Roman" pitchFamily="18" charset="0"/>
            </a:endParaRPr>
          </a:p>
          <a:p>
            <a:pPr algn="ctr"/>
            <a:r>
              <a:rPr lang="en-US" b="1" i="1" spc="-111" dirty="0" smtClean="0">
                <a:solidFill>
                  <a:schemeClr val="tx2"/>
                </a:solidFill>
                <a:cs typeface="Times New Roman" pitchFamily="18" charset="0"/>
              </a:rPr>
              <a:t>h</a:t>
            </a:r>
            <a:r>
              <a:rPr lang="en-US" i="1" spc="-111" dirty="0" smtClean="0">
                <a:solidFill>
                  <a:schemeClr val="tx2"/>
                </a:solidFill>
                <a:cs typeface="Times New Roman" pitchFamily="18" charset="0"/>
              </a:rPr>
              <a:t> --  </a:t>
            </a:r>
            <a:r>
              <a:rPr lang="en-US" b="1" i="1" spc="-111" dirty="0" smtClean="0">
                <a:solidFill>
                  <a:schemeClr val="tx2"/>
                </a:solidFill>
                <a:cs typeface="Times New Roman" pitchFamily="18" charset="0"/>
              </a:rPr>
              <a:t>c</a:t>
            </a:r>
            <a:r>
              <a:rPr lang="en-US" i="1" spc="-111" dirty="0" smtClean="0">
                <a:solidFill>
                  <a:schemeClr val="tx2"/>
                </a:solidFill>
                <a:cs typeface="Times New Roman" pitchFamily="18" charset="0"/>
              </a:rPr>
              <a:t> -- </a:t>
            </a:r>
            <a:r>
              <a:rPr lang="en-US" b="1" i="1" spc="-111" dirty="0" err="1" smtClean="0">
                <a:solidFill>
                  <a:schemeClr val="tx2"/>
                </a:solidFill>
                <a:cs typeface="Times New Roman" pitchFamily="18" charset="0"/>
              </a:rPr>
              <a:t>g</a:t>
            </a:r>
            <a:r>
              <a:rPr lang="en-US" i="1" spc="-111" baseline="-25000" dirty="0" err="1" smtClean="0">
                <a:solidFill>
                  <a:schemeClr val="tx2"/>
                </a:solidFill>
                <a:cs typeface="Times New Roman" pitchFamily="18" charset="0"/>
              </a:rPr>
              <a:t>N</a:t>
            </a:r>
            <a:endParaRPr lang="en-US" i="1" spc="-111" dirty="0" smtClean="0">
              <a:solidFill>
                <a:schemeClr val="tx2"/>
              </a:solidFill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1708034"/>
              </p:ext>
            </p:extLst>
          </p:nvPr>
        </p:nvGraphicFramePr>
        <p:xfrm>
          <a:off x="5537200" y="3309938"/>
          <a:ext cx="3565525" cy="270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1" name="Equation" r:id="rId3" imgW="1638300" imgH="1244600" progId="Equation.3">
                  <p:embed/>
                </p:oleObj>
              </mc:Choice>
              <mc:Fallback>
                <p:oleObj name="Equation" r:id="rId3" imgW="1638300" imgH="1244600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7200" y="3309938"/>
                        <a:ext cx="3565525" cy="2709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84200" y="4038600"/>
            <a:ext cx="4495800" cy="10464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100" i="1" dirty="0" smtClean="0">
                <a:solidFill>
                  <a:srgbClr val="C00000"/>
                </a:solidFill>
              </a:rPr>
              <a:t>Natural</a:t>
            </a:r>
            <a:r>
              <a:rPr lang="en-US" sz="2100" dirty="0" smtClean="0">
                <a:solidFill>
                  <a:srgbClr val="C00000"/>
                </a:solidFill>
              </a:rPr>
              <a:t> units, not human construct</a:t>
            </a:r>
          </a:p>
          <a:p>
            <a:pPr algn="ctr"/>
            <a:r>
              <a:rPr lang="en-US" sz="2100" dirty="0" smtClean="0"/>
              <a:t>Dimensions of the fundamental theory</a:t>
            </a:r>
          </a:p>
          <a:p>
            <a:r>
              <a:rPr lang="en-US" sz="2000" i="1" dirty="0" smtClean="0"/>
              <a:t>       i.e</a:t>
            </a:r>
            <a:r>
              <a:rPr lang="en-US" sz="2000" dirty="0" smtClean="0"/>
              <a:t>. </a:t>
            </a:r>
            <a:r>
              <a:rPr lang="en-US" sz="2000" i="1" dirty="0" smtClean="0"/>
              <a:t>quantum gravity </a:t>
            </a:r>
            <a:r>
              <a:rPr lang="en-US" sz="2000" dirty="0" smtClean="0"/>
              <a:t>(GR + QM)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584200" y="685800"/>
            <a:ext cx="4495800" cy="1600200"/>
          </a:xfrm>
          <a:prstGeom prst="rect">
            <a:avLst/>
          </a:prstGeom>
          <a:solidFill>
            <a:srgbClr val="FFFF00"/>
          </a:solidFill>
        </p:spPr>
        <p:txBody>
          <a:bodyPr vert="horz" lIns="101599" tIns="50799" rIns="101599" bIns="50799" rtlCol="0" anchor="ctr">
            <a:normAutofit fontScale="97500"/>
          </a:bodyPr>
          <a:lstStyle/>
          <a:p>
            <a:endParaRPr lang="en-US" sz="1100" b="1" spc="-11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0"/>
            <a:r>
              <a:rPr kumimoji="0" lang="en-US" sz="2500" b="1" i="0" u="none" strike="noStrike" kern="1200" cap="none" spc="-111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+mj-ea"/>
                <a:cs typeface="Times New Roman" pitchFamily="18" charset="0"/>
              </a:rPr>
              <a:t>Last slide : </a:t>
            </a:r>
            <a:r>
              <a:rPr kumimoji="0" lang="en-US" sz="2500" b="1" i="0" u="none" strike="noStrike" kern="1200" cap="none" spc="-111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ea typeface="+mj-ea"/>
                <a:cs typeface="Times New Roman" pitchFamily="18" charset="0"/>
              </a:rPr>
              <a:t> </a:t>
            </a:r>
            <a:r>
              <a:rPr lang="en-US" sz="2700" spc="-111" dirty="0" smtClean="0">
                <a:solidFill>
                  <a:schemeClr val="tx2"/>
                </a:solidFill>
                <a:cs typeface="Times New Roman" pitchFamily="18" charset="0"/>
              </a:rPr>
              <a:t>summarizing</a:t>
            </a:r>
            <a:endParaRPr lang="en-US" sz="2700" b="1" dirty="0" smtClean="0">
              <a:solidFill>
                <a:srgbClr val="C00000"/>
              </a:solidFill>
            </a:endParaRPr>
          </a:p>
          <a:p>
            <a:pPr algn="ctr"/>
            <a:r>
              <a:rPr lang="en-US" sz="2700" b="1" dirty="0" smtClean="0">
                <a:solidFill>
                  <a:srgbClr val="C00000"/>
                </a:solidFill>
              </a:rPr>
              <a:t>the central nature of </a:t>
            </a:r>
          </a:p>
          <a:p>
            <a:pPr algn="ctr"/>
            <a:r>
              <a:rPr lang="en-US" sz="2700" b="1" dirty="0" smtClean="0">
                <a:solidFill>
                  <a:srgbClr val="C00000"/>
                </a:solidFill>
              </a:rPr>
              <a:t>Einstein’s physics</a:t>
            </a:r>
          </a:p>
          <a:p>
            <a:pPr marL="0" marR="0" lvl="0" indent="0" algn="ctr" defTabSz="101599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1" u="none" strike="noStrike" kern="1200" cap="none" spc="-111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j-ea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4200" y="3733800"/>
            <a:ext cx="4495800" cy="1077218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pPr algn="ctr"/>
            <a:endParaRPr lang="en-US" sz="800" dirty="0" smtClean="0"/>
          </a:p>
          <a:p>
            <a:pPr algn="ctr"/>
            <a:r>
              <a:rPr lang="en-US" sz="2200" dirty="0" smtClean="0"/>
              <a:t>They are </a:t>
            </a:r>
            <a:r>
              <a:rPr lang="en-US" sz="2200" dirty="0" smtClean="0">
                <a:solidFill>
                  <a:srgbClr val="C00000"/>
                </a:solidFill>
              </a:rPr>
              <a:t>conversion factors</a:t>
            </a:r>
          </a:p>
          <a:p>
            <a:pPr algn="ctr"/>
            <a:r>
              <a:rPr lang="en-US" sz="2200" dirty="0" smtClean="0"/>
              <a:t>connecting disparate phenomena</a:t>
            </a:r>
          </a:p>
          <a:p>
            <a:pPr algn="ctr"/>
            <a:endParaRPr lang="en-US" sz="1200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5080000" y="2819400"/>
            <a:ext cx="4495800" cy="1200330"/>
          </a:xfrm>
          <a:prstGeom prst="rect">
            <a:avLst/>
          </a:prstGeom>
          <a:solidFill>
            <a:srgbClr val="25FB4E"/>
          </a:solidFill>
        </p:spPr>
        <p:txBody>
          <a:bodyPr vert="horz" lIns="101599" tIns="50799" rIns="101599" bIns="50799" rtlCol="0" anchor="ctr">
            <a:normAutofit fontScale="82500" lnSpcReduction="20000"/>
          </a:bodyPr>
          <a:lstStyle/>
          <a:p>
            <a:pPr marL="0" marR="0" lvl="0" indent="0" algn="ctr" defTabSz="101599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-111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algn="ctr"/>
            <a:r>
              <a:rPr lang="en-US" sz="1900" dirty="0" smtClean="0">
                <a:solidFill>
                  <a:srgbClr val="FF0000"/>
                </a:solidFill>
              </a:rPr>
              <a:t>All due to   </a:t>
            </a:r>
            <a:r>
              <a:rPr lang="en-US" sz="3600" b="1" dirty="0" smtClean="0">
                <a:solidFill>
                  <a:srgbClr val="FF0000"/>
                </a:solidFill>
              </a:rPr>
              <a:t>Einstein</a:t>
            </a:r>
            <a:r>
              <a:rPr lang="en-US" sz="3600" dirty="0" smtClean="0">
                <a:solidFill>
                  <a:srgbClr val="FF0000"/>
                </a:solidFill>
              </a:rPr>
              <a:t>’s 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</a:rPr>
              <a:t>e</a:t>
            </a:r>
            <a:r>
              <a:rPr lang="en-US" sz="3600" dirty="0" smtClean="0">
                <a:solidFill>
                  <a:srgbClr val="FF0000"/>
                </a:solidFill>
              </a:rPr>
              <a:t>ssential contribution</a:t>
            </a:r>
          </a:p>
          <a:p>
            <a:pPr marL="0" marR="0" lvl="0" indent="0" algn="ctr" defTabSz="101599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1" u="none" strike="noStrike" kern="1200" cap="none" spc="-111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j-ea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4200" y="4800600"/>
            <a:ext cx="4495800" cy="1200329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h</a:t>
            </a:r>
            <a:r>
              <a:rPr lang="en-US" i="1" dirty="0" smtClean="0"/>
              <a:t>:   </a:t>
            </a:r>
            <a:r>
              <a:rPr lang="en-US" dirty="0" smtClean="0"/>
              <a:t>Wave &amp; Particle </a:t>
            </a:r>
          </a:p>
          <a:p>
            <a:pPr algn="ctr"/>
            <a:r>
              <a:rPr lang="en-US" i="1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:    Space &amp; Time   </a:t>
            </a:r>
          </a:p>
          <a:p>
            <a:pPr algn="ctr"/>
            <a:r>
              <a:rPr lang="en-US" i="1" dirty="0" err="1" smtClean="0">
                <a:solidFill>
                  <a:srgbClr val="FF0000"/>
                </a:solidFill>
              </a:rPr>
              <a:t>g</a:t>
            </a:r>
            <a:r>
              <a:rPr lang="en-US" i="1" baseline="-25000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:  Energy &amp; Geometry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60400" y="4708773"/>
            <a:ext cx="4724400" cy="1768227"/>
            <a:chOff x="5156200" y="914400"/>
            <a:chExt cx="4648200" cy="1615827"/>
          </a:xfrm>
        </p:grpSpPr>
        <p:sp>
          <p:nvSpPr>
            <p:cNvPr id="26" name="TextBox 25"/>
            <p:cNvSpPr txBox="1"/>
            <p:nvPr/>
          </p:nvSpPr>
          <p:spPr>
            <a:xfrm>
              <a:off x="5156200" y="914400"/>
              <a:ext cx="4648200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                                             (QT)</a:t>
              </a:r>
              <a:endParaRPr lang="en-US" sz="800" dirty="0" smtClean="0">
                <a:solidFill>
                  <a:srgbClr val="FF0000"/>
                </a:solidFill>
              </a:endParaRPr>
            </a:p>
            <a:p>
              <a:endParaRPr lang="en-US" sz="300" dirty="0" smtClean="0">
                <a:solidFill>
                  <a:srgbClr val="FF0000"/>
                </a:solidFill>
              </a:endParaRPr>
            </a:p>
            <a:p>
              <a:r>
                <a:rPr lang="en-US" dirty="0" smtClean="0">
                  <a:solidFill>
                    <a:srgbClr val="FF0000"/>
                  </a:solidFill>
                </a:rPr>
                <a:t>                                             (SR) 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                            </a:t>
              </a:r>
            </a:p>
            <a:p>
              <a:endParaRPr lang="en-US" dirty="0" smtClean="0">
                <a:solidFill>
                  <a:srgbClr val="FF0000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754806" y="1694637"/>
              <a:ext cx="81785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(GR)</a:t>
              </a:r>
              <a:endParaRPr lang="en-US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584200" y="1905000"/>
            <a:ext cx="4495800" cy="184665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0070C0"/>
                </a:solidFill>
              </a:rPr>
              <a:t>Besides his legacy on geometry</a:t>
            </a:r>
          </a:p>
          <a:p>
            <a:pPr algn="ctr"/>
            <a:r>
              <a:rPr lang="en-US" sz="2200" dirty="0" smtClean="0">
                <a:solidFill>
                  <a:srgbClr val="0070C0"/>
                </a:solidFill>
              </a:rPr>
              <a:t>&amp;  symmetry principle,</a:t>
            </a:r>
          </a:p>
          <a:p>
            <a:pPr algn="ctr"/>
            <a:r>
              <a:rPr lang="en-US" sz="2200" dirty="0" smtClean="0"/>
              <a:t>his fundamental contribution =</a:t>
            </a:r>
          </a:p>
          <a:p>
            <a:pPr algn="ctr"/>
            <a:r>
              <a:rPr lang="en-US" b="1" i="1" dirty="0" smtClean="0"/>
              <a:t>Ability to connect </a:t>
            </a:r>
          </a:p>
          <a:p>
            <a:pPr algn="ctr"/>
            <a:r>
              <a:rPr lang="en-US" b="1" i="1" dirty="0" smtClean="0"/>
              <a:t>disparate phenomena</a:t>
            </a:r>
          </a:p>
        </p:txBody>
      </p:sp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5400" y="5334000"/>
            <a:ext cx="2022475" cy="163195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5080000" y="1828800"/>
            <a:ext cx="4495800" cy="10156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form an unit system of </a:t>
            </a:r>
            <a:r>
              <a:rPr lang="en-US" sz="2200" i="1" dirty="0" smtClean="0"/>
              <a:t>mass/length/time</a:t>
            </a:r>
          </a:p>
          <a:p>
            <a:pPr algn="ctr"/>
            <a:r>
              <a:rPr lang="en-US" sz="1400" dirty="0" smtClean="0"/>
              <a:t>(The </a:t>
            </a:r>
            <a:r>
              <a:rPr lang="en-US" sz="1400" b="1" dirty="0" smtClean="0"/>
              <a:t>Planck unit system</a:t>
            </a:r>
            <a:r>
              <a:rPr lang="en-US" sz="1400" dirty="0" smtClean="0"/>
              <a:t>)</a:t>
            </a:r>
          </a:p>
          <a:p>
            <a:pPr algn="ctr"/>
            <a:endParaRPr lang="en-US" sz="200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7FA8-836A-4909-863B-82CE545B14E6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5080000" y="3973324"/>
            <a:ext cx="4495800" cy="816352"/>
            <a:chOff x="5080000" y="3973324"/>
            <a:chExt cx="4495800" cy="816352"/>
          </a:xfrm>
        </p:grpSpPr>
        <p:sp>
          <p:nvSpPr>
            <p:cNvPr id="16" name="TextBox 15"/>
            <p:cNvSpPr txBox="1"/>
            <p:nvPr/>
          </p:nvSpPr>
          <p:spPr>
            <a:xfrm>
              <a:off x="5080000" y="3973324"/>
              <a:ext cx="4495800" cy="446276"/>
            </a:xfrm>
            <a:prstGeom prst="rect">
              <a:avLst/>
            </a:prstGeom>
            <a:solidFill>
              <a:srgbClr val="CBF494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300" i="1" dirty="0" smtClean="0">
                  <a:solidFill>
                    <a:srgbClr val="FF0000"/>
                  </a:solidFill>
                </a:rPr>
                <a:t>h</a:t>
              </a:r>
              <a:r>
                <a:rPr lang="en-US" sz="2300" dirty="0" smtClean="0"/>
                <a:t> = </a:t>
              </a:r>
              <a:r>
                <a:rPr lang="en-US" sz="2300" i="1" dirty="0" smtClean="0"/>
                <a:t>Planck’s constant</a:t>
              </a:r>
              <a:endParaRPr lang="en-US" sz="2300" i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80000" y="4343400"/>
              <a:ext cx="4495800" cy="446276"/>
            </a:xfrm>
            <a:prstGeom prst="rect">
              <a:avLst/>
            </a:prstGeom>
            <a:solidFill>
              <a:srgbClr val="CBF494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dirty="0" err="1" smtClean="0">
                  <a:solidFill>
                    <a:srgbClr val="FF0000"/>
                  </a:solidFill>
                </a:rPr>
                <a:t>g</a:t>
              </a:r>
              <a:r>
                <a:rPr lang="en-US" sz="2000" i="1" baseline="-25000" dirty="0" err="1" smtClean="0">
                  <a:solidFill>
                    <a:srgbClr val="FF0000"/>
                  </a:solidFill>
                </a:rPr>
                <a:t>N</a:t>
              </a:r>
              <a:r>
                <a:rPr lang="en-US" sz="2000" i="1" baseline="-25000" dirty="0" smtClean="0">
                  <a:solidFill>
                    <a:srgbClr val="FF0000"/>
                  </a:solidFill>
                </a:rPr>
                <a:t> </a:t>
              </a:r>
              <a:r>
                <a:rPr lang="en-US" sz="2300" dirty="0" smtClean="0"/>
                <a:t> = </a:t>
              </a:r>
              <a:r>
                <a:rPr lang="en-US" sz="2300" i="1" dirty="0" smtClean="0"/>
                <a:t>Newton’s constant</a:t>
              </a:r>
              <a:endParaRPr lang="en-US" sz="2300" i="1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5080000" y="4724400"/>
            <a:ext cx="4495800" cy="800219"/>
          </a:xfrm>
          <a:prstGeom prst="rect">
            <a:avLst/>
          </a:prstGeom>
          <a:solidFill>
            <a:srgbClr val="CBF49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300" i="1" dirty="0" smtClean="0">
                <a:solidFill>
                  <a:srgbClr val="FF0000"/>
                </a:solidFill>
              </a:rPr>
              <a:t>c </a:t>
            </a:r>
            <a:r>
              <a:rPr lang="en-US" sz="2300" dirty="0" smtClean="0"/>
              <a:t> should be called </a:t>
            </a:r>
          </a:p>
          <a:p>
            <a:pPr algn="ctr"/>
            <a:r>
              <a:rPr lang="en-US" sz="2300" b="1" i="1" dirty="0" smtClean="0"/>
              <a:t>             Einstein constant !</a:t>
            </a:r>
            <a:endParaRPr lang="en-US" sz="23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9" grpId="1" animBg="1"/>
      <p:bldP spid="15" grpId="0" animBg="1"/>
      <p:bldP spid="18" grpId="0" animBg="1"/>
      <p:bldP spid="23" grpId="0" animBg="1"/>
      <p:bldP spid="17" grpId="0" animBg="1"/>
      <p:bldP spid="22" grpId="0" animBg="1"/>
      <p:bldP spid="2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22600" y="1524000"/>
            <a:ext cx="4800600" cy="769441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spc="-111" dirty="0" smtClean="0">
                <a:solidFill>
                  <a:schemeClr val="tx2"/>
                </a:solidFill>
                <a:cs typeface="Times New Roman" pitchFamily="18" charset="0"/>
              </a:rPr>
              <a:t>These PowerPoint slides are posted @</a:t>
            </a:r>
          </a:p>
          <a:p>
            <a:pPr algn="ctr"/>
            <a:r>
              <a:rPr lang="en-US" dirty="0" smtClean="0"/>
              <a:t>www.umsl.edu/~chengt/einstein.html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74800" y="2448520"/>
            <a:ext cx="2895600" cy="3731121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5156200" y="4876800"/>
            <a:ext cx="3962400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US publication date = April 5, 2013</a:t>
            </a:r>
          </a:p>
          <a:p>
            <a:pPr algn="ctr"/>
            <a:r>
              <a:rPr lang="en-US" sz="1800" dirty="0" smtClean="0"/>
              <a:t>Hardback ISBN 0199669910</a:t>
            </a:r>
          </a:p>
          <a:p>
            <a:pPr algn="ctr"/>
            <a:r>
              <a:rPr lang="en-US" sz="1800" dirty="0" smtClean="0"/>
              <a:t>Pick up 20% discount flyers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56200" y="3048000"/>
            <a:ext cx="396240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A copy of the book is left in </a:t>
            </a:r>
          </a:p>
          <a:p>
            <a:pPr algn="ctr"/>
            <a:r>
              <a:rPr lang="en-US" dirty="0" smtClean="0"/>
              <a:t>PSU Physics Dept Office </a:t>
            </a:r>
          </a:p>
          <a:p>
            <a:pPr algn="ctr"/>
            <a:r>
              <a:rPr lang="en-US" dirty="0" smtClean="0"/>
              <a:t>for your perusal 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Sign-up &amp; Check-out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7FA8-836A-4909-863B-82CE545B14E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762001"/>
            <a:ext cx="9144000" cy="9144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Molecular size &amp; Avogadro’s number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liquids with suspended particles ---- in agreement with result from kinetic theory of gases</a:t>
            </a:r>
            <a:endParaRPr lang="en-US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800" y="454223"/>
            <a:ext cx="5100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292934"/>
                </a:solidFill>
              </a:rPr>
              <a:t>3Atoms</a:t>
            </a:r>
            <a:endParaRPr lang="en-US" sz="800" dirty="0">
              <a:solidFill>
                <a:srgbClr val="292934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5600" y="1752600"/>
            <a:ext cx="9144000" cy="14465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900" dirty="0" smtClean="0">
                <a:solidFill>
                  <a:srgbClr val="292934"/>
                </a:solidFill>
              </a:rPr>
              <a:t>(4/1905) </a:t>
            </a:r>
            <a:r>
              <a:rPr lang="en-US" sz="2000" dirty="0" smtClean="0">
                <a:solidFill>
                  <a:srgbClr val="292934"/>
                </a:solidFill>
              </a:rPr>
              <a:t>U Zurich </a:t>
            </a:r>
            <a:r>
              <a:rPr lang="en-US" b="1" dirty="0" smtClean="0">
                <a:solidFill>
                  <a:srgbClr val="292934"/>
                </a:solidFill>
              </a:rPr>
              <a:t>doctoral thesis:</a:t>
            </a:r>
            <a:r>
              <a:rPr lang="en-US" dirty="0" smtClean="0">
                <a:solidFill>
                  <a:srgbClr val="292934"/>
                </a:solidFill>
              </a:rPr>
              <a:t> </a:t>
            </a:r>
            <a:r>
              <a:rPr lang="en-US" sz="1700" dirty="0" smtClean="0">
                <a:solidFill>
                  <a:srgbClr val="292934"/>
                </a:solidFill>
              </a:rPr>
              <a:t>“</a:t>
            </a:r>
            <a:r>
              <a:rPr lang="en-US" sz="1700" i="1" dirty="0" smtClean="0">
                <a:solidFill>
                  <a:srgbClr val="292934"/>
                </a:solidFill>
              </a:rPr>
              <a:t>On the determination of molecular dimensions</a:t>
            </a:r>
            <a:r>
              <a:rPr lang="en-US" sz="1700" dirty="0" smtClean="0">
                <a:solidFill>
                  <a:srgbClr val="292934"/>
                </a:solidFill>
              </a:rPr>
              <a:t>”</a:t>
            </a:r>
            <a:r>
              <a:rPr lang="en-US" sz="1800" dirty="0" smtClean="0">
                <a:solidFill>
                  <a:srgbClr val="292934"/>
                </a:solidFill>
              </a:rPr>
              <a:t>         </a:t>
            </a:r>
            <a:r>
              <a:rPr lang="en-US" dirty="0" smtClean="0">
                <a:solidFill>
                  <a:srgbClr val="292934"/>
                </a:solidFill>
              </a:rPr>
              <a:t>→ </a:t>
            </a:r>
            <a:r>
              <a:rPr lang="en-US" sz="1800" dirty="0" smtClean="0">
                <a:solidFill>
                  <a:srgbClr val="292934"/>
                </a:solidFill>
              </a:rPr>
              <a:t>2 </a:t>
            </a:r>
            <a:r>
              <a:rPr lang="en-US" sz="1800" dirty="0" err="1" smtClean="0">
                <a:solidFill>
                  <a:srgbClr val="292934"/>
                </a:solidFill>
              </a:rPr>
              <a:t>indep</a:t>
            </a:r>
            <a:r>
              <a:rPr lang="en-US" sz="1800" dirty="0" smtClean="0">
                <a:solidFill>
                  <a:srgbClr val="292934"/>
                </a:solidFill>
              </a:rPr>
              <a:t> equations relating </a:t>
            </a:r>
            <a:r>
              <a:rPr lang="en-US" i="1" dirty="0" smtClean="0">
                <a:solidFill>
                  <a:srgbClr val="292934"/>
                </a:solidFill>
                <a:cs typeface="Times New Roman" pitchFamily="18" charset="0"/>
              </a:rPr>
              <a:t>P</a:t>
            </a:r>
            <a:r>
              <a:rPr lang="en-US" dirty="0" smtClean="0">
                <a:solidFill>
                  <a:srgbClr val="292934"/>
                </a:solidFill>
                <a:cs typeface="Times New Roman" pitchFamily="18" charset="0"/>
              </a:rPr>
              <a:t> &amp; </a:t>
            </a:r>
            <a:r>
              <a:rPr lang="en-US" i="1" dirty="0" smtClean="0">
                <a:solidFill>
                  <a:srgbClr val="292934"/>
                </a:solidFill>
                <a:cs typeface="Times New Roman" pitchFamily="18" charset="0"/>
              </a:rPr>
              <a:t>N</a:t>
            </a:r>
            <a:r>
              <a:rPr lang="en-US" i="1" baseline="-25000" dirty="0" smtClean="0">
                <a:solidFill>
                  <a:srgbClr val="292934"/>
                </a:solidFill>
                <a:cs typeface="Times New Roman" pitchFamily="18" charset="0"/>
              </a:rPr>
              <a:t>A</a:t>
            </a:r>
            <a:r>
              <a:rPr lang="en-US" baseline="-25000" dirty="0" smtClean="0">
                <a:solidFill>
                  <a:srgbClr val="292934"/>
                </a:solidFill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292934"/>
                </a:solidFill>
              </a:rPr>
              <a:t>to</a:t>
            </a:r>
            <a:r>
              <a:rPr lang="en-US" dirty="0" smtClean="0">
                <a:solidFill>
                  <a:srgbClr val="292934"/>
                </a:solidFill>
              </a:rPr>
              <a:t> viscosity </a:t>
            </a:r>
            <a:r>
              <a:rPr lang="en-US" sz="1800" dirty="0" smtClean="0">
                <a:solidFill>
                  <a:srgbClr val="292934"/>
                </a:solidFill>
              </a:rPr>
              <a:t>and</a:t>
            </a:r>
            <a:r>
              <a:rPr lang="en-US" dirty="0" smtClean="0">
                <a:solidFill>
                  <a:srgbClr val="292934"/>
                </a:solidFill>
              </a:rPr>
              <a:t> diffusion coefficient</a:t>
            </a:r>
          </a:p>
          <a:p>
            <a:pPr algn="ctr"/>
            <a:r>
              <a:rPr lang="en-US" sz="1500" dirty="0" smtClean="0">
                <a:solidFill>
                  <a:srgbClr val="292934"/>
                </a:solidFill>
              </a:rPr>
              <a:t>Hydrodynamics</a:t>
            </a:r>
            <a:r>
              <a:rPr lang="en-US" dirty="0" smtClean="0">
                <a:solidFill>
                  <a:srgbClr val="292934"/>
                </a:solidFill>
              </a:rPr>
              <a:t> Navier-Stokes equation, </a:t>
            </a:r>
            <a:r>
              <a:rPr lang="en-US" sz="1400" dirty="0" smtClean="0">
                <a:solidFill>
                  <a:srgbClr val="292934"/>
                </a:solidFill>
              </a:rPr>
              <a:t>balance of </a:t>
            </a:r>
            <a:r>
              <a:rPr lang="en-US" dirty="0" smtClean="0">
                <a:solidFill>
                  <a:srgbClr val="292934"/>
                </a:solidFill>
              </a:rPr>
              <a:t>osmotic and viscous forces</a:t>
            </a:r>
          </a:p>
          <a:p>
            <a:pPr algn="r"/>
            <a:r>
              <a:rPr lang="en-US" baseline="-25000" dirty="0" smtClean="0">
                <a:solidFill>
                  <a:srgbClr val="D2533C">
                    <a:lumMod val="75000"/>
                  </a:srgbClr>
                </a:solidFill>
              </a:rPr>
              <a:t>Einstein’s most cited publication!    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86" y="2362200"/>
            <a:ext cx="3114814" cy="240156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55600" y="5105400"/>
            <a:ext cx="3352800" cy="163121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292934"/>
                </a:solidFill>
                <a:cs typeface="Times New Roman" pitchFamily="18" charset="0"/>
              </a:rPr>
              <a:t>A careful measurement of this zigzag motion through </a:t>
            </a:r>
          </a:p>
          <a:p>
            <a:pPr algn="ctr"/>
            <a:r>
              <a:rPr lang="en-US" sz="2000" dirty="0" smtClean="0">
                <a:solidFill>
                  <a:srgbClr val="292934"/>
                </a:solidFill>
                <a:cs typeface="Times New Roman" pitchFamily="18" charset="0"/>
              </a:rPr>
              <a:t>a simple microscope would allow us to deduce the</a:t>
            </a:r>
          </a:p>
          <a:p>
            <a:pPr algn="ctr"/>
            <a:r>
              <a:rPr lang="en-US" sz="2000" dirty="0" smtClean="0">
                <a:solidFill>
                  <a:srgbClr val="292934"/>
                </a:solidFill>
                <a:cs typeface="Times New Roman" pitchFamily="18" charset="0"/>
              </a:rPr>
              <a:t>Avogadro number!</a:t>
            </a:r>
            <a:endParaRPr lang="en-US" sz="2000" dirty="0">
              <a:solidFill>
                <a:srgbClr val="292934"/>
              </a:solidFill>
            </a:endParaRPr>
          </a:p>
        </p:txBody>
      </p:sp>
      <p:grpSp>
        <p:nvGrpSpPr>
          <p:cNvPr id="3" name="Group 25"/>
          <p:cNvGrpSpPr/>
          <p:nvPr/>
        </p:nvGrpSpPr>
        <p:grpSpPr>
          <a:xfrm>
            <a:off x="3733800" y="2057400"/>
            <a:ext cx="5765800" cy="3810000"/>
            <a:chOff x="3733800" y="2057400"/>
            <a:chExt cx="5765800" cy="3810000"/>
          </a:xfrm>
        </p:grpSpPr>
        <p:grpSp>
          <p:nvGrpSpPr>
            <p:cNvPr id="4" name="Group 13"/>
            <p:cNvGrpSpPr/>
            <p:nvPr/>
          </p:nvGrpSpPr>
          <p:grpSpPr>
            <a:xfrm>
              <a:off x="3733800" y="2057400"/>
              <a:ext cx="5765800" cy="3810000"/>
              <a:chOff x="3505200" y="2133600"/>
              <a:chExt cx="5842000" cy="4330698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22" name="Content Placeholder 2"/>
              <p:cNvSpPr txBox="1">
                <a:spLocks/>
              </p:cNvSpPr>
              <p:nvPr/>
            </p:nvSpPr>
            <p:spPr>
              <a:xfrm>
                <a:off x="3505200" y="2133600"/>
                <a:ext cx="5842000" cy="4330698"/>
              </a:xfrm>
              <a:prstGeom prst="rect">
                <a:avLst/>
              </a:prstGeom>
              <a:grpFill/>
            </p:spPr>
            <p:txBody>
              <a:bodyPr vert="horz" lIns="101599" tIns="50799" rIns="101599" bIns="50799" rtlCol="0">
                <a:normAutofit/>
              </a:bodyPr>
              <a:lstStyle>
                <a:lvl1pPr marL="203198" indent="-203198" algn="l" defTabSz="101599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07995" indent="-203198" algn="l" defTabSz="101599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12792" indent="-203198" algn="l" defTabSz="101599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17589" indent="-203198" algn="l" defTabSz="101599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20787" indent="-152398" algn="l" defTabSz="101599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Arial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523985" indent="-203198" algn="l" defTabSz="101599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727183" indent="-203198" algn="l" defTabSz="101599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930381" indent="-203198" algn="l" defTabSz="101599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33579" indent="-203198" algn="l" defTabSz="101599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Clr>
                    <a:srgbClr val="93A299"/>
                  </a:buClr>
                  <a:buFont typeface="Arial" pitchFamily="34" charset="0"/>
                  <a:buNone/>
                </a:pPr>
                <a:r>
                  <a:rPr lang="en-US" sz="1800" dirty="0" smtClean="0">
                    <a:solidFill>
                      <a:srgbClr val="292934"/>
                    </a:solidFill>
                    <a:latin typeface="Times New Roman" pitchFamily="18" charset="0"/>
                    <a:cs typeface="Times New Roman" pitchFamily="18" charset="0"/>
                  </a:rPr>
                  <a:t>(11 days later) </a:t>
                </a:r>
                <a:r>
                  <a:rPr lang="en-US" sz="2400" b="1" dirty="0" smtClean="0">
                    <a:solidFill>
                      <a:srgbClr val="292934"/>
                    </a:solidFill>
                    <a:latin typeface="Times New Roman" pitchFamily="18" charset="0"/>
                    <a:cs typeface="Times New Roman" pitchFamily="18" charset="0"/>
                  </a:rPr>
                  <a:t>the Brownian motion paper:</a:t>
                </a:r>
                <a:endParaRPr lang="en-US" sz="2000" dirty="0" smtClean="0">
                  <a:solidFill>
                    <a:srgbClr val="292934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buClr>
                    <a:srgbClr val="93A299"/>
                  </a:buClr>
                  <a:buFont typeface="Arial" pitchFamily="34" charset="0"/>
                  <a:buNone/>
                </a:pPr>
                <a:r>
                  <a:rPr lang="en-US" sz="1900" dirty="0" smtClean="0">
                    <a:solidFill>
                      <a:srgbClr val="79463D"/>
                    </a:solidFill>
                    <a:latin typeface="Times New Roman" pitchFamily="18" charset="0"/>
                    <a:cs typeface="Times New Roman" pitchFamily="18" charset="0"/>
                  </a:rPr>
                  <a:t>While </a:t>
                </a:r>
                <a:r>
                  <a:rPr lang="en-US" sz="1900" dirty="0">
                    <a:solidFill>
                      <a:srgbClr val="79463D"/>
                    </a:solidFill>
                    <a:latin typeface="Times New Roman" pitchFamily="18" charset="0"/>
                    <a:cs typeface="Times New Roman" pitchFamily="18" charset="0"/>
                  </a:rPr>
                  <a:t>thermal forces change the direction and </a:t>
                </a:r>
                <a:r>
                  <a:rPr lang="en-US" sz="1900" dirty="0" smtClean="0">
                    <a:solidFill>
                      <a:srgbClr val="79463D"/>
                    </a:solidFill>
                    <a:latin typeface="Times New Roman" pitchFamily="18" charset="0"/>
                    <a:cs typeface="Times New Roman" pitchFamily="18" charset="0"/>
                  </a:rPr>
                  <a:t>magnitude of the </a:t>
                </a:r>
                <a:r>
                  <a:rPr lang="en-US" sz="1900" dirty="0">
                    <a:solidFill>
                      <a:srgbClr val="79463D"/>
                    </a:solidFill>
                    <a:latin typeface="Times New Roman" pitchFamily="18" charset="0"/>
                    <a:cs typeface="Times New Roman" pitchFamily="18" charset="0"/>
                  </a:rPr>
                  <a:t>velocity of a suspended particle on such a small </a:t>
                </a:r>
                <a:endParaRPr lang="en-US" sz="1900" dirty="0" smtClean="0">
                  <a:solidFill>
                    <a:srgbClr val="79463D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buClr>
                    <a:srgbClr val="93A299"/>
                  </a:buClr>
                  <a:buFont typeface="Arial" pitchFamily="34" charset="0"/>
                  <a:buNone/>
                </a:pPr>
                <a:r>
                  <a:rPr lang="en-US" sz="1900" dirty="0" smtClean="0">
                    <a:solidFill>
                      <a:srgbClr val="79463D"/>
                    </a:solidFill>
                    <a:latin typeface="Times New Roman" pitchFamily="18" charset="0"/>
                    <a:cs typeface="Times New Roman" pitchFamily="18" charset="0"/>
                  </a:rPr>
                  <a:t>time-scale </a:t>
                </a:r>
                <a:r>
                  <a:rPr lang="en-US" sz="1900" dirty="0">
                    <a:solidFill>
                      <a:srgbClr val="79463D"/>
                    </a:solidFill>
                    <a:latin typeface="Times New Roman" pitchFamily="18" charset="0"/>
                    <a:cs typeface="Times New Roman" pitchFamily="18" charset="0"/>
                  </a:rPr>
                  <a:t>that </a:t>
                </a:r>
                <a:r>
                  <a:rPr lang="en-US" sz="1900" dirty="0" smtClean="0">
                    <a:solidFill>
                      <a:srgbClr val="79463D"/>
                    </a:solidFill>
                    <a:latin typeface="Times New Roman" pitchFamily="18" charset="0"/>
                    <a:cs typeface="Times New Roman" pitchFamily="18" charset="0"/>
                  </a:rPr>
                  <a:t>it cannot </a:t>
                </a:r>
                <a:r>
                  <a:rPr lang="en-US" sz="1900" dirty="0">
                    <a:solidFill>
                      <a:srgbClr val="79463D"/>
                    </a:solidFill>
                    <a:latin typeface="Times New Roman" pitchFamily="18" charset="0"/>
                    <a:cs typeface="Times New Roman" pitchFamily="18" charset="0"/>
                  </a:rPr>
                  <a:t>be measured, </a:t>
                </a:r>
                <a:r>
                  <a:rPr lang="en-US" sz="1900" dirty="0" smtClean="0">
                    <a:solidFill>
                      <a:srgbClr val="79463D"/>
                    </a:solidFill>
                    <a:latin typeface="Times New Roman" pitchFamily="18" charset="0"/>
                    <a:cs typeface="Times New Roman" pitchFamily="18" charset="0"/>
                  </a:rPr>
                  <a:t>the </a:t>
                </a:r>
                <a:r>
                  <a:rPr lang="en-US" sz="1900" b="1" dirty="0">
                    <a:solidFill>
                      <a:srgbClr val="79463D"/>
                    </a:solidFill>
                    <a:latin typeface="Times New Roman" pitchFamily="18" charset="0"/>
                    <a:cs typeface="Times New Roman" pitchFamily="18" charset="0"/>
                  </a:rPr>
                  <a:t>overall </a:t>
                </a:r>
                <a:r>
                  <a:rPr lang="en-US" sz="1900" b="1" dirty="0" smtClean="0">
                    <a:solidFill>
                      <a:srgbClr val="79463D"/>
                    </a:solidFill>
                    <a:latin typeface="Times New Roman" pitchFamily="18" charset="0"/>
                    <a:cs typeface="Times New Roman" pitchFamily="18" charset="0"/>
                  </a:rPr>
                  <a:t>drift </a:t>
                </a:r>
              </a:p>
              <a:p>
                <a:pPr marL="0" indent="0" algn="ctr">
                  <a:buClr>
                    <a:srgbClr val="93A299"/>
                  </a:buClr>
                  <a:buFont typeface="Arial" pitchFamily="34" charset="0"/>
                  <a:buNone/>
                </a:pPr>
                <a:r>
                  <a:rPr lang="en-US" sz="1900" dirty="0" smtClean="0">
                    <a:solidFill>
                      <a:srgbClr val="79463D"/>
                    </a:solidFill>
                    <a:latin typeface="Times New Roman" pitchFamily="18" charset="0"/>
                    <a:cs typeface="Times New Roman" pitchFamily="18" charset="0"/>
                  </a:rPr>
                  <a:t>of </a:t>
                </a:r>
                <a:r>
                  <a:rPr lang="en-US" sz="1900" dirty="0">
                    <a:solidFill>
                      <a:srgbClr val="79463D"/>
                    </a:solidFill>
                    <a:latin typeface="Times New Roman" pitchFamily="18" charset="0"/>
                    <a:cs typeface="Times New Roman" pitchFamily="18" charset="0"/>
                  </a:rPr>
                  <a:t>such </a:t>
                </a:r>
                <a:r>
                  <a:rPr lang="en-US" sz="1900" dirty="0" smtClean="0">
                    <a:solidFill>
                      <a:srgbClr val="79463D"/>
                    </a:solidFill>
                    <a:latin typeface="Times New Roman" pitchFamily="18" charset="0"/>
                    <a:cs typeface="Times New Roman" pitchFamily="18" charset="0"/>
                  </a:rPr>
                  <a:t>a particle is observable quantity. </a:t>
                </a:r>
              </a:p>
              <a:p>
                <a:pPr marL="0" indent="0" algn="ctr">
                  <a:buClr>
                    <a:srgbClr val="93A299"/>
                  </a:buClr>
                  <a:buFont typeface="Arial" pitchFamily="34" charset="0"/>
                  <a:buNone/>
                </a:pPr>
                <a:endParaRPr lang="en-US" sz="1700" dirty="0">
                  <a:solidFill>
                    <a:srgbClr val="292934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buClr>
                    <a:srgbClr val="93A299"/>
                  </a:buClr>
                  <a:buFont typeface="Arial" pitchFamily="34" charset="0"/>
                  <a:buNone/>
                </a:pPr>
                <a:endParaRPr lang="en-US" sz="1700" dirty="0" smtClean="0">
                  <a:solidFill>
                    <a:srgbClr val="292934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buClr>
                    <a:srgbClr val="93A299"/>
                  </a:buClr>
                  <a:buFont typeface="Arial" pitchFamily="34" charset="0"/>
                  <a:buNone/>
                </a:pPr>
                <a:r>
                  <a:rPr lang="en-US" sz="2000" u="sng" dirty="0" smtClean="0">
                    <a:solidFill>
                      <a:srgbClr val="292934"/>
                    </a:solidFill>
                    <a:latin typeface="Times New Roman" pitchFamily="18" charset="0"/>
                    <a:cs typeface="Times New Roman" pitchFamily="18" charset="0"/>
                  </a:rPr>
                  <a:t>Fluctuation of a particle system </a:t>
                </a:r>
              </a:p>
              <a:p>
                <a:pPr marL="0" indent="0" algn="ctr">
                  <a:buClr>
                    <a:srgbClr val="93A299"/>
                  </a:buClr>
                  <a:buFont typeface="Arial" pitchFamily="34" charset="0"/>
                  <a:buNone/>
                </a:pPr>
                <a:r>
                  <a:rPr lang="en-US" sz="2000" i="1" dirty="0" smtClean="0">
                    <a:solidFill>
                      <a:srgbClr val="292934"/>
                    </a:solidFill>
                    <a:latin typeface="Times New Roman" pitchFamily="18" charset="0"/>
                    <a:cs typeface="Times New Roman" pitchFamily="18" charset="0"/>
                  </a:rPr>
                  <a:t>random walk</a:t>
                </a:r>
                <a:r>
                  <a:rPr lang="en-US" sz="2000" dirty="0" smtClean="0">
                    <a:solidFill>
                      <a:srgbClr val="292934"/>
                    </a:solidFill>
                    <a:latin typeface="Times New Roman" pitchFamily="18" charset="0"/>
                    <a:cs typeface="Times New Roman" pitchFamily="18" charset="0"/>
                  </a:rPr>
                  <a:t> as the prototype of discrete system</a:t>
                </a:r>
              </a:p>
              <a:p>
                <a:pPr marL="0" indent="0" algn="ctr">
                  <a:buClr>
                    <a:srgbClr val="93A299"/>
                  </a:buClr>
                  <a:buFont typeface="Arial" pitchFamily="34" charset="0"/>
                  <a:buNone/>
                </a:pPr>
                <a:r>
                  <a:rPr lang="en-US" sz="2000" dirty="0" smtClean="0">
                    <a:solidFill>
                      <a:srgbClr val="292934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  <a:p>
                <a:pPr marL="0" indent="0" algn="ctr">
                  <a:buClr>
                    <a:srgbClr val="93A299"/>
                  </a:buClr>
                  <a:buFont typeface="Arial" pitchFamily="34" charset="0"/>
                  <a:buNone/>
                </a:pPr>
                <a:endParaRPr lang="en-US" sz="1700" dirty="0" smtClean="0">
                  <a:solidFill>
                    <a:srgbClr val="292934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ctr">
                  <a:buClr>
                    <a:srgbClr val="93A299"/>
                  </a:buClr>
                  <a:buFont typeface="Arial" pitchFamily="34" charset="0"/>
                  <a:buNone/>
                </a:pPr>
                <a:endParaRPr lang="en-US" sz="1700" dirty="0">
                  <a:solidFill>
                    <a:srgbClr val="292934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24" name="Object 2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146498753"/>
                  </p:ext>
                </p:extLst>
              </p:nvPr>
            </p:nvGraphicFramePr>
            <p:xfrm>
              <a:off x="5029200" y="4140841"/>
              <a:ext cx="2624137" cy="76440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4270" name="Equation" r:id="rId4" imgW="1333500" imgH="381000" progId="Equation.3">
                      <p:embed/>
                    </p:oleObj>
                  </mc:Choice>
                  <mc:Fallback>
                    <p:oleObj name="Equation" r:id="rId4" imgW="1333500" imgH="381000" progId="Equation.3">
                      <p:embed/>
                      <p:pic>
                        <p:nvPicPr>
                          <p:cNvPr id="0" name="Picture 5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029200" y="4140841"/>
                            <a:ext cx="2624137" cy="76440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1" name="Object 20"/>
            <p:cNvGraphicFramePr>
              <a:graphicFrameLocks noChangeAspect="1"/>
            </p:cNvGraphicFramePr>
            <p:nvPr/>
          </p:nvGraphicFramePr>
          <p:xfrm>
            <a:off x="6096000" y="5257800"/>
            <a:ext cx="1447800" cy="4808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71" name="Equation" r:id="rId6" imgW="558558" imgH="215806" progId="Equation.3">
                    <p:embed/>
                  </p:oleObj>
                </mc:Choice>
                <mc:Fallback>
                  <p:oleObj name="Equation" r:id="rId6" imgW="558558" imgH="215806" progId="Equation.3">
                    <p:embed/>
                    <p:pic>
                      <p:nvPicPr>
                        <p:cNvPr id="0" name="Picture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6000" y="5257800"/>
                          <a:ext cx="1447800" cy="48086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29"/>
          <p:cNvGrpSpPr/>
          <p:nvPr/>
        </p:nvGrpSpPr>
        <p:grpSpPr>
          <a:xfrm>
            <a:off x="3708400" y="2346798"/>
            <a:ext cx="4718178" cy="2530002"/>
            <a:chOff x="3556000" y="76200"/>
            <a:chExt cx="4718178" cy="2530002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4986" y="457200"/>
              <a:ext cx="2299192" cy="2149002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6000" y="533400"/>
              <a:ext cx="2420364" cy="1984247"/>
            </a:xfrm>
            <a:prstGeom prst="rect">
              <a:avLst/>
            </a:prstGeom>
          </p:spPr>
        </p:pic>
        <p:sp>
          <p:nvSpPr>
            <p:cNvPr id="33" name="TextBox 32"/>
            <p:cNvSpPr txBox="1"/>
            <p:nvPr/>
          </p:nvSpPr>
          <p:spPr>
            <a:xfrm>
              <a:off x="3625505" y="76200"/>
              <a:ext cx="1683095" cy="36933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solidFill>
                    <a:srgbClr val="292934"/>
                  </a:solidFill>
                </a:rPr>
                <a:t>Jean Perrin </a:t>
              </a:r>
              <a:r>
                <a:rPr lang="en-US" sz="1400" dirty="0" smtClean="0">
                  <a:solidFill>
                    <a:srgbClr val="292934"/>
                  </a:solidFill>
                </a:rPr>
                <a:t>1908</a:t>
              </a:r>
              <a:endParaRPr lang="en-US" sz="1400" dirty="0">
                <a:solidFill>
                  <a:srgbClr val="292934"/>
                </a:solidFill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3937000" y="5997714"/>
            <a:ext cx="5410200" cy="707886"/>
          </a:xfrm>
          <a:prstGeom prst="rect">
            <a:avLst/>
          </a:prstGeom>
          <a:solidFill>
            <a:srgbClr val="89F9B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292934"/>
                </a:solidFill>
              </a:rPr>
              <a:t>It finally convinced everyone, even the skeptics, of the reality of molecules &amp; atoms.</a:t>
            </a:r>
            <a:endParaRPr lang="en-US" sz="2000" dirty="0">
              <a:solidFill>
                <a:srgbClr val="292934"/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2718-5AEF-46D1-977C-151F3C5F882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18" grpId="0" animBg="1"/>
      <p:bldP spid="3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447800"/>
            <a:ext cx="9144000" cy="42672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u="sng" dirty="0" smtClean="0"/>
              <a:t>The history of Rayleigh–Jeans law</a:t>
            </a:r>
            <a:r>
              <a:rPr lang="en-US" sz="2000" b="1" dirty="0" smtClean="0"/>
              <a:t>:</a:t>
            </a:r>
            <a:endParaRPr lang="en-US" sz="2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June 1900</a:t>
            </a:r>
            <a:r>
              <a:rPr lang="en-US" sz="2000" dirty="0" smtClean="0">
                <a:solidFill>
                  <a:schemeClr val="tx2"/>
                </a:solidFill>
              </a:rPr>
              <a:t>, </a:t>
            </a:r>
            <a:r>
              <a:rPr lang="en-US" sz="2000" i="1" dirty="0" smtClean="0">
                <a:solidFill>
                  <a:schemeClr val="tx2"/>
                </a:solidFill>
              </a:rPr>
              <a:t>Rayleigh</a:t>
            </a:r>
            <a:r>
              <a:rPr lang="en-US" sz="2000" dirty="0" smtClean="0"/>
              <a:t>, applying the equipartition theorem to radiation, he obtained the result of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en-US" sz="20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/>
              <a:t> . </a:t>
            </a:r>
            <a:r>
              <a:rPr lang="en-US" sz="1800" dirty="0" smtClean="0"/>
              <a:t>Only a limit law? Intro cutoff  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ρ = C</a:t>
            </a:r>
            <a:r>
              <a:rPr lang="en-US" sz="20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en-US" sz="20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/>
              <a:t> exp(-C</a:t>
            </a:r>
            <a:r>
              <a:rPr lang="en-US" sz="2000" baseline="-25000" dirty="0" smtClean="0"/>
              <a:t>2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en-US" sz="2000" dirty="0" smtClean="0"/>
              <a:t>/T)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October–December 1900</a:t>
            </a:r>
            <a:r>
              <a:rPr lang="en-US" sz="2000" dirty="0" smtClean="0"/>
              <a:t>, The </a:t>
            </a:r>
            <a:r>
              <a:rPr lang="en-US" sz="2000" i="1" dirty="0" smtClean="0">
                <a:solidFill>
                  <a:schemeClr val="tx2"/>
                </a:solidFill>
              </a:rPr>
              <a:t>Planck</a:t>
            </a:r>
            <a:r>
              <a:rPr lang="en-US" sz="2000" dirty="0" smtClean="0"/>
              <a:t> spectrum distribution was discovered; energy quantization proposed two months later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March 1905</a:t>
            </a:r>
            <a:r>
              <a:rPr lang="en-US" sz="2000" dirty="0" smtClean="0">
                <a:solidFill>
                  <a:schemeClr val="tx2"/>
                </a:solidFill>
              </a:rPr>
              <a:t>, </a:t>
            </a:r>
            <a:r>
              <a:rPr lang="en-US" sz="2000" i="1" dirty="0" smtClean="0">
                <a:solidFill>
                  <a:schemeClr val="tx2"/>
                </a:solidFill>
              </a:rPr>
              <a:t>Einstein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/>
              <a:t>correctly derived the R-J law  </a:t>
            </a:r>
          </a:p>
          <a:p>
            <a:pPr>
              <a:buNone/>
            </a:pPr>
            <a:r>
              <a:rPr lang="en-US" sz="2000" dirty="0" smtClean="0"/>
              <a:t>       </a:t>
            </a:r>
            <a:r>
              <a:rPr lang="en-US" sz="1800" dirty="0" smtClean="0"/>
              <a:t>noted its </a:t>
            </a:r>
            <a:r>
              <a:rPr lang="en-US" sz="1800" i="1" dirty="0" smtClean="0"/>
              <a:t>solid theoretical foundation </a:t>
            </a:r>
            <a:r>
              <a:rPr lang="en-US" sz="1800" dirty="0" smtClean="0"/>
              <a:t>and  the problem of </a:t>
            </a:r>
            <a:r>
              <a:rPr lang="en-US" sz="1800" i="1" dirty="0" smtClean="0"/>
              <a:t>ultraviolet catastrophe</a:t>
            </a:r>
            <a:endParaRPr lang="en-US" sz="1800" dirty="0" smtClean="0"/>
          </a:p>
          <a:p>
            <a:r>
              <a:rPr lang="en-US" sz="2000" b="1" dirty="0" smtClean="0">
                <a:solidFill>
                  <a:schemeClr val="tx2"/>
                </a:solidFill>
              </a:rPr>
              <a:t>May 1905</a:t>
            </a:r>
            <a:r>
              <a:rPr lang="en-US" sz="2000" dirty="0" smtClean="0">
                <a:solidFill>
                  <a:schemeClr val="tx2"/>
                </a:solidFill>
              </a:rPr>
              <a:t>, </a:t>
            </a:r>
            <a:r>
              <a:rPr lang="en-US" sz="2000" i="1" dirty="0" smtClean="0">
                <a:solidFill>
                  <a:schemeClr val="tx2"/>
                </a:solidFill>
              </a:rPr>
              <a:t>Rayleigh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/>
              <a:t>returned </a:t>
            </a:r>
            <a:r>
              <a:rPr lang="en-US" sz="1400" dirty="0" smtClean="0"/>
              <a:t>with</a:t>
            </a:r>
            <a:r>
              <a:rPr lang="en-US" sz="2000" i="1" dirty="0" smtClean="0"/>
              <a:t> a </a:t>
            </a:r>
            <a:r>
              <a:rPr lang="en-US" sz="2000" dirty="0" smtClean="0"/>
              <a:t>derivation of </a:t>
            </a:r>
            <a:r>
              <a:rPr lang="en-US" sz="2000" i="1" dirty="0" smtClean="0"/>
              <a:t>C</a:t>
            </a:r>
            <a:r>
              <a:rPr lang="en-US" sz="2000" i="1" baseline="-25000" dirty="0" smtClean="0"/>
              <a:t>1</a:t>
            </a:r>
            <a:r>
              <a:rPr lang="en-US" sz="2000" i="1" dirty="0" smtClean="0"/>
              <a:t>. But </a:t>
            </a:r>
            <a:r>
              <a:rPr lang="en-US" sz="2000" dirty="0" smtClean="0"/>
              <a:t>missed a factor of </a:t>
            </a:r>
            <a:r>
              <a:rPr lang="en-US" sz="2000" i="1" dirty="0" smtClean="0"/>
              <a:t>8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June 1905</a:t>
            </a:r>
            <a:r>
              <a:rPr lang="en-US" sz="2000" dirty="0" smtClean="0">
                <a:solidFill>
                  <a:schemeClr val="tx2"/>
                </a:solidFill>
              </a:rPr>
              <a:t>, </a:t>
            </a:r>
            <a:r>
              <a:rPr lang="en-US" sz="2000" i="1" dirty="0" smtClean="0">
                <a:solidFill>
                  <a:schemeClr val="tx2"/>
                </a:solidFill>
              </a:rPr>
              <a:t>James Jeans</a:t>
            </a:r>
            <a:r>
              <a:rPr lang="en-US" sz="2000" dirty="0" smtClean="0">
                <a:solidFill>
                  <a:schemeClr val="tx2"/>
                </a:solidFill>
              </a:rPr>
              <a:t>  </a:t>
            </a:r>
            <a:r>
              <a:rPr lang="en-US" sz="2000" dirty="0" smtClean="0"/>
              <a:t>corrected Rayleigh’s error…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</a:t>
            </a:r>
            <a:r>
              <a:rPr lang="en-US" sz="1600" dirty="0" smtClean="0"/>
              <a:t>But, explained away the incompatibility with experimental results by insisting that                 	the observed radiation was somehow out of thermal equilibrium</a:t>
            </a:r>
            <a:r>
              <a:rPr lang="en-US" sz="1800" dirty="0" smtClean="0"/>
              <a:t>.</a:t>
            </a:r>
          </a:p>
          <a:p>
            <a:pPr algn="r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A.Pais:  “It should really be called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Rayleigh-Einstein-Jeans law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791" y="457200"/>
            <a:ext cx="6078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292934"/>
                </a:solidFill>
              </a:rPr>
              <a:t>6Quanta 3</a:t>
            </a:r>
            <a:endParaRPr lang="en-US" sz="800" dirty="0">
              <a:solidFill>
                <a:srgbClr val="292934"/>
              </a:solidFill>
            </a:endParaRPr>
          </a:p>
        </p:txBody>
      </p:sp>
      <p:graphicFrame>
        <p:nvGraphicFramePr>
          <p:cNvPr id="19506" name="Object 50"/>
          <p:cNvGraphicFramePr>
            <a:graphicFrameLocks noChangeAspect="1"/>
          </p:cNvGraphicFramePr>
          <p:nvPr/>
        </p:nvGraphicFramePr>
        <p:xfrm>
          <a:off x="6985000" y="3124200"/>
          <a:ext cx="1752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8" name="Equation" r:id="rId3" imgW="876300" imgH="228600" progId="Equation.3">
                  <p:embed/>
                </p:oleObj>
              </mc:Choice>
              <mc:Fallback>
                <p:oleObj name="Equation" r:id="rId3" imgW="87630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0" y="3124200"/>
                        <a:ext cx="1752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8000" y="990600"/>
            <a:ext cx="19812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292934"/>
                </a:solidFill>
              </a:rPr>
              <a:t>An historical aside:</a:t>
            </a:r>
            <a:endParaRPr lang="en-US" sz="1800" dirty="0">
              <a:solidFill>
                <a:srgbClr val="29293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84800" y="5867400"/>
            <a:ext cx="4191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D2533C"/>
                </a:solidFill>
              </a:rPr>
              <a:t>“Planck’s fortunate failure”?</a:t>
            </a:r>
            <a:endParaRPr lang="en-US" dirty="0">
              <a:solidFill>
                <a:srgbClr val="292934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75800" y="7038201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14</a:t>
            </a:r>
            <a:endParaRPr lang="en-US" sz="1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2718-5AEF-46D1-977C-151F3C5F882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1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400" y="457200"/>
            <a:ext cx="58060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19 </a:t>
            </a:r>
            <a:r>
              <a:rPr lang="en-US" sz="800" dirty="0" err="1" smtClean="0"/>
              <a:t>cosmo</a:t>
            </a:r>
            <a:endParaRPr lang="en-US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279400" y="1501914"/>
            <a:ext cx="4572000" cy="707886"/>
          </a:xfrm>
          <a:prstGeom prst="rect">
            <a:avLst/>
          </a:prstGeom>
          <a:solidFill>
            <a:srgbClr val="CBF49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(Einstein 1917)</a:t>
            </a:r>
          </a:p>
          <a:p>
            <a:pPr algn="ctr"/>
            <a:r>
              <a:rPr lang="en-US" sz="2000" dirty="0" smtClean="0"/>
              <a:t>The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paper on modern cosmology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79400" y="2286000"/>
            <a:ext cx="4572000" cy="13234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The  universe = </a:t>
            </a:r>
            <a:r>
              <a:rPr lang="en-US" sz="2000" dirty="0"/>
              <a:t> </a:t>
            </a:r>
            <a:r>
              <a:rPr lang="en-US" sz="2000" dirty="0" smtClean="0"/>
              <a:t>a phys system                the constituent elements being galaxies</a:t>
            </a:r>
          </a:p>
          <a:p>
            <a:pPr algn="ctr"/>
            <a:r>
              <a:rPr lang="en-US" sz="2000" dirty="0" smtClean="0"/>
              <a:t>Gravity the only relevant interaction</a:t>
            </a:r>
          </a:p>
          <a:p>
            <a:pPr algn="ctr"/>
            <a:r>
              <a:rPr lang="en-US" sz="2000" b="1" dirty="0" smtClean="0"/>
              <a:t>GR = natural framework for cosmology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79400" y="3581400"/>
            <a:ext cx="4572000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Spatial homogeneity &amp; isotropy </a:t>
            </a:r>
          </a:p>
          <a:p>
            <a:pPr algn="ctr"/>
            <a:r>
              <a:rPr lang="en-US" sz="2000" dirty="0" smtClean="0"/>
              <a:t>(the </a:t>
            </a:r>
            <a:r>
              <a:rPr lang="en-US" sz="2000" i="1" dirty="0" smtClean="0"/>
              <a:t>cosmological principle</a:t>
            </a:r>
            <a:r>
              <a:rPr lang="en-US" sz="2000" dirty="0" smtClean="0"/>
              <a:t>) →</a:t>
            </a:r>
          </a:p>
          <a:p>
            <a:pPr algn="ctr"/>
            <a:r>
              <a:rPr lang="en-US" sz="2000" dirty="0" smtClean="0"/>
              <a:t>Robertson-Walker metric : </a:t>
            </a:r>
            <a:r>
              <a:rPr lang="en-US" sz="2000" i="1" dirty="0" smtClean="0"/>
              <a:t>k, a(t)</a:t>
            </a:r>
          </a:p>
        </p:txBody>
      </p:sp>
      <p:pic>
        <p:nvPicPr>
          <p:cNvPr id="9" name="Picture 8" descr="15-1-3Dmap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9400" y="4572000"/>
            <a:ext cx="2218307" cy="2438400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4851400" y="1066800"/>
            <a:ext cx="4876800" cy="3048000"/>
            <a:chOff x="4851400" y="1066800"/>
            <a:chExt cx="4876800" cy="3048000"/>
          </a:xfrm>
        </p:grpSpPr>
        <p:sp>
          <p:nvSpPr>
            <p:cNvPr id="10" name="TextBox 9"/>
            <p:cNvSpPr txBox="1"/>
            <p:nvPr/>
          </p:nvSpPr>
          <p:spPr>
            <a:xfrm>
              <a:off x="4851400" y="1066800"/>
              <a:ext cx="4876800" cy="3048000"/>
            </a:xfrm>
            <a:prstGeom prst="rect">
              <a:avLst/>
            </a:prstGeom>
            <a:solidFill>
              <a:srgbClr val="FFFF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In order to produce a </a:t>
              </a:r>
              <a:r>
                <a:rPr lang="en-US" sz="2000" i="1" dirty="0" smtClean="0"/>
                <a:t>static universe </a:t>
              </a:r>
              <a:r>
                <a:rPr lang="en-US" sz="2000" dirty="0" smtClean="0"/>
                <a:t>he found a way to introduce a </a:t>
              </a:r>
              <a:r>
                <a:rPr lang="en-US" sz="2000" dirty="0" err="1" smtClean="0"/>
                <a:t>grav</a:t>
              </a:r>
              <a:r>
                <a:rPr lang="en-US" sz="2000" dirty="0" smtClean="0"/>
                <a:t> repulsion in the form of the cosmology constant </a:t>
              </a:r>
              <a:r>
                <a:rPr lang="el-GR" sz="2000" dirty="0" smtClean="0"/>
                <a:t>Λ</a:t>
              </a:r>
              <a:endParaRPr lang="en-US" sz="2000" dirty="0" smtClean="0"/>
            </a:p>
            <a:p>
              <a:pPr algn="ctr"/>
              <a:endParaRPr lang="en-US" sz="2000" dirty="0" smtClean="0"/>
            </a:p>
            <a:p>
              <a:pPr algn="ctr"/>
              <a:endParaRPr lang="en-US" sz="2000" dirty="0" smtClean="0"/>
            </a:p>
            <a:p>
              <a:pPr algn="ctr"/>
              <a:r>
                <a:rPr lang="en-US" sz="2000" dirty="0" smtClean="0"/>
                <a:t>Easier to interpret it as a vacuum energy:  constant density and negative pressure →  </a:t>
              </a:r>
              <a:r>
                <a:rPr lang="en-US" sz="2000" i="1" dirty="0" smtClean="0"/>
                <a:t>repulsion that increases w/ distance</a:t>
              </a:r>
              <a:r>
                <a:rPr lang="en-US" sz="2000" dirty="0" smtClean="0"/>
                <a:t>. – </a:t>
              </a:r>
              <a:r>
                <a:rPr lang="en-US" sz="2000" dirty="0" smtClean="0">
                  <a:solidFill>
                    <a:srgbClr val="C00000"/>
                  </a:solidFill>
                </a:rPr>
                <a:t>significant only on cosmological scale</a:t>
              </a:r>
              <a:r>
                <a:rPr lang="en-US" sz="2000" dirty="0" smtClean="0"/>
                <a:t> </a:t>
              </a:r>
              <a:endParaRPr lang="en-US" sz="2000" dirty="0"/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/>
          </p:nvGraphicFramePr>
          <p:xfrm>
            <a:off x="5842000" y="2127262"/>
            <a:ext cx="2819400" cy="539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456" name="Equation" r:id="rId4" imgW="1129810" imgH="203112" progId="Equation.3">
                    <p:embed/>
                  </p:oleObj>
                </mc:Choice>
                <mc:Fallback>
                  <p:oleObj name="Equation" r:id="rId4" imgW="1129810" imgH="203112" progId="Equation.3">
                    <p:embed/>
                    <p:pic>
                      <p:nvPicPr>
                        <p:cNvPr id="0" name="Picture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42000" y="2127262"/>
                          <a:ext cx="2819400" cy="5397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TextBox 12"/>
          <p:cNvSpPr txBox="1"/>
          <p:nvPr/>
        </p:nvSpPr>
        <p:spPr>
          <a:xfrm>
            <a:off x="4851400" y="3954959"/>
            <a:ext cx="4876800" cy="769441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Λ</a:t>
            </a:r>
            <a:r>
              <a:rPr lang="en-US" dirty="0" smtClean="0"/>
              <a:t> = a great discovery</a:t>
            </a:r>
          </a:p>
          <a:p>
            <a:pPr algn="ctr"/>
            <a:r>
              <a:rPr lang="en-US" sz="2000" dirty="0" smtClean="0"/>
              <a:t>key ingredient of modern cosmology</a:t>
            </a:r>
            <a:endParaRPr lang="en-US" sz="2000" i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4851400" y="4724400"/>
            <a:ext cx="4876800" cy="101566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Inflation</a:t>
            </a:r>
            <a:r>
              <a:rPr lang="en-US" sz="2000" dirty="0" smtClean="0"/>
              <a:t> theory of the big bang: a large </a:t>
            </a:r>
            <a:r>
              <a:rPr lang="el-GR" sz="2000" dirty="0" smtClean="0"/>
              <a:t>Λ→</a:t>
            </a:r>
            <a:r>
              <a:rPr lang="en-US" sz="2000" dirty="0" smtClean="0"/>
              <a:t> the universe underwent an explosive superluminal expansion in the earliest mo </a:t>
            </a:r>
            <a:endParaRPr lang="en-US" sz="2000" b="1" i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4851400" y="5715000"/>
            <a:ext cx="4876800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/>
              <a:t>Λ</a:t>
            </a:r>
            <a:r>
              <a:rPr lang="en-US" sz="2000" dirty="0" smtClean="0"/>
              <a:t> = </a:t>
            </a:r>
            <a:r>
              <a:rPr lang="en-US" sz="2000" b="1" dirty="0" smtClean="0"/>
              <a:t>dark energy </a:t>
            </a:r>
            <a:r>
              <a:rPr lang="en-US" sz="2000" dirty="0" smtClean="0"/>
              <a:t>→ the U’s expansion to </a:t>
            </a:r>
            <a:r>
              <a:rPr lang="en-US" sz="2000" i="1" dirty="0" smtClean="0"/>
              <a:t>accelerate</a:t>
            </a:r>
            <a:r>
              <a:rPr lang="en-US" sz="2000" dirty="0" smtClean="0"/>
              <a:t> in the present epoch</a:t>
            </a:r>
            <a:endParaRPr lang="en-US" sz="2000" i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851400" y="6553200"/>
            <a:ext cx="48768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The concordant </a:t>
            </a:r>
            <a:r>
              <a:rPr lang="el-GR" sz="2000" b="1" dirty="0" smtClean="0"/>
              <a:t>Λ</a:t>
            </a:r>
            <a:r>
              <a:rPr lang="en-US" sz="2000" b="1" dirty="0" smtClean="0"/>
              <a:t>CDM cosmology </a:t>
            </a:r>
            <a:endParaRPr lang="en-US" sz="2000" b="1" i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79400" y="1066800"/>
            <a:ext cx="4572000" cy="45720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Cosmology</a:t>
            </a:r>
            <a:endParaRPr lang="en-US" b="1" dirty="0"/>
          </a:p>
        </p:txBody>
      </p:sp>
      <p:grpSp>
        <p:nvGrpSpPr>
          <p:cNvPr id="24" name="Group 23"/>
          <p:cNvGrpSpPr/>
          <p:nvPr/>
        </p:nvGrpSpPr>
        <p:grpSpPr>
          <a:xfrm>
            <a:off x="2413000" y="4724400"/>
            <a:ext cx="2438400" cy="1446550"/>
            <a:chOff x="2108200" y="4778514"/>
            <a:chExt cx="2438400" cy="1446550"/>
          </a:xfrm>
        </p:grpSpPr>
        <p:sp>
          <p:nvSpPr>
            <p:cNvPr id="8" name="TextBox 7"/>
            <p:cNvSpPr txBox="1"/>
            <p:nvPr/>
          </p:nvSpPr>
          <p:spPr>
            <a:xfrm>
              <a:off x="2108200" y="4778514"/>
              <a:ext cx="2438400" cy="1446550"/>
            </a:xfrm>
            <a:prstGeom prst="rect">
              <a:avLst/>
            </a:prstGeom>
            <a:solidFill>
              <a:srgbClr val="99FF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Einstein equation</a:t>
              </a:r>
            </a:p>
            <a:p>
              <a:pPr algn="ctr"/>
              <a:endParaRPr lang="en-US" sz="2000" dirty="0" smtClean="0"/>
            </a:p>
            <a:p>
              <a:r>
                <a:rPr lang="en-US" sz="2000" dirty="0" smtClean="0"/>
                <a:t>derivatives                    </a:t>
              </a:r>
            </a:p>
            <a:p>
              <a:pPr algn="ctr"/>
              <a:endParaRPr lang="en-US" sz="800" b="1" i="1" dirty="0" smtClean="0"/>
            </a:p>
            <a:p>
              <a:pPr algn="ctr"/>
              <a:r>
                <a:rPr lang="en-US" sz="2000" b="1" i="1" dirty="0" smtClean="0"/>
                <a:t>Expanding Universe</a:t>
              </a: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39759352"/>
                </p:ext>
              </p:extLst>
            </p:nvPr>
          </p:nvGraphicFramePr>
          <p:xfrm>
            <a:off x="3498850" y="5486400"/>
            <a:ext cx="104775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457" name="Equation" r:id="rId6" imgW="507780" imgH="203112" progId="Equation.3">
                    <p:embed/>
                  </p:oleObj>
                </mc:Choice>
                <mc:Fallback>
                  <p:oleObj name="Equation" r:id="rId6" imgW="507780" imgH="203112" progId="Equation.3">
                    <p:embed/>
                    <p:pic>
                      <p:nvPicPr>
                        <p:cNvPr id="0" name="Picture 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98850" y="5486400"/>
                          <a:ext cx="1047750" cy="279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Down Arrow 22"/>
            <p:cNvSpPr/>
            <p:nvPr/>
          </p:nvSpPr>
          <p:spPr>
            <a:xfrm>
              <a:off x="3251200" y="5181600"/>
              <a:ext cx="152400" cy="2286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79400" y="6287869"/>
            <a:ext cx="4572000" cy="92333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2"/>
                </a:solidFill>
              </a:rPr>
              <a:t>GR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C00000"/>
                </a:solidFill>
              </a:rPr>
              <a:t>provide the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C00000"/>
                </a:solidFill>
              </a:rPr>
              <a:t>framework !</a:t>
            </a:r>
          </a:p>
          <a:p>
            <a:pPr algn="ctr"/>
            <a:r>
              <a:rPr lang="en-US" sz="1800" dirty="0" smtClean="0">
                <a:solidFill>
                  <a:srgbClr val="C00000"/>
                </a:solidFill>
              </a:rPr>
              <a:t>Still, </a:t>
            </a:r>
            <a:r>
              <a:rPr lang="en-US" sz="1800" dirty="0" smtClean="0">
                <a:solidFill>
                  <a:schemeClr val="tx2"/>
                </a:solidFill>
              </a:rPr>
              <a:t>Einstein missed the chance of its prediction before the discovery in late 1920’s 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7FA8-836A-4909-863B-82CE545B14E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3" grpId="0" animBg="1"/>
      <p:bldP spid="14" grpId="0" animBg="1"/>
      <p:bldP spid="15" grpId="0" animBg="1"/>
      <p:bldP spid="16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1126067"/>
            <a:ext cx="9677400" cy="85513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Blackbody Radiation     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cavity radiation  = 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rad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 thermal equilibrium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9400" y="681335"/>
            <a:ext cx="9677400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292934"/>
                </a:solidFill>
              </a:rPr>
              <a:t>Einstein, like Planck, arrived at the quantum hypothesis </a:t>
            </a:r>
            <a:r>
              <a:rPr lang="en-US" sz="1800" dirty="0" smtClean="0">
                <a:solidFill>
                  <a:srgbClr val="292934"/>
                </a:solidFill>
              </a:rPr>
              <a:t>thru the study of</a:t>
            </a:r>
            <a:r>
              <a:rPr lang="en-US" dirty="0" smtClean="0">
                <a:solidFill>
                  <a:srgbClr val="292934"/>
                </a:solidFill>
              </a:rPr>
              <a:t> BBR</a:t>
            </a:r>
            <a:endParaRPr lang="en-US" dirty="0">
              <a:solidFill>
                <a:srgbClr val="292934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79400" y="1905000"/>
            <a:ext cx="9677400" cy="954107"/>
            <a:chOff x="279400" y="-152400"/>
            <a:chExt cx="9601200" cy="888402"/>
          </a:xfrm>
        </p:grpSpPr>
        <p:sp>
          <p:nvSpPr>
            <p:cNvPr id="39" name="TextBox 38"/>
            <p:cNvSpPr txBox="1"/>
            <p:nvPr/>
          </p:nvSpPr>
          <p:spPr>
            <a:xfrm>
              <a:off x="279400" y="-152400"/>
              <a:ext cx="9601200" cy="88840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292934"/>
                  </a:solidFill>
                </a:rPr>
                <a:t>Kirchhoff (1860)                  </a:t>
              </a:r>
              <a:r>
                <a:rPr lang="en-US" dirty="0" smtClean="0">
                  <a:solidFill>
                    <a:schemeClr val="tx2"/>
                  </a:solidFill>
                </a:rPr>
                <a:t>densities </a:t>
              </a:r>
              <a:r>
                <a:rPr lang="en-US" i="1" dirty="0" smtClean="0">
                  <a:solidFill>
                    <a:schemeClr val="tx2"/>
                  </a:solidFill>
                </a:rPr>
                <a:t> u</a:t>
              </a:r>
              <a:r>
                <a:rPr lang="en-US" dirty="0" smtClean="0">
                  <a:solidFill>
                    <a:schemeClr val="tx2"/>
                  </a:solidFill>
                </a:rPr>
                <a:t>(</a:t>
              </a:r>
              <a:r>
                <a:rPr lang="en-US" i="1" dirty="0" smtClean="0">
                  <a:solidFill>
                    <a:schemeClr val="tx2"/>
                  </a:solidFill>
                </a:rPr>
                <a:t>T</a:t>
              </a:r>
              <a:r>
                <a:rPr lang="en-US" dirty="0" smtClean="0">
                  <a:solidFill>
                    <a:schemeClr val="tx2"/>
                  </a:solidFill>
                </a:rPr>
                <a:t>)</a:t>
              </a:r>
              <a:r>
                <a:rPr lang="en-US" i="1" dirty="0" smtClean="0">
                  <a:solidFill>
                    <a:schemeClr val="tx2"/>
                  </a:solidFill>
                </a:rPr>
                <a:t> &amp; </a:t>
              </a:r>
              <a:r>
                <a:rPr lang="el-GR" i="1" dirty="0" smtClean="0">
                  <a:solidFill>
                    <a:schemeClr val="tx2"/>
                  </a:solidFill>
                </a:rPr>
                <a:t>ρ</a:t>
              </a:r>
              <a:r>
                <a:rPr lang="en-US" dirty="0" smtClean="0">
                  <a:solidFill>
                    <a:schemeClr val="tx2"/>
                  </a:solidFill>
                </a:rPr>
                <a:t>(</a:t>
              </a:r>
              <a:r>
                <a:rPr lang="en-US" i="1" dirty="0" smtClean="0">
                  <a:solidFill>
                    <a:schemeClr val="tx2"/>
                  </a:solidFill>
                </a:rPr>
                <a:t>T,</a:t>
              </a:r>
              <a:r>
                <a:rPr lang="el-GR" i="1" dirty="0" smtClean="0">
                  <a:solidFill>
                    <a:schemeClr val="tx2"/>
                  </a:solidFill>
                </a:rPr>
                <a:t>ν</a:t>
              </a:r>
              <a:r>
                <a:rPr lang="en-US" dirty="0" smtClean="0">
                  <a:solidFill>
                    <a:schemeClr val="tx2"/>
                  </a:solidFill>
                </a:rPr>
                <a:t>)                         </a:t>
              </a:r>
            </a:p>
            <a:p>
              <a:r>
                <a:rPr lang="en-US" dirty="0" smtClean="0">
                  <a:solidFill>
                    <a:schemeClr val="tx2"/>
                  </a:solidFill>
                </a:rPr>
                <a:t>                                               =  universal functions  </a:t>
              </a:r>
              <a:r>
                <a:rPr lang="en-US" sz="1600" dirty="0" smtClean="0">
                  <a:solidFill>
                    <a:srgbClr val="292934"/>
                  </a:solidFill>
                </a:rPr>
                <a:t>rep intrinsic property of radiation</a:t>
              </a:r>
            </a:p>
            <a:p>
              <a:endParaRPr lang="en-US" sz="800" dirty="0">
                <a:solidFill>
                  <a:srgbClr val="292934"/>
                </a:solidFill>
              </a:endParaRPr>
            </a:p>
          </p:txBody>
        </p:sp>
        <p:sp>
          <p:nvSpPr>
            <p:cNvPr id="43" name="Notched Right Arrow 42"/>
            <p:cNvSpPr/>
            <p:nvPr/>
          </p:nvSpPr>
          <p:spPr>
            <a:xfrm flipV="1">
              <a:off x="2814117" y="339746"/>
              <a:ext cx="921715" cy="45719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737307" y="-152400"/>
              <a:ext cx="921715" cy="46166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292934"/>
                  </a:solidFill>
                </a:rPr>
                <a:t> </a:t>
              </a:r>
              <a:r>
                <a:rPr lang="en-US" sz="1600" dirty="0" smtClean="0">
                  <a:solidFill>
                    <a:srgbClr val="292934"/>
                  </a:solidFill>
                </a:rPr>
                <a:t>2</a:t>
              </a:r>
              <a:r>
                <a:rPr lang="en-US" sz="1600" baseline="30000" dirty="0" smtClean="0">
                  <a:solidFill>
                    <a:srgbClr val="292934"/>
                  </a:solidFill>
                </a:rPr>
                <a:t>nd</a:t>
              </a:r>
              <a:r>
                <a:rPr lang="en-US" sz="1600" dirty="0" smtClean="0">
                  <a:solidFill>
                    <a:srgbClr val="292934"/>
                  </a:solidFill>
                </a:rPr>
                <a:t> law</a:t>
              </a:r>
              <a:endParaRPr lang="en-US" sz="1600" dirty="0">
                <a:solidFill>
                  <a:srgbClr val="292934"/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279400" y="2286000"/>
            <a:ext cx="9677400" cy="1600200"/>
            <a:chOff x="279400" y="2286000"/>
            <a:chExt cx="9677400" cy="1600200"/>
          </a:xfrm>
        </p:grpSpPr>
        <p:graphicFrame>
          <p:nvGraphicFramePr>
            <p:cNvPr id="53" name="Object 5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68083499"/>
                </p:ext>
              </p:extLst>
            </p:nvPr>
          </p:nvGraphicFramePr>
          <p:xfrm>
            <a:off x="5378145" y="2603222"/>
            <a:ext cx="116129" cy="215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102" name="Equation" r:id="rId4" imgW="114151" imgH="215619" progId="Equation.3">
                    <p:embed/>
                  </p:oleObj>
                </mc:Choice>
                <mc:Fallback>
                  <p:oleObj name="Equation" r:id="rId4" imgW="114151" imgH="215619" progId="Equation.3">
                    <p:embed/>
                    <p:pic>
                      <p:nvPicPr>
                        <p:cNvPr id="0" name="Picture 5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78145" y="2603222"/>
                          <a:ext cx="116129" cy="215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" name="Content Placeholder 2"/>
            <p:cNvSpPr txBox="1">
              <a:spLocks/>
            </p:cNvSpPr>
            <p:nvPr/>
          </p:nvSpPr>
          <p:spPr>
            <a:xfrm>
              <a:off x="279400" y="2286000"/>
              <a:ext cx="9677400" cy="16002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txBody>
            <a:bodyPr vert="horz" lIns="101599" tIns="50799" rIns="101599" bIns="50799" rtlCol="0">
              <a:noAutofit/>
            </a:bodyPr>
            <a:lstStyle/>
            <a:p>
              <a:pPr algn="r"/>
              <a:r>
                <a:rPr lang="en-US" b="1" dirty="0" smtClean="0">
                  <a:solidFill>
                    <a:srgbClr val="292934"/>
                  </a:solidFill>
                  <a:cs typeface="Times New Roman" pitchFamily="18" charset="0"/>
                </a:rPr>
                <a:t>Stefan</a:t>
              </a:r>
              <a:r>
                <a:rPr lang="en-US" dirty="0" smtClean="0">
                  <a:solidFill>
                    <a:srgbClr val="292934"/>
                  </a:solidFill>
                  <a:cs typeface="Times New Roman" pitchFamily="18" charset="0"/>
                </a:rPr>
                <a:t> (1878) </a:t>
              </a:r>
              <a:r>
                <a:rPr lang="en-US" b="1" dirty="0" smtClean="0">
                  <a:solidFill>
                    <a:srgbClr val="292934"/>
                  </a:solidFill>
                  <a:cs typeface="Times New Roman" pitchFamily="18" charset="0"/>
                </a:rPr>
                <a:t>Boltzmann</a:t>
              </a:r>
              <a:r>
                <a:rPr lang="en-US" dirty="0" smtClean="0">
                  <a:solidFill>
                    <a:srgbClr val="292934"/>
                  </a:solidFill>
                  <a:cs typeface="Times New Roman" pitchFamily="18" charset="0"/>
                </a:rPr>
                <a:t> (1884) </a:t>
              </a:r>
              <a:r>
                <a:rPr lang="en-US" b="1" dirty="0" smtClean="0">
                  <a:solidFill>
                    <a:srgbClr val="292934"/>
                  </a:solidFill>
                  <a:cs typeface="Times New Roman" pitchFamily="18" charset="0"/>
                </a:rPr>
                <a:t>law:</a:t>
              </a:r>
              <a:endParaRPr lang="en-US" dirty="0" smtClean="0">
                <a:solidFill>
                  <a:srgbClr val="292934"/>
                </a:solidFill>
                <a:cs typeface="Times New Roman" pitchFamily="18" charset="0"/>
              </a:endParaRPr>
            </a:p>
            <a:p>
              <a:pPr algn="r"/>
              <a:r>
                <a:rPr lang="en-US" sz="2800" dirty="0" smtClean="0">
                  <a:solidFill>
                    <a:srgbClr val="292934"/>
                  </a:solidFill>
                  <a:cs typeface="Times New Roman" pitchFamily="18" charset="0"/>
                </a:rPr>
                <a:t>     </a:t>
              </a:r>
              <a:r>
                <a:rPr lang="en-US" sz="2000" dirty="0" smtClean="0">
                  <a:solidFill>
                    <a:srgbClr val="292934"/>
                  </a:solidFill>
                  <a:cs typeface="Times New Roman" pitchFamily="18" charset="0"/>
                </a:rPr>
                <a:t>Thermodynamics </a:t>
              </a:r>
              <a:r>
                <a:rPr lang="en-US" sz="2000" dirty="0">
                  <a:solidFill>
                    <a:srgbClr val="292934"/>
                  </a:solidFill>
                  <a:cs typeface="Times New Roman" pitchFamily="18" charset="0"/>
                </a:rPr>
                <a:t>+ </a:t>
              </a:r>
              <a:r>
                <a:rPr lang="en-US" sz="2000" dirty="0" smtClean="0">
                  <a:solidFill>
                    <a:srgbClr val="292934"/>
                  </a:solidFill>
                  <a:cs typeface="Times New Roman" pitchFamily="18" charset="0"/>
                </a:rPr>
                <a:t>Maxwell EM </a:t>
              </a:r>
              <a:r>
                <a:rPr lang="en-US" sz="2000" dirty="0" smtClean="0">
                  <a:solidFill>
                    <a:schemeClr val="accent2">
                      <a:lumMod val="50000"/>
                    </a:schemeClr>
                  </a:solidFill>
                  <a:cs typeface="Times New Roman" pitchFamily="18" charset="0"/>
                </a:rPr>
                <a:t>(radiation </a:t>
              </a:r>
              <a:r>
                <a:rPr lang="en-US" sz="2000" dirty="0">
                  <a:solidFill>
                    <a:schemeClr val="accent2">
                      <a:lumMod val="50000"/>
                    </a:schemeClr>
                  </a:solidFill>
                  <a:cs typeface="Times New Roman" pitchFamily="18" charset="0"/>
                </a:rPr>
                <a:t>pressure</a:t>
              </a:r>
              <a:r>
                <a:rPr lang="en-US" sz="2000" i="1" dirty="0">
                  <a:solidFill>
                    <a:schemeClr val="accent2">
                      <a:lumMod val="50000"/>
                    </a:schemeClr>
                  </a:solidFill>
                  <a:cs typeface="Times New Roman" pitchFamily="18" charset="0"/>
                </a:rPr>
                <a:t> = </a:t>
              </a:r>
              <a:r>
                <a:rPr lang="en-US" sz="2000" i="1" dirty="0" smtClean="0">
                  <a:solidFill>
                    <a:schemeClr val="accent2">
                      <a:lumMod val="50000"/>
                    </a:schemeClr>
                  </a:solidFill>
                  <a:cs typeface="Times New Roman" pitchFamily="18" charset="0"/>
                </a:rPr>
                <a:t>u/3</a:t>
              </a:r>
              <a:r>
                <a:rPr lang="en-US" sz="2000" dirty="0" smtClean="0">
                  <a:solidFill>
                    <a:schemeClr val="accent2">
                      <a:lumMod val="50000"/>
                    </a:schemeClr>
                  </a:solidFill>
                  <a:cs typeface="Times New Roman" pitchFamily="18" charset="0"/>
                </a:rPr>
                <a:t>) </a:t>
              </a:r>
            </a:p>
            <a:p>
              <a:pPr algn="r"/>
              <a:r>
                <a:rPr lang="en-US" sz="2000" dirty="0" smtClean="0">
                  <a:solidFill>
                    <a:srgbClr val="C00000"/>
                  </a:solidFill>
                  <a:cs typeface="Times New Roman" pitchFamily="18" charset="0"/>
                </a:rPr>
                <a:t>   electromagnetic </a:t>
              </a:r>
              <a:r>
                <a:rPr lang="en-US" sz="2000" dirty="0">
                  <a:solidFill>
                    <a:srgbClr val="C00000"/>
                  </a:solidFill>
                  <a:cs typeface="Times New Roman" pitchFamily="18" charset="0"/>
                </a:rPr>
                <a:t>radiation = a collection of </a:t>
              </a:r>
              <a:r>
                <a:rPr lang="en-US" sz="2000" dirty="0" smtClean="0">
                  <a:solidFill>
                    <a:srgbClr val="C00000"/>
                  </a:solidFill>
                  <a:cs typeface="Times New Roman" pitchFamily="18" charset="0"/>
                </a:rPr>
                <a:t>oscillators  </a:t>
              </a:r>
              <a:r>
                <a:rPr lang="en-US" sz="2000" i="1" dirty="0" smtClean="0">
                  <a:solidFill>
                    <a:schemeClr val="accent2">
                      <a:lumMod val="50000"/>
                    </a:schemeClr>
                  </a:solidFill>
                  <a:cs typeface="Times New Roman" pitchFamily="18" charset="0"/>
                </a:rPr>
                <a:t>u </a:t>
              </a:r>
              <a:r>
                <a:rPr lang="en-US" sz="2000" i="1" dirty="0">
                  <a:solidFill>
                    <a:schemeClr val="accent2">
                      <a:lumMod val="50000"/>
                    </a:schemeClr>
                  </a:solidFill>
                  <a:cs typeface="Times New Roman" pitchFamily="18" charset="0"/>
                </a:rPr>
                <a:t>= E</a:t>
              </a:r>
              <a:r>
                <a:rPr lang="en-US" sz="2000" i="1" baseline="30000" dirty="0">
                  <a:solidFill>
                    <a:schemeClr val="accent2">
                      <a:lumMod val="50000"/>
                    </a:schemeClr>
                  </a:solidFill>
                  <a:cs typeface="Times New Roman" pitchFamily="18" charset="0"/>
                </a:rPr>
                <a:t>2</a:t>
              </a:r>
              <a:r>
                <a:rPr lang="en-US" sz="2000" i="1" dirty="0">
                  <a:solidFill>
                    <a:schemeClr val="accent2">
                      <a:lumMod val="50000"/>
                    </a:schemeClr>
                  </a:solidFill>
                  <a:cs typeface="Times New Roman" pitchFamily="18" charset="0"/>
                </a:rPr>
                <a:t>, B</a:t>
              </a:r>
              <a:r>
                <a:rPr lang="en-US" sz="2000" i="1" baseline="30000" dirty="0">
                  <a:solidFill>
                    <a:schemeClr val="accent2">
                      <a:lumMod val="50000"/>
                    </a:schemeClr>
                  </a:solidFill>
                  <a:cs typeface="Times New Roman" pitchFamily="18" charset="0"/>
                </a:rPr>
                <a:t>2</a:t>
              </a:r>
              <a:r>
                <a:rPr lang="en-US" sz="2000" i="1" dirty="0">
                  <a:solidFill>
                    <a:schemeClr val="accent2">
                      <a:lumMod val="50000"/>
                    </a:schemeClr>
                  </a:solidFill>
                  <a:cs typeface="Times New Roman" pitchFamily="18" charset="0"/>
                </a:rPr>
                <a:t>  ~ </a:t>
              </a:r>
              <a:r>
                <a:rPr lang="en-US" sz="2000" dirty="0">
                  <a:solidFill>
                    <a:schemeClr val="accent2">
                      <a:lumMod val="50000"/>
                    </a:schemeClr>
                  </a:solidFill>
                  <a:cs typeface="Times New Roman" pitchFamily="18" charset="0"/>
                </a:rPr>
                <a:t>oscillator energy </a:t>
              </a:r>
              <a:r>
                <a:rPr lang="en-US" sz="2000" i="1" dirty="0">
                  <a:solidFill>
                    <a:schemeClr val="accent2">
                      <a:lumMod val="50000"/>
                    </a:schemeClr>
                  </a:solidFill>
                  <a:cs typeface="Times New Roman" pitchFamily="18" charset="0"/>
                </a:rPr>
                <a:t> </a:t>
              </a:r>
              <a:r>
                <a:rPr lang="en-US" sz="2000" i="1" dirty="0" smtClean="0">
                  <a:solidFill>
                    <a:schemeClr val="accent2">
                      <a:lumMod val="50000"/>
                    </a:schemeClr>
                  </a:solidFill>
                  <a:cs typeface="Times New Roman" pitchFamily="18" charset="0"/>
                </a:rPr>
                <a:t>kx</a:t>
              </a:r>
              <a:r>
                <a:rPr lang="en-US" sz="2000" i="1" baseline="30000" dirty="0" smtClean="0">
                  <a:solidFill>
                    <a:schemeClr val="accent2">
                      <a:lumMod val="50000"/>
                    </a:schemeClr>
                  </a:solidFill>
                  <a:cs typeface="Times New Roman" pitchFamily="18" charset="0"/>
                </a:rPr>
                <a:t>2  </a:t>
              </a:r>
              <a:endParaRPr lang="en-US" sz="2000" i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endParaRPr>
            </a:p>
            <a:p>
              <a:pPr algn="r"/>
              <a:r>
                <a:rPr lang="en-US" sz="2000" dirty="0" smtClean="0">
                  <a:solidFill>
                    <a:schemeClr val="accent2">
                      <a:lumMod val="50000"/>
                    </a:schemeClr>
                  </a:solidFill>
                  <a:cs typeface="Times New Roman" pitchFamily="18" charset="0"/>
                </a:rPr>
                <a:t>The ratio of </a:t>
              </a:r>
              <a:r>
                <a:rPr lang="en-US" sz="2000" dirty="0" smtClean="0">
                  <a:solidFill>
                    <a:srgbClr val="C00000"/>
                  </a:solidFill>
                  <a:cs typeface="Times New Roman" pitchFamily="18" charset="0"/>
                </a:rPr>
                <a:t>oscillating energy to frequency </a:t>
              </a:r>
              <a:r>
                <a:rPr lang="en-US" sz="2000" dirty="0" smtClean="0">
                  <a:solidFill>
                    <a:schemeClr val="tx2">
                      <a:lumMod val="50000"/>
                    </a:schemeClr>
                  </a:solidFill>
                  <a:cs typeface="Times New Roman" pitchFamily="18" charset="0"/>
                </a:rPr>
                <a:t>is an </a:t>
              </a:r>
              <a:r>
                <a:rPr lang="en-US" sz="2000" i="1" dirty="0" smtClean="0">
                  <a:solidFill>
                    <a:schemeClr val="tx2">
                      <a:lumMod val="50000"/>
                    </a:schemeClr>
                  </a:solidFill>
                  <a:cs typeface="Times New Roman" pitchFamily="18" charset="0"/>
                </a:rPr>
                <a:t>adiabatic invariant</a:t>
              </a:r>
              <a:endParaRPr lang="en-US" sz="2000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endParaRPr>
            </a:p>
            <a:p>
              <a:pPr algn="r"/>
              <a:endParaRPr lang="en-US" sz="2000" dirty="0" smtClean="0">
                <a:solidFill>
                  <a:srgbClr val="292934"/>
                </a:solidFill>
                <a:cs typeface="Times New Roman" pitchFamily="18" charset="0"/>
              </a:endParaRPr>
            </a:p>
          </p:txBody>
        </p:sp>
        <p:graphicFrame>
          <p:nvGraphicFramePr>
            <p:cNvPr id="55" name="Object 5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29869194"/>
                </p:ext>
              </p:extLst>
            </p:nvPr>
          </p:nvGraphicFramePr>
          <p:xfrm>
            <a:off x="1105341" y="2461671"/>
            <a:ext cx="1612459" cy="5101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103" name="Equation" r:id="rId6" imgW="711200" imgH="228600" progId="Equation.3">
                    <p:embed/>
                  </p:oleObj>
                </mc:Choice>
                <mc:Fallback>
                  <p:oleObj name="Equation" r:id="rId6" imgW="711200" imgH="228600" progId="Equation.3">
                    <p:embed/>
                    <p:pic>
                      <p:nvPicPr>
                        <p:cNvPr id="0" name="Picture 5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5341" y="2461671"/>
                          <a:ext cx="1612459" cy="51012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Rectangle 4"/>
            <p:cNvSpPr/>
            <p:nvPr/>
          </p:nvSpPr>
          <p:spPr>
            <a:xfrm>
              <a:off x="889000" y="2438400"/>
              <a:ext cx="19050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251200" y="3810000"/>
            <a:ext cx="6705600" cy="537865"/>
            <a:chOff x="3251200" y="3810000"/>
            <a:chExt cx="6705600" cy="537865"/>
          </a:xfrm>
        </p:grpSpPr>
        <p:sp>
          <p:nvSpPr>
            <p:cNvPr id="51" name="TextBox 50"/>
            <p:cNvSpPr txBox="1"/>
            <p:nvPr/>
          </p:nvSpPr>
          <p:spPr>
            <a:xfrm>
              <a:off x="3251201" y="3886200"/>
              <a:ext cx="6705599" cy="46166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rgbClr val="292934"/>
                  </a:solidFill>
                  <a:cs typeface="Times New Roman" pitchFamily="18" charset="0"/>
                </a:rPr>
                <a:t>Wien’s  </a:t>
              </a:r>
              <a:r>
                <a:rPr lang="en-US" b="1" dirty="0">
                  <a:solidFill>
                    <a:srgbClr val="292934"/>
                  </a:solidFill>
                  <a:cs typeface="Times New Roman" pitchFamily="18" charset="0"/>
                </a:rPr>
                <a:t>displacement law </a:t>
              </a:r>
              <a:r>
                <a:rPr lang="en-US" sz="2000" dirty="0">
                  <a:solidFill>
                    <a:srgbClr val="292934"/>
                  </a:solidFill>
                  <a:cs typeface="Times New Roman" pitchFamily="18" charset="0"/>
                </a:rPr>
                <a:t>(1893</a:t>
              </a:r>
              <a:r>
                <a:rPr lang="en-US" sz="2000" dirty="0" smtClean="0">
                  <a:solidFill>
                    <a:srgbClr val="292934"/>
                  </a:solidFill>
                  <a:cs typeface="Times New Roman" pitchFamily="18" charset="0"/>
                </a:rPr>
                <a:t>)</a:t>
              </a:r>
              <a:r>
                <a:rPr lang="en-US" sz="2000" b="1" dirty="0">
                  <a:solidFill>
                    <a:srgbClr val="292934"/>
                  </a:solidFill>
                  <a:cs typeface="Times New Roman" pitchFamily="18" charset="0"/>
                </a:rPr>
                <a:t> </a:t>
              </a:r>
              <a:r>
                <a:rPr lang="en-US" sz="2000" dirty="0" smtClean="0">
                  <a:solidFill>
                    <a:srgbClr val="292934"/>
                  </a:solidFill>
                  <a:cs typeface="Times New Roman" pitchFamily="18" charset="0"/>
                </a:rPr>
                <a:t> </a:t>
              </a:r>
              <a:endParaRPr lang="en-US" sz="2000" dirty="0">
                <a:solidFill>
                  <a:srgbClr val="292934"/>
                </a:solidFill>
                <a:cs typeface="Times New Roman" pitchFamily="18" charset="0"/>
              </a:endParaRPr>
            </a:p>
          </p:txBody>
        </p:sp>
        <p:graphicFrame>
          <p:nvGraphicFramePr>
            <p:cNvPr id="56" name="Object 5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6600814"/>
                </p:ext>
              </p:extLst>
            </p:nvPr>
          </p:nvGraphicFramePr>
          <p:xfrm>
            <a:off x="3327400" y="3909047"/>
            <a:ext cx="2151529" cy="3655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104" name="Equation" r:id="rId8" imgW="1257300" imgH="228600" progId="Equation.3">
                    <p:embed/>
                  </p:oleObj>
                </mc:Choice>
                <mc:Fallback>
                  <p:oleObj name="Equation" r:id="rId8" imgW="1257300" imgH="228600" progId="Equation.3">
                    <p:embed/>
                    <p:pic>
                      <p:nvPicPr>
                        <p:cNvPr id="0" name="Picture 5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27400" y="3909047"/>
                          <a:ext cx="2151529" cy="3655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Rectangle 7"/>
            <p:cNvSpPr/>
            <p:nvPr/>
          </p:nvSpPr>
          <p:spPr>
            <a:xfrm>
              <a:off x="3251200" y="3810000"/>
              <a:ext cx="2438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2718-5AEF-46D1-977C-151F3C5F882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431800" y="152400"/>
            <a:ext cx="457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74" name="Group 73"/>
          <p:cNvGrpSpPr/>
          <p:nvPr/>
        </p:nvGrpSpPr>
        <p:grpSpPr>
          <a:xfrm>
            <a:off x="203200" y="4343400"/>
            <a:ext cx="9753600" cy="1138773"/>
            <a:chOff x="279400" y="4648200"/>
            <a:chExt cx="9677400" cy="1138773"/>
          </a:xfrm>
        </p:grpSpPr>
        <p:sp>
          <p:nvSpPr>
            <p:cNvPr id="75" name="Rectangle 74"/>
            <p:cNvSpPr/>
            <p:nvPr/>
          </p:nvSpPr>
          <p:spPr>
            <a:xfrm>
              <a:off x="279400" y="4648200"/>
              <a:ext cx="9677400" cy="1138773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>
              <a:spAutoFit/>
            </a:bodyPr>
            <a:lstStyle/>
            <a:p>
              <a:endParaRPr lang="en-US" sz="1200" dirty="0" smtClean="0">
                <a:solidFill>
                  <a:srgbClr val="D2533C">
                    <a:lumMod val="50000"/>
                  </a:srgbClr>
                </a:solidFill>
              </a:endParaRPr>
            </a:p>
            <a:p>
              <a:r>
                <a:rPr lang="en-US" sz="2800" dirty="0" smtClean="0">
                  <a:solidFill>
                    <a:srgbClr val="D2533C">
                      <a:lumMod val="50000"/>
                    </a:srgbClr>
                  </a:solidFill>
                </a:rPr>
                <a:t>Wien’s distribution </a:t>
              </a:r>
              <a:r>
                <a:rPr lang="en-US" sz="2000" dirty="0" smtClean="0">
                  <a:solidFill>
                    <a:srgbClr val="D2533C">
                      <a:lumMod val="50000"/>
                    </a:srgbClr>
                  </a:solidFill>
                </a:rPr>
                <a:t>(1896)</a:t>
              </a:r>
              <a:r>
                <a:rPr lang="en-US" sz="2000" dirty="0" smtClean="0">
                  <a:solidFill>
                    <a:srgbClr val="292934"/>
                  </a:solidFill>
                </a:rPr>
                <a:t>:                                                 fitted </a:t>
              </a:r>
              <a:r>
                <a:rPr lang="en-US" sz="2000" dirty="0">
                  <a:solidFill>
                    <a:srgbClr val="292934"/>
                  </a:solidFill>
                </a:rPr>
                <a:t>data </a:t>
              </a:r>
              <a:r>
                <a:rPr lang="en-US" sz="2000" dirty="0" smtClean="0">
                  <a:solidFill>
                    <a:srgbClr val="292934"/>
                  </a:solidFill>
                </a:rPr>
                <a:t>well…. </a:t>
              </a:r>
              <a:r>
                <a:rPr lang="en-US" sz="2000" dirty="0">
                  <a:solidFill>
                    <a:srgbClr val="0070C0"/>
                  </a:solidFill>
                </a:rPr>
                <a:t>until </a:t>
              </a:r>
              <a:r>
                <a:rPr lang="en-US" sz="2000" dirty="0" smtClean="0">
                  <a:solidFill>
                    <a:srgbClr val="0070C0"/>
                  </a:solidFill>
                </a:rPr>
                <a:t>IR</a:t>
              </a:r>
              <a:endParaRPr lang="en-US" sz="1400" dirty="0" smtClean="0">
                <a:solidFill>
                  <a:srgbClr val="292934"/>
                </a:solidFill>
              </a:endParaRPr>
            </a:p>
            <a:p>
              <a:r>
                <a:rPr lang="en-US" sz="2800" dirty="0" smtClean="0">
                  <a:solidFill>
                    <a:srgbClr val="FF0000"/>
                  </a:solidFill>
                </a:rPr>
                <a:t>                         </a:t>
              </a:r>
            </a:p>
          </p:txBody>
        </p:sp>
        <p:grpSp>
          <p:nvGrpSpPr>
            <p:cNvPr id="76" name="Group 62"/>
            <p:cNvGrpSpPr/>
            <p:nvPr/>
          </p:nvGrpSpPr>
          <p:grpSpPr>
            <a:xfrm>
              <a:off x="4089400" y="4876800"/>
              <a:ext cx="2819400" cy="533400"/>
              <a:chOff x="4089400" y="4876800"/>
              <a:chExt cx="2819400" cy="533400"/>
            </a:xfrm>
          </p:grpSpPr>
          <p:graphicFrame>
            <p:nvGraphicFramePr>
              <p:cNvPr id="77" name="Object 7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05208765"/>
                  </p:ext>
                </p:extLst>
              </p:nvPr>
            </p:nvGraphicFramePr>
            <p:xfrm>
              <a:off x="5021326" y="5021998"/>
              <a:ext cx="116129" cy="1623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6105" name="Equation" r:id="rId10" imgW="114151" imgH="215619" progId="Equation.3">
                      <p:embed/>
                    </p:oleObj>
                  </mc:Choice>
                  <mc:Fallback>
                    <p:oleObj name="Equation" r:id="rId10" imgW="114151" imgH="215619" progId="Equation.3">
                      <p:embed/>
                      <p:pic>
                        <p:nvPicPr>
                          <p:cNvPr id="0" name="Picture 55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021326" y="5021998"/>
                            <a:ext cx="116129" cy="16234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8" name="Object 7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81312820"/>
                  </p:ext>
                </p:extLst>
              </p:nvPr>
            </p:nvGraphicFramePr>
            <p:xfrm>
              <a:off x="5021326" y="5021998"/>
              <a:ext cx="116129" cy="1623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6106" name="Equation" r:id="rId11" imgW="114151" imgH="215619" progId="Equation.3">
                      <p:embed/>
                    </p:oleObj>
                  </mc:Choice>
                  <mc:Fallback>
                    <p:oleObj name="Equation" r:id="rId11" imgW="114151" imgH="215619" progId="Equation.3">
                      <p:embed/>
                      <p:pic>
                        <p:nvPicPr>
                          <p:cNvPr id="0" name="Picture 55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021326" y="5021998"/>
                            <a:ext cx="116129" cy="16234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9" name="Rectangle 78"/>
              <p:cNvSpPr/>
              <p:nvPr/>
            </p:nvSpPr>
            <p:spPr>
              <a:xfrm>
                <a:off x="4089400" y="4876800"/>
                <a:ext cx="2819400" cy="5334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80" name="Object 551"/>
              <p:cNvGraphicFramePr>
                <a:graphicFrameLocks noChangeAspect="1"/>
              </p:cNvGraphicFramePr>
              <p:nvPr/>
            </p:nvGraphicFramePr>
            <p:xfrm>
              <a:off x="4089400" y="4876800"/>
              <a:ext cx="2711450" cy="517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6107" name="Equation" r:id="rId12" imgW="1231366" imgH="228501" progId="Equation.3">
                      <p:embed/>
                    </p:oleObj>
                  </mc:Choice>
                  <mc:Fallback>
                    <p:oleObj name="Equation" r:id="rId12" imgW="1231366" imgH="228501" progId="Equation.3">
                      <p:embed/>
                      <p:pic>
                        <p:nvPicPr>
                          <p:cNvPr id="0" name="Picture 55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89400" y="4876800"/>
                            <a:ext cx="2711450" cy="51752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81" name="Group 80"/>
          <p:cNvGrpSpPr/>
          <p:nvPr/>
        </p:nvGrpSpPr>
        <p:grpSpPr>
          <a:xfrm>
            <a:off x="203200" y="5257800"/>
            <a:ext cx="9753600" cy="1467149"/>
            <a:chOff x="279400" y="5467051"/>
            <a:chExt cx="9677400" cy="1467149"/>
          </a:xfrm>
        </p:grpSpPr>
        <p:grpSp>
          <p:nvGrpSpPr>
            <p:cNvPr id="82" name="Group 45"/>
            <p:cNvGrpSpPr/>
            <p:nvPr/>
          </p:nvGrpSpPr>
          <p:grpSpPr>
            <a:xfrm>
              <a:off x="279400" y="5467051"/>
              <a:ext cx="9677400" cy="1467149"/>
              <a:chOff x="279400" y="6006405"/>
              <a:chExt cx="9677400" cy="1467149"/>
            </a:xfrm>
            <a:solidFill>
              <a:srgbClr val="FFFF00"/>
            </a:solidFill>
          </p:grpSpPr>
          <p:sp>
            <p:nvSpPr>
              <p:cNvPr id="84" name="Rectangle 83"/>
              <p:cNvSpPr/>
              <p:nvPr/>
            </p:nvSpPr>
            <p:spPr>
              <a:xfrm>
                <a:off x="279400" y="6082605"/>
                <a:ext cx="9677400" cy="1384995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endParaRPr lang="en-US" sz="2800" b="1" dirty="0" smtClean="0">
                  <a:solidFill>
                    <a:srgbClr val="FF0000"/>
                  </a:solidFill>
                </a:endParaRPr>
              </a:p>
              <a:p>
                <a:r>
                  <a:rPr lang="en-US" sz="2800" b="1" dirty="0" smtClean="0">
                    <a:solidFill>
                      <a:srgbClr val="FF0000"/>
                    </a:solidFill>
                  </a:rPr>
                  <a:t>Planck’s distribution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(1900)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:</a:t>
                </a:r>
              </a:p>
              <a:p>
                <a:r>
                  <a:rPr lang="en-US" sz="2800" dirty="0" smtClean="0">
                    <a:solidFill>
                      <a:srgbClr val="FF0000"/>
                    </a:solidFill>
                  </a:rPr>
                  <a:t>               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85" name="Group 10"/>
              <p:cNvGrpSpPr/>
              <p:nvPr/>
            </p:nvGrpSpPr>
            <p:grpSpPr>
              <a:xfrm>
                <a:off x="2774355" y="6006405"/>
                <a:ext cx="7105026" cy="1467149"/>
                <a:chOff x="2774355" y="6762451"/>
                <a:chExt cx="7105026" cy="1467149"/>
              </a:xfrm>
              <a:grpFill/>
            </p:grpSpPr>
            <p:sp>
              <p:nvSpPr>
                <p:cNvPr id="86" name="TextBox 85"/>
                <p:cNvSpPr txBox="1"/>
                <p:nvPr/>
              </p:nvSpPr>
              <p:spPr>
                <a:xfrm>
                  <a:off x="8128000" y="7921823"/>
                  <a:ext cx="1751381" cy="307777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fontAlgn="t"/>
                  <a:r>
                    <a:rPr lang="en-US" sz="1400" b="1" dirty="0" smtClean="0">
                      <a:solidFill>
                        <a:srgbClr val="292934"/>
                      </a:solidFill>
                    </a:rPr>
                    <a:t>key</a:t>
                  </a:r>
                  <a:r>
                    <a:rPr lang="en-US" sz="1400" dirty="0" smtClean="0">
                      <a:solidFill>
                        <a:srgbClr val="292934"/>
                      </a:solidFill>
                    </a:rPr>
                    <a:t>: Wien 2 →1 </a:t>
                  </a:r>
                  <a:r>
                    <a:rPr lang="en-US" sz="1400" dirty="0" err="1" smtClean="0">
                      <a:solidFill>
                        <a:srgbClr val="292934"/>
                      </a:solidFill>
                    </a:rPr>
                    <a:t>var</a:t>
                  </a:r>
                  <a:endParaRPr lang="en-US" sz="1400" dirty="0">
                    <a:solidFill>
                      <a:srgbClr val="292934"/>
                    </a:solidFill>
                  </a:endParaRPr>
                </a:p>
              </p:txBody>
            </p:sp>
            <p:sp>
              <p:nvSpPr>
                <p:cNvPr id="87" name="TextBox 86"/>
                <p:cNvSpPr txBox="1"/>
                <p:nvPr/>
              </p:nvSpPr>
              <p:spPr>
                <a:xfrm>
                  <a:off x="7942682" y="7083623"/>
                  <a:ext cx="1861718" cy="707886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>
                      <a:solidFill>
                        <a:srgbClr val="0070C0"/>
                      </a:solidFill>
                    </a:rPr>
                    <a:t>Excellent fit of all the data</a:t>
                  </a:r>
                  <a:endParaRPr lang="en-US" sz="2000" dirty="0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88" name="TextBox 87"/>
                <p:cNvSpPr txBox="1"/>
                <p:nvPr/>
              </p:nvSpPr>
              <p:spPr>
                <a:xfrm>
                  <a:off x="2774355" y="6762451"/>
                  <a:ext cx="3477816" cy="307777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fontAlgn="t"/>
                  <a:r>
                    <a:rPr lang="en-US" sz="1400" dirty="0" smtClean="0">
                      <a:solidFill>
                        <a:srgbClr val="292934"/>
                      </a:solidFill>
                    </a:rPr>
                    <a:t>Wien = 1</a:t>
                  </a:r>
                  <a:r>
                    <a:rPr lang="en-US" sz="1400" baseline="30000" dirty="0" smtClean="0">
                      <a:solidFill>
                        <a:srgbClr val="292934"/>
                      </a:solidFill>
                    </a:rPr>
                    <a:t>st</a:t>
                  </a:r>
                  <a:r>
                    <a:rPr lang="en-US" sz="1400" dirty="0" smtClean="0">
                      <a:solidFill>
                        <a:srgbClr val="292934"/>
                      </a:solidFill>
                    </a:rPr>
                    <a:t> term in high </a:t>
                  </a:r>
                  <a:r>
                    <a:rPr lang="el-GR" sz="1400" dirty="0" smtClean="0">
                      <a:solidFill>
                        <a:srgbClr val="292934"/>
                      </a:solidFill>
                    </a:rPr>
                    <a:t>ν</a:t>
                  </a:r>
                  <a:r>
                    <a:rPr lang="en-US" sz="1400" dirty="0" smtClean="0">
                      <a:solidFill>
                        <a:srgbClr val="292934"/>
                      </a:solidFill>
                    </a:rPr>
                    <a:t> expansion of Planck</a:t>
                  </a:r>
                  <a:endParaRPr lang="en-US" sz="1400" dirty="0">
                    <a:solidFill>
                      <a:srgbClr val="292934"/>
                    </a:solidFill>
                  </a:endParaRPr>
                </a:p>
              </p:txBody>
            </p:sp>
            <p:sp>
              <p:nvSpPr>
                <p:cNvPr id="89" name="Rectangle 88"/>
                <p:cNvSpPr/>
                <p:nvPr/>
              </p:nvSpPr>
              <p:spPr>
                <a:xfrm>
                  <a:off x="4737100" y="7159823"/>
                  <a:ext cx="2933700" cy="937721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aphicFrame>
          <p:nvGraphicFramePr>
            <p:cNvPr id="83" name="Object 8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00718491"/>
                </p:ext>
              </p:extLst>
            </p:nvPr>
          </p:nvGraphicFramePr>
          <p:xfrm>
            <a:off x="4927600" y="5831331"/>
            <a:ext cx="2543543" cy="9474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108" name="Equation" r:id="rId14" imgW="1155700" imgH="419100" progId="Equation.3">
                    <p:embed/>
                  </p:oleObj>
                </mc:Choice>
                <mc:Fallback>
                  <p:oleObj name="Equation" r:id="rId14" imgW="1155700" imgH="419100" progId="Equation.3">
                    <p:embed/>
                    <p:pic>
                      <p:nvPicPr>
                        <p:cNvPr id="0" name="Picture 5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27600" y="5831331"/>
                          <a:ext cx="2543543" cy="9474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0" name="TextBox 89"/>
          <p:cNvSpPr txBox="1"/>
          <p:nvPr/>
        </p:nvSpPr>
        <p:spPr>
          <a:xfrm>
            <a:off x="203200" y="3912513"/>
            <a:ext cx="3048000" cy="43088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2060"/>
                </a:solidFill>
              </a:rPr>
              <a:t>What is the  </a:t>
            </a:r>
            <a:r>
              <a:rPr lang="en-US" sz="2200" i="1" dirty="0" smtClean="0">
                <a:solidFill>
                  <a:srgbClr val="002060"/>
                </a:solidFill>
              </a:rPr>
              <a:t>f</a:t>
            </a:r>
            <a:r>
              <a:rPr lang="en-US" sz="2200" dirty="0" smtClean="0">
                <a:solidFill>
                  <a:srgbClr val="002060"/>
                </a:solidFill>
              </a:rPr>
              <a:t>  function?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79400" y="1939984"/>
            <a:ext cx="510540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To find the </a:t>
            </a:r>
            <a:r>
              <a:rPr lang="en-US" i="1" dirty="0" smtClean="0"/>
              <a:t>u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 and </a:t>
            </a:r>
            <a:r>
              <a:rPr lang="el-GR" dirty="0" smtClean="0"/>
              <a:t>ρ</a:t>
            </a:r>
            <a:r>
              <a:rPr lang="en-US" dirty="0" smtClean="0"/>
              <a:t>(</a:t>
            </a:r>
            <a:r>
              <a:rPr lang="en-US" i="1" dirty="0" smtClean="0"/>
              <a:t>T,</a:t>
            </a:r>
            <a:r>
              <a:rPr lang="el-GR" i="1" dirty="0" smtClean="0"/>
              <a:t>ν</a:t>
            </a:r>
            <a:r>
              <a:rPr lang="en-US" dirty="0" smtClean="0"/>
              <a:t>) functions:</a:t>
            </a:r>
            <a:endParaRPr lang="en-US" dirty="0"/>
          </a:p>
        </p:txBody>
      </p:sp>
      <p:graphicFrame>
        <p:nvGraphicFramePr>
          <p:cNvPr id="91" name="Object 261"/>
          <p:cNvGraphicFramePr>
            <a:graphicFrameLocks noChangeAspect="1"/>
          </p:cNvGraphicFramePr>
          <p:nvPr/>
        </p:nvGraphicFramePr>
        <p:xfrm>
          <a:off x="7213600" y="1865551"/>
          <a:ext cx="2037092" cy="572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109" name="Equation" r:id="rId16" imgW="1257300" imgH="330200" progId="Equation.3">
                  <p:embed/>
                </p:oleObj>
              </mc:Choice>
              <mc:Fallback>
                <p:oleObj name="Equation" r:id="rId16" imgW="1257300" imgH="330200" progId="Equation.3">
                  <p:embed/>
                  <p:pic>
                    <p:nvPicPr>
                      <p:cNvPr id="0" name="Picture 5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3600" y="1865551"/>
                        <a:ext cx="2037092" cy="5728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3" name="Picture 92" descr="3-2-nu-max.tif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279400" y="685800"/>
            <a:ext cx="4064000" cy="3048000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9652000" y="7162801"/>
            <a:ext cx="50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8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6633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795092"/>
            <a:ext cx="9067800" cy="855133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Blackbody Radiation  </a:t>
            </a:r>
            <a:r>
              <a:rPr lang="en-US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Planck</a:t>
            </a:r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(1900):</a:t>
            </a:r>
            <a:br>
              <a:rPr lang="en-US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" name="Object 8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3284846"/>
              </p:ext>
            </p:extLst>
          </p:nvPr>
        </p:nvGraphicFramePr>
        <p:xfrm>
          <a:off x="6879857" y="762000"/>
          <a:ext cx="2543543" cy="94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60" name="Equation" r:id="rId4" imgW="1155700" imgH="419100" progId="Equation.3">
                  <p:embed/>
                </p:oleObj>
              </mc:Choice>
              <mc:Fallback>
                <p:oleObj name="Equation" r:id="rId4" imgW="1155700" imgH="419100" progId="Equation.3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9857" y="762000"/>
                        <a:ext cx="2543543" cy="9474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2718-5AEF-46D1-977C-151F3C5F8824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08000" y="1752600"/>
            <a:ext cx="9067800" cy="3093154"/>
            <a:chOff x="508000" y="2209800"/>
            <a:chExt cx="9067800" cy="3093154"/>
          </a:xfrm>
        </p:grpSpPr>
        <p:grpSp>
          <p:nvGrpSpPr>
            <p:cNvPr id="52" name="Group 51"/>
            <p:cNvGrpSpPr/>
            <p:nvPr/>
          </p:nvGrpSpPr>
          <p:grpSpPr>
            <a:xfrm>
              <a:off x="508000" y="2209800"/>
              <a:ext cx="9067800" cy="3093154"/>
              <a:chOff x="508000" y="2209800"/>
              <a:chExt cx="9067800" cy="3093154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508000" y="2209800"/>
                <a:ext cx="9067800" cy="3093154"/>
                <a:chOff x="889000" y="3108335"/>
                <a:chExt cx="9067800" cy="3093154"/>
              </a:xfrm>
              <a:solidFill>
                <a:schemeClr val="tx2">
                  <a:lumMod val="40000"/>
                  <a:lumOff val="60000"/>
                </a:schemeClr>
              </a:solidFill>
            </p:grpSpPr>
            <p:sp>
              <p:nvSpPr>
                <p:cNvPr id="32" name="TextBox 31"/>
                <p:cNvSpPr txBox="1"/>
                <p:nvPr/>
              </p:nvSpPr>
              <p:spPr>
                <a:xfrm>
                  <a:off x="889000" y="3108335"/>
                  <a:ext cx="9067800" cy="3093154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800" b="1" dirty="0" smtClean="0">
                      <a:solidFill>
                        <a:srgbClr val="292934"/>
                      </a:solidFill>
                    </a:rPr>
                    <a:t>What’s the physics behind this result?</a:t>
                  </a:r>
                  <a:r>
                    <a:rPr lang="en-US" sz="2800" dirty="0" smtClean="0">
                      <a:solidFill>
                        <a:srgbClr val="292934"/>
                      </a:solidFill>
                    </a:rPr>
                    <a:t>   </a:t>
                  </a:r>
                </a:p>
                <a:p>
                  <a:endParaRPr lang="en-US" sz="200" dirty="0" smtClean="0">
                    <a:solidFill>
                      <a:srgbClr val="292934"/>
                    </a:solidFill>
                  </a:endParaRPr>
                </a:p>
                <a:p>
                  <a:r>
                    <a:rPr lang="en-US" sz="2000" dirty="0" smtClean="0">
                      <a:solidFill>
                        <a:srgbClr val="292934"/>
                      </a:solidFill>
                    </a:rPr>
                    <a:t>Derived a relation</a:t>
                  </a:r>
                  <a:r>
                    <a:rPr lang="en-US" sz="2000" b="1" dirty="0" smtClean="0">
                      <a:solidFill>
                        <a:srgbClr val="292934"/>
                      </a:solidFill>
                    </a:rPr>
                    <a:t> </a:t>
                  </a:r>
                </a:p>
                <a:p>
                  <a:pPr algn="ctr"/>
                  <a:endParaRPr lang="en-US" sz="2100" b="1" i="1" dirty="0" smtClean="0">
                    <a:solidFill>
                      <a:srgbClr val="292934"/>
                    </a:solidFill>
                  </a:endParaRPr>
                </a:p>
                <a:p>
                  <a:pPr algn="ctr"/>
                  <a:r>
                    <a:rPr lang="en-US" sz="2000" dirty="0" smtClean="0">
                      <a:solidFill>
                        <a:srgbClr val="292934"/>
                      </a:solidFill>
                    </a:rPr>
                    <a:t>statistical analysis  </a:t>
                  </a:r>
                  <a:r>
                    <a:rPr lang="en-US" sz="2000" i="1" dirty="0" smtClean="0">
                      <a:solidFill>
                        <a:srgbClr val="292934"/>
                      </a:solidFill>
                    </a:rPr>
                    <a:t>via </a:t>
                  </a:r>
                  <a:r>
                    <a:rPr lang="en-US" sz="2000" dirty="0" smtClean="0">
                      <a:solidFill>
                        <a:srgbClr val="292934"/>
                      </a:solidFill>
                    </a:rPr>
                    <a:t> </a:t>
                  </a:r>
                  <a:r>
                    <a:rPr lang="en-US" sz="2800" b="1" i="1" dirty="0" smtClean="0">
                      <a:solidFill>
                        <a:srgbClr val="292934"/>
                      </a:solidFill>
                    </a:rPr>
                    <a:t>Boltzmann’s principle S = k </a:t>
                  </a:r>
                  <a:r>
                    <a:rPr lang="en-US" sz="2800" dirty="0" err="1" smtClean="0">
                      <a:solidFill>
                        <a:srgbClr val="292934"/>
                      </a:solidFill>
                    </a:rPr>
                    <a:t>ln</a:t>
                  </a:r>
                  <a:r>
                    <a:rPr lang="en-US" sz="2800" b="1" i="1" dirty="0" err="1" smtClean="0">
                      <a:solidFill>
                        <a:srgbClr val="292934"/>
                      </a:solidFill>
                    </a:rPr>
                    <a:t>W</a:t>
                  </a:r>
                  <a:r>
                    <a:rPr lang="en-US" sz="2800" b="1" i="1" dirty="0" smtClean="0">
                      <a:solidFill>
                        <a:srgbClr val="292934"/>
                      </a:solidFill>
                    </a:rPr>
                    <a:t>   </a:t>
                  </a:r>
                </a:p>
                <a:p>
                  <a:pPr algn="ctr"/>
                  <a:r>
                    <a:rPr lang="en-US" dirty="0" smtClean="0">
                      <a:solidFill>
                        <a:srgbClr val="292934"/>
                      </a:solidFill>
                    </a:rPr>
                    <a:t>Planck :  </a:t>
                  </a:r>
                  <a:r>
                    <a:rPr lang="en-US" dirty="0" smtClean="0">
                      <a:solidFill>
                        <a:srgbClr val="0070C0"/>
                      </a:solidFill>
                    </a:rPr>
                    <a:t>What microstates </a:t>
                  </a:r>
                  <a:r>
                    <a:rPr lang="en-US" b="1" i="1" dirty="0" smtClean="0">
                      <a:solidFill>
                        <a:srgbClr val="0070C0"/>
                      </a:solidFill>
                    </a:rPr>
                    <a:t>W</a:t>
                  </a:r>
                  <a:r>
                    <a:rPr lang="en-US" dirty="0" smtClean="0">
                      <a:solidFill>
                        <a:srgbClr val="0070C0"/>
                      </a:solidFill>
                    </a:rPr>
                    <a:t> that can lead to this </a:t>
                  </a:r>
                  <a:r>
                    <a:rPr lang="en-US" b="1" i="1" dirty="0" smtClean="0">
                      <a:solidFill>
                        <a:srgbClr val="0070C0"/>
                      </a:solidFill>
                    </a:rPr>
                    <a:t>S</a:t>
                  </a:r>
                  <a:r>
                    <a:rPr lang="en-US" i="1" dirty="0" smtClean="0">
                      <a:solidFill>
                        <a:srgbClr val="0070C0"/>
                      </a:solidFill>
                    </a:rPr>
                    <a:t> </a:t>
                  </a:r>
                  <a:r>
                    <a:rPr lang="en-US" dirty="0" smtClean="0">
                      <a:solidFill>
                        <a:srgbClr val="0070C0"/>
                      </a:solidFill>
                    </a:rPr>
                    <a:t>? </a:t>
                  </a:r>
                </a:p>
                <a:p>
                  <a:pPr algn="ctr"/>
                  <a:r>
                    <a:rPr lang="en-US" dirty="0" smtClean="0">
                      <a:solidFill>
                        <a:srgbClr val="292934"/>
                      </a:solidFill>
                    </a:rPr>
                    <a:t>was “compelled” to make the hypothesis of </a:t>
                  </a:r>
                  <a:r>
                    <a:rPr lang="en-US" b="1" dirty="0" smtClean="0">
                      <a:solidFill>
                        <a:srgbClr val="292934"/>
                      </a:solidFill>
                    </a:rPr>
                    <a:t>energy quantization</a:t>
                  </a:r>
                </a:p>
                <a:p>
                  <a:endParaRPr lang="en-US" b="1" dirty="0" smtClean="0">
                    <a:solidFill>
                      <a:srgbClr val="292934"/>
                    </a:solidFill>
                  </a:endParaRPr>
                </a:p>
                <a:p>
                  <a:endParaRPr lang="en-US" b="1" dirty="0" smtClean="0">
                    <a:solidFill>
                      <a:srgbClr val="292934"/>
                    </a:solidFill>
                  </a:endParaRPr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8204200" y="3641735"/>
                  <a:ext cx="1524000" cy="533400"/>
                </a:xfrm>
                <a:prstGeom prst="rect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aphicFrame>
              <p:nvGraphicFramePr>
                <p:cNvPr id="65" name="Object 64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123879023"/>
                    </p:ext>
                  </p:extLst>
                </p:nvPr>
              </p:nvGraphicFramePr>
              <p:xfrm>
                <a:off x="5021326" y="3977016"/>
                <a:ext cx="116129" cy="171271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15761" name="Equation" r:id="rId6" imgW="114151" imgH="215619" progId="Equation.3">
                        <p:embed/>
                      </p:oleObj>
                    </mc:Choice>
                    <mc:Fallback>
                      <p:oleObj name="Equation" r:id="rId6" imgW="114151" imgH="215619" progId="Equation.3">
                        <p:embed/>
                        <p:pic>
                          <p:nvPicPr>
                            <p:cNvPr id="0" name="Picture 4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021326" y="3977016"/>
                              <a:ext cx="116129" cy="171271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48" name="Rectangle 47"/>
              <p:cNvSpPr/>
              <p:nvPr/>
            </p:nvSpPr>
            <p:spPr>
              <a:xfrm>
                <a:off x="3098800" y="4664065"/>
                <a:ext cx="1828800" cy="5334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49" name="Object 4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94178694"/>
                  </p:ext>
                </p:extLst>
              </p:nvPr>
            </p:nvGraphicFramePr>
            <p:xfrm>
              <a:off x="3243263" y="4648200"/>
              <a:ext cx="3729037" cy="5715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5762" name="Equation" r:id="rId8" imgW="1295400" imgH="190500" progId="Equation.3">
                      <p:embed/>
                    </p:oleObj>
                  </mc:Choice>
                  <mc:Fallback>
                    <p:oleObj name="Equation" r:id="rId8" imgW="1295400" imgH="190500" progId="Equation.3">
                      <p:embed/>
                      <p:pic>
                        <p:nvPicPr>
                          <p:cNvPr id="0" name="Picture 4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43263" y="4648200"/>
                            <a:ext cx="3729037" cy="5715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57" name="Object 5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0459692"/>
                </p:ext>
              </p:extLst>
            </p:nvPr>
          </p:nvGraphicFramePr>
          <p:xfrm>
            <a:off x="2717800" y="2743200"/>
            <a:ext cx="6858000" cy="5087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763" name="Equation" r:id="rId10" imgW="3136900" imgH="228600" progId="Equation.3">
                    <p:embed/>
                  </p:oleObj>
                </mc:Choice>
                <mc:Fallback>
                  <p:oleObj name="Equation" r:id="rId10" imgW="3136900" imgH="228600" progId="Equation.3">
                    <p:embed/>
                    <p:pic>
                      <p:nvPicPr>
                        <p:cNvPr id="0" name="Picture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17800" y="2743200"/>
                          <a:ext cx="6858000" cy="5087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9" name="TextBox 58"/>
          <p:cNvSpPr txBox="1"/>
          <p:nvPr/>
        </p:nvSpPr>
        <p:spPr>
          <a:xfrm>
            <a:off x="9652000" y="7162801"/>
            <a:ext cx="50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10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31800" y="4953000"/>
            <a:ext cx="91440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Einstein’s 1905 proposal of light quanta</a:t>
            </a:r>
          </a:p>
          <a:p>
            <a:pPr algn="r">
              <a:buNone/>
            </a:pPr>
            <a:r>
              <a:rPr lang="en-US" dirty="0" smtClean="0">
                <a:cs typeface="Times New Roman" pitchFamily="18" charset="0"/>
              </a:rPr>
              <a:t>was </a:t>
            </a:r>
            <a:r>
              <a:rPr lang="en-US" b="1" i="1" dirty="0" smtClean="0">
                <a:cs typeface="Times New Roman" pitchFamily="18" charset="0"/>
              </a:rPr>
              <a:t>not</a:t>
            </a:r>
            <a:r>
              <a:rPr lang="en-US" i="1" dirty="0" smtClean="0">
                <a:cs typeface="Times New Roman" pitchFamily="18" charset="0"/>
              </a:rPr>
              <a:t> a direct follow-up </a:t>
            </a:r>
            <a:r>
              <a:rPr lang="en-US" dirty="0" smtClean="0">
                <a:cs typeface="Times New Roman" pitchFamily="18" charset="0"/>
              </a:rPr>
              <a:t>of Planck’s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33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990600"/>
            <a:ext cx="9677400" cy="6858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Einstein’s 1905 proposal of light quanta</a:t>
            </a:r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6680200" y="990600"/>
          <a:ext cx="12414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98" name="Equation" r:id="rId3" imgW="457002" imgH="177723" progId="Equation.3">
                  <p:embed/>
                </p:oleObj>
              </mc:Choice>
              <mc:Fallback>
                <p:oleObj name="Equation" r:id="rId3" imgW="457002" imgH="177723" progId="Equation.3">
                  <p:embed/>
                  <p:pic>
                    <p:nvPicPr>
                      <p:cNvPr id="0" name="Picture 3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0200" y="990600"/>
                        <a:ext cx="1241425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79400" y="3886200"/>
            <a:ext cx="96774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292934"/>
                </a:solidFill>
              </a:rPr>
              <a:t>Rayleigh-Jeans = the low frequency limit of the successful Planck’s distribution         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79400" y="1676400"/>
            <a:ext cx="9677400" cy="2286000"/>
            <a:chOff x="279400" y="2057400"/>
            <a:chExt cx="9677400" cy="2286000"/>
          </a:xfrm>
        </p:grpSpPr>
        <p:sp>
          <p:nvSpPr>
            <p:cNvPr id="11" name="Rectangle 10"/>
            <p:cNvSpPr/>
            <p:nvPr/>
          </p:nvSpPr>
          <p:spPr>
            <a:xfrm>
              <a:off x="279400" y="2057400"/>
              <a:ext cx="9677400" cy="221599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i="1" dirty="0" smtClean="0">
                  <a:solidFill>
                    <a:srgbClr val="D2533C"/>
                  </a:solidFill>
                </a:rPr>
                <a:t> </a:t>
              </a:r>
              <a:r>
                <a:rPr lang="en-US" b="1" i="1" dirty="0" smtClean="0">
                  <a:solidFill>
                    <a:srgbClr val="D2533C"/>
                  </a:solidFill>
                </a:rPr>
                <a:t>Einstein</a:t>
              </a:r>
              <a:r>
                <a:rPr lang="en-US" dirty="0" smtClean="0">
                  <a:solidFill>
                    <a:srgbClr val="D2533C"/>
                  </a:solidFill>
                </a:rPr>
                <a:t> </a:t>
              </a:r>
              <a:r>
                <a:rPr lang="en-US" dirty="0" smtClean="0">
                  <a:solidFill>
                    <a:srgbClr val="292934"/>
                  </a:solidFill>
                </a:rPr>
                <a:t> </a:t>
              </a:r>
              <a:r>
                <a:rPr lang="en-US" sz="2000" dirty="0" smtClean="0">
                  <a:solidFill>
                    <a:srgbClr val="292934"/>
                  </a:solidFill>
                </a:rPr>
                <a:t>used </a:t>
              </a:r>
              <a:r>
                <a:rPr lang="en-US" u="sng" dirty="0" smtClean="0">
                  <a:solidFill>
                    <a:srgbClr val="292934"/>
                  </a:solidFill>
                </a:rPr>
                <a:t>Planck’s calculation</a:t>
              </a:r>
              <a:r>
                <a:rPr lang="en-US" dirty="0" smtClean="0">
                  <a:solidFill>
                    <a:srgbClr val="292934"/>
                  </a:solidFill>
                </a:rPr>
                <a:t>                              </a:t>
              </a:r>
              <a:r>
                <a:rPr lang="en-US" sz="2000" dirty="0" smtClean="0">
                  <a:solidFill>
                    <a:srgbClr val="292934"/>
                  </a:solidFill>
                </a:rPr>
                <a:t>and</a:t>
              </a:r>
              <a:endParaRPr lang="en-US" dirty="0" smtClean="0">
                <a:solidFill>
                  <a:srgbClr val="292934"/>
                </a:solidFill>
              </a:endParaRPr>
            </a:p>
            <a:p>
              <a:r>
                <a:rPr lang="en-US" sz="2000" dirty="0" smtClean="0">
                  <a:solidFill>
                    <a:srgbClr val="292934"/>
                  </a:solidFill>
                </a:rPr>
                <a:t>                         invoked the </a:t>
              </a:r>
              <a:r>
                <a:rPr lang="en-US" u="sng" dirty="0" smtClean="0">
                  <a:solidFill>
                    <a:srgbClr val="292934"/>
                  </a:solidFill>
                </a:rPr>
                <a:t>equipartition theorem</a:t>
              </a:r>
              <a:r>
                <a:rPr lang="en-US" dirty="0" smtClean="0">
                  <a:solidFill>
                    <a:srgbClr val="292934"/>
                  </a:solidFill>
                </a:rPr>
                <a:t> </a:t>
              </a:r>
              <a:r>
                <a:rPr lang="en-US" sz="1600" dirty="0" smtClean="0">
                  <a:solidFill>
                    <a:srgbClr val="292934"/>
                  </a:solidFill>
                </a:rPr>
                <a:t>of</a:t>
              </a:r>
              <a:r>
                <a:rPr lang="en-US" dirty="0" smtClean="0">
                  <a:solidFill>
                    <a:srgbClr val="292934"/>
                  </a:solidFill>
                </a:rPr>
                <a:t> stat </a:t>
              </a:r>
              <a:r>
                <a:rPr lang="en-US" dirty="0" err="1" smtClean="0">
                  <a:solidFill>
                    <a:srgbClr val="292934"/>
                  </a:solidFill>
                </a:rPr>
                <a:t>mech</a:t>
              </a:r>
              <a:r>
                <a:rPr lang="en-US" dirty="0" smtClean="0">
                  <a:solidFill>
                    <a:srgbClr val="292934"/>
                  </a:solidFill>
                </a:rPr>
                <a:t>            </a:t>
              </a:r>
            </a:p>
            <a:p>
              <a:r>
                <a:rPr lang="en-US" sz="2000" dirty="0" smtClean="0">
                  <a:solidFill>
                    <a:srgbClr val="292934"/>
                  </a:solidFill>
                </a:rPr>
                <a:t>               to derive the </a:t>
              </a:r>
              <a:r>
                <a:rPr lang="en-US" b="1" dirty="0" smtClean="0">
                  <a:solidFill>
                    <a:srgbClr val="292934"/>
                  </a:solidFill>
                </a:rPr>
                <a:t>Rayleigh-Jeans law:  </a:t>
              </a:r>
            </a:p>
            <a:p>
              <a:endParaRPr lang="en-US" sz="800" dirty="0" smtClean="0">
                <a:solidFill>
                  <a:srgbClr val="292934"/>
                </a:solidFill>
              </a:endParaRPr>
            </a:p>
            <a:p>
              <a:pPr algn="ctr"/>
              <a:r>
                <a:rPr lang="en-US" sz="2000" dirty="0" smtClean="0">
                  <a:solidFill>
                    <a:srgbClr val="292934"/>
                  </a:solidFill>
                </a:rPr>
                <a:t>noted its </a:t>
              </a:r>
              <a:r>
                <a:rPr lang="en-US" sz="2000" i="1" dirty="0" smtClean="0">
                  <a:solidFill>
                    <a:srgbClr val="292934"/>
                  </a:solidFill>
                </a:rPr>
                <a:t>solid theoretical foundation </a:t>
              </a:r>
              <a:r>
                <a:rPr lang="en-US" sz="2000" dirty="0" smtClean="0">
                  <a:solidFill>
                    <a:srgbClr val="292934"/>
                  </a:solidFill>
                </a:rPr>
                <a:t> </a:t>
              </a:r>
            </a:p>
            <a:p>
              <a:pPr algn="ctr"/>
              <a:r>
                <a:rPr lang="en-US" sz="1800" dirty="0" smtClean="0">
                  <a:solidFill>
                    <a:srgbClr val="292934"/>
                  </a:solidFill>
                </a:rPr>
                <a:t>but </a:t>
              </a:r>
            </a:p>
            <a:p>
              <a:r>
                <a:rPr lang="en-US" sz="2000" dirty="0">
                  <a:solidFill>
                    <a:srgbClr val="292934"/>
                  </a:solidFill>
                </a:rPr>
                <a:t>p</a:t>
              </a:r>
              <a:r>
                <a:rPr lang="en-US" sz="2000" dirty="0" smtClean="0">
                  <a:solidFill>
                    <a:srgbClr val="292934"/>
                  </a:solidFill>
                </a:rPr>
                <a:t>oor accounting of the data, notably the problem of </a:t>
              </a:r>
              <a:r>
                <a:rPr lang="en-US" sz="2000" i="1" dirty="0" smtClean="0">
                  <a:solidFill>
                    <a:srgbClr val="292934"/>
                  </a:solidFill>
                </a:rPr>
                <a:t>ultraviolet catastrophe</a:t>
              </a:r>
              <a:r>
                <a:rPr lang="en-US" sz="2000" dirty="0" smtClean="0">
                  <a:solidFill>
                    <a:srgbClr val="292934"/>
                  </a:solidFill>
                </a:rPr>
                <a:t>              </a:t>
              </a:r>
            </a:p>
          </p:txBody>
        </p:sp>
        <p:graphicFrame>
          <p:nvGraphicFramePr>
            <p:cNvPr id="31749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99771242"/>
                </p:ext>
              </p:extLst>
            </p:nvPr>
          </p:nvGraphicFramePr>
          <p:xfrm>
            <a:off x="5464175" y="2809875"/>
            <a:ext cx="2054225" cy="542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899" name="Equation" r:id="rId5" imgW="889000" imgH="228600" progId="Equation.3">
                    <p:embed/>
                  </p:oleObj>
                </mc:Choice>
                <mc:Fallback>
                  <p:oleObj name="Equation" r:id="rId5" imgW="889000" imgH="228600" progId="Equation.3">
                    <p:embed/>
                    <p:pic>
                      <p:nvPicPr>
                        <p:cNvPr id="0" name="Picture 3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64175" y="2809875"/>
                          <a:ext cx="2054225" cy="542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750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35719418"/>
                </p:ext>
              </p:extLst>
            </p:nvPr>
          </p:nvGraphicFramePr>
          <p:xfrm>
            <a:off x="8175042" y="3446463"/>
            <a:ext cx="1629358" cy="896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900" name="Equation" r:id="rId7" imgW="901309" imgH="482391" progId="Equation.3">
                    <p:embed/>
                  </p:oleObj>
                </mc:Choice>
                <mc:Fallback>
                  <p:oleObj name="Equation" r:id="rId7" imgW="901309" imgH="482391" progId="Equation.3">
                    <p:embed/>
                    <p:pic>
                      <p:nvPicPr>
                        <p:cNvPr id="0" name="Picture 3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75042" y="3446463"/>
                          <a:ext cx="1629358" cy="8969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81492910"/>
                </p:ext>
              </p:extLst>
            </p:nvPr>
          </p:nvGraphicFramePr>
          <p:xfrm>
            <a:off x="4799013" y="2083826"/>
            <a:ext cx="1881187" cy="4307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901" name="Equation" r:id="rId9" imgW="1028700" imgH="228600" progId="Equation.3">
                    <p:embed/>
                  </p:oleObj>
                </mc:Choice>
                <mc:Fallback>
                  <p:oleObj name="Equation" r:id="rId9" imgW="1028700" imgH="228600" progId="Equation.3">
                    <p:embed/>
                    <p:pic>
                      <p:nvPicPr>
                        <p:cNvPr id="0" name="Picture 3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99013" y="2083826"/>
                          <a:ext cx="1881187" cy="4307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51457657"/>
                </p:ext>
              </p:extLst>
            </p:nvPr>
          </p:nvGraphicFramePr>
          <p:xfrm>
            <a:off x="7670800" y="2438400"/>
            <a:ext cx="1028867" cy="447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902" name="Equation" r:id="rId11" imgW="583947" imgH="253890" progId="Equation.3">
                    <p:embed/>
                  </p:oleObj>
                </mc:Choice>
                <mc:Fallback>
                  <p:oleObj name="Equation" r:id="rId11" imgW="583947" imgH="253890" progId="Equation.3">
                    <p:embed/>
                    <p:pic>
                      <p:nvPicPr>
                        <p:cNvPr id="0" name="Picture 3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70800" y="2438400"/>
                          <a:ext cx="1028867" cy="4476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TextBox 25"/>
          <p:cNvSpPr txBox="1"/>
          <p:nvPr/>
        </p:nvSpPr>
        <p:spPr>
          <a:xfrm>
            <a:off x="1346200" y="3200400"/>
            <a:ext cx="6477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D2533C">
                    <a:lumMod val="75000"/>
                  </a:srgbClr>
                </a:solidFill>
              </a:rPr>
              <a:t> </a:t>
            </a:r>
            <a:r>
              <a:rPr lang="en-US" sz="1400" dirty="0" smtClean="0">
                <a:solidFill>
                  <a:srgbClr val="D2533C">
                    <a:lumMod val="75000"/>
                  </a:srgbClr>
                </a:solidFill>
              </a:rPr>
              <a:t>showing</a:t>
            </a:r>
            <a:r>
              <a:rPr lang="en-US" dirty="0" smtClean="0">
                <a:solidFill>
                  <a:srgbClr val="D2533C">
                    <a:lumMod val="75000"/>
                  </a:srgbClr>
                </a:solidFill>
              </a:rPr>
              <a:t>    BBR = clear challenge to classical physics</a:t>
            </a:r>
            <a:endParaRPr lang="en-US" dirty="0">
              <a:solidFill>
                <a:srgbClr val="29293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2718-5AEF-46D1-977C-151F3C5F8824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03200" y="4267200"/>
            <a:ext cx="9753600" cy="1938992"/>
            <a:chOff x="203200" y="4648200"/>
            <a:chExt cx="9753600" cy="1938992"/>
          </a:xfrm>
        </p:grpSpPr>
        <p:grpSp>
          <p:nvGrpSpPr>
            <p:cNvPr id="2" name="Group 1"/>
            <p:cNvGrpSpPr/>
            <p:nvPr/>
          </p:nvGrpSpPr>
          <p:grpSpPr>
            <a:xfrm>
              <a:off x="203200" y="4648200"/>
              <a:ext cx="9753600" cy="1938992"/>
              <a:chOff x="203200" y="4648200"/>
              <a:chExt cx="9753600" cy="1938992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279400" y="4648200"/>
                <a:ext cx="9677400" cy="1938992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292934"/>
                    </a:solidFill>
                  </a:rPr>
                  <a:t>The high frequency limit (</a:t>
                </a:r>
                <a:r>
                  <a:rPr lang="en-US" b="1" dirty="0" smtClean="0">
                    <a:solidFill>
                      <a:srgbClr val="292934"/>
                    </a:solidFill>
                  </a:rPr>
                  <a:t>Wien’s distribution </a:t>
                </a:r>
                <a:r>
                  <a:rPr lang="en-US" dirty="0" smtClean="0">
                    <a:solidFill>
                      <a:srgbClr val="292934"/>
                    </a:solidFill>
                  </a:rPr>
                  <a:t>)</a:t>
                </a:r>
                <a:endParaRPr lang="en-US" b="1" dirty="0" smtClean="0">
                  <a:solidFill>
                    <a:schemeClr val="tx2"/>
                  </a:solidFill>
                </a:endParaRPr>
              </a:p>
              <a:p>
                <a:pPr algn="ctr"/>
                <a:r>
                  <a:rPr lang="en-US" b="1" dirty="0" smtClean="0">
                    <a:solidFill>
                      <a:srgbClr val="292934"/>
                    </a:solidFill>
                  </a:rPr>
                  <a:t> </a:t>
                </a:r>
                <a:r>
                  <a:rPr lang="en-US" dirty="0" smtClean="0">
                    <a:solidFill>
                      <a:srgbClr val="292934"/>
                    </a:solidFill>
                  </a:rPr>
                  <a:t>Einstein undertook a</a:t>
                </a:r>
                <a:r>
                  <a:rPr lang="en-US" b="1" dirty="0" smtClean="0">
                    <a:solidFill>
                      <a:srgbClr val="292934"/>
                    </a:solidFill>
                  </a:rPr>
                  <a:t> </a:t>
                </a:r>
                <a:r>
                  <a:rPr lang="en-US" dirty="0" smtClean="0">
                    <a:solidFill>
                      <a:srgbClr val="292934"/>
                    </a:solidFill>
                  </a:rPr>
                  <a:t>statistical study of (BBR)</a:t>
                </a:r>
                <a:r>
                  <a:rPr lang="en-US" baseline="-25000" dirty="0" smtClean="0">
                    <a:solidFill>
                      <a:srgbClr val="292934"/>
                    </a:solidFill>
                  </a:rPr>
                  <a:t>Wien</a:t>
                </a:r>
                <a:r>
                  <a:rPr lang="en-US" dirty="0" smtClean="0">
                    <a:solidFill>
                      <a:srgbClr val="292934"/>
                    </a:solidFill>
                  </a:rPr>
                  <a:t> :</a:t>
                </a:r>
                <a:r>
                  <a:rPr lang="en-US" i="1" dirty="0" smtClean="0">
                    <a:solidFill>
                      <a:srgbClr val="292934"/>
                    </a:solidFill>
                  </a:rPr>
                  <a:t>  </a:t>
                </a:r>
              </a:p>
              <a:p>
                <a:r>
                  <a:rPr lang="en-US" sz="2000" dirty="0" smtClean="0">
                    <a:solidFill>
                      <a:srgbClr val="292934"/>
                    </a:solidFill>
                  </a:rPr>
                  <a:t>             instead of </a:t>
                </a:r>
                <a:r>
                  <a:rPr lang="en-US" i="1" dirty="0" smtClean="0">
                    <a:solidFill>
                      <a:srgbClr val="292934"/>
                    </a:solidFill>
                  </a:rPr>
                  <a:t>W</a:t>
                </a:r>
                <a:r>
                  <a:rPr lang="en-US" sz="2000" dirty="0" smtClean="0">
                    <a:solidFill>
                      <a:srgbClr val="292934"/>
                    </a:solidFill>
                  </a:rPr>
                  <a:t>,</a:t>
                </a:r>
                <a:r>
                  <a:rPr lang="en-US" sz="1400" dirty="0" smtClean="0">
                    <a:solidFill>
                      <a:srgbClr val="292934"/>
                    </a:solidFill>
                  </a:rPr>
                  <a:t>  </a:t>
                </a:r>
                <a:r>
                  <a:rPr lang="en-US" dirty="0" smtClean="0">
                    <a:solidFill>
                      <a:srgbClr val="292934"/>
                    </a:solidFill>
                  </a:rPr>
                  <a:t>calculate</a:t>
                </a:r>
                <a:r>
                  <a:rPr lang="en-US" sz="1400" dirty="0" smtClean="0">
                    <a:solidFill>
                      <a:srgbClr val="292934"/>
                    </a:solidFill>
                  </a:rPr>
                  <a:t>              </a:t>
                </a:r>
                <a:r>
                  <a:rPr lang="en-US" sz="1800" dirty="0" smtClean="0">
                    <a:solidFill>
                      <a:srgbClr val="292934"/>
                    </a:solidFill>
                  </a:rPr>
                  <a:t>due to </a:t>
                </a:r>
                <a:r>
                  <a:rPr lang="en-US" dirty="0" smtClean="0">
                    <a:solidFill>
                      <a:srgbClr val="292934"/>
                    </a:solidFill>
                  </a:rPr>
                  <a:t>volume change  </a:t>
                </a:r>
                <a:r>
                  <a:rPr lang="en-US" b="1" dirty="0" smtClean="0">
                    <a:solidFill>
                      <a:srgbClr val="292934"/>
                    </a:solidFill>
                  </a:rPr>
                  <a:t>(BBR)</a:t>
                </a:r>
                <a:r>
                  <a:rPr lang="en-US" baseline="-25000" dirty="0" smtClean="0">
                    <a:solidFill>
                      <a:srgbClr val="292934"/>
                    </a:solidFill>
                  </a:rPr>
                  <a:t>Wien</a:t>
                </a:r>
                <a:r>
                  <a:rPr lang="en-US" b="1" dirty="0" smtClean="0">
                    <a:solidFill>
                      <a:srgbClr val="292934"/>
                    </a:solidFill>
                  </a:rPr>
                  <a:t> ~ ideal gas</a:t>
                </a:r>
                <a:r>
                  <a:rPr lang="en-US" sz="800" b="1" dirty="0" smtClean="0">
                    <a:solidFill>
                      <a:srgbClr val="292934"/>
                    </a:solidFill>
                  </a:rPr>
                  <a:t> </a:t>
                </a:r>
                <a:r>
                  <a:rPr lang="en-US" b="1" dirty="0" smtClean="0">
                    <a:solidFill>
                      <a:srgbClr val="292934"/>
                    </a:solidFill>
                  </a:rPr>
                  <a:t> </a:t>
                </a:r>
              </a:p>
              <a:p>
                <a:pPr algn="ctr"/>
                <a:endParaRPr lang="en-US" sz="800" dirty="0" smtClean="0">
                  <a:solidFill>
                    <a:srgbClr val="292934"/>
                  </a:solidFill>
                </a:endParaRPr>
              </a:p>
              <a:p>
                <a:pPr algn="ctr"/>
                <a:r>
                  <a:rPr lang="en-US" dirty="0" smtClean="0">
                    <a:solidFill>
                      <a:srgbClr val="292934"/>
                    </a:solidFill>
                  </a:rPr>
                  <a:t>→ 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(BBR)</a:t>
                </a:r>
                <a:r>
                  <a:rPr lang="en-US" baseline="-25000" dirty="0" err="1" smtClean="0">
                    <a:solidFill>
                      <a:srgbClr val="0070C0"/>
                    </a:solidFill>
                  </a:rPr>
                  <a:t>wien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= </a:t>
                </a:r>
                <a:r>
                  <a:rPr lang="en-US" b="1" i="1" dirty="0" smtClean="0">
                    <a:solidFill>
                      <a:srgbClr val="0070C0"/>
                    </a:solidFill>
                  </a:rPr>
                  <a:t>a gas of light quanta   </a:t>
                </a:r>
                <a:r>
                  <a:rPr lang="en-US" dirty="0" smtClean="0">
                    <a:solidFill>
                      <a:srgbClr val="292934"/>
                    </a:solidFill>
                  </a:rPr>
                  <a:t>with energy of  </a:t>
                </a:r>
              </a:p>
              <a:p>
                <a:pPr algn="ctr"/>
                <a:endParaRPr lang="en-US" sz="1600" dirty="0" smtClean="0">
                  <a:solidFill>
                    <a:srgbClr val="292934"/>
                  </a:solidFill>
                </a:endParaRPr>
              </a:p>
            </p:txBody>
          </p:sp>
          <p:graphicFrame>
            <p:nvGraphicFramePr>
              <p:cNvPr id="19" name="Object 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89390058"/>
                  </p:ext>
                </p:extLst>
              </p:nvPr>
            </p:nvGraphicFramePr>
            <p:xfrm>
              <a:off x="8383587" y="5856288"/>
              <a:ext cx="1497013" cy="4683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6903" name="Equation" r:id="rId13" imgW="532937" imgH="177646" progId="Equation.3">
                      <p:embed/>
                    </p:oleObj>
                  </mc:Choice>
                  <mc:Fallback>
                    <p:oleObj name="Equation" r:id="rId13" imgW="532937" imgH="177646" progId="Equation.3">
                      <p:embed/>
                      <p:pic>
                        <p:nvPicPr>
                          <p:cNvPr id="0" name="Picture 32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383587" y="5856288"/>
                            <a:ext cx="1497013" cy="46831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" name="Left Arrow 19"/>
              <p:cNvSpPr/>
              <p:nvPr/>
            </p:nvSpPr>
            <p:spPr>
              <a:xfrm rot="10800000" flipV="1">
                <a:off x="1651000" y="4800600"/>
                <a:ext cx="376852" cy="194245"/>
              </a:xfrm>
              <a:prstGeom prst="leftArrow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03200" y="4648200"/>
                <a:ext cx="1524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solidFill>
                      <a:schemeClr val="tx2"/>
                    </a:solidFill>
                  </a:rPr>
                  <a:t>new physics</a:t>
                </a:r>
                <a:endParaRPr lang="en-US" sz="18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6908800" y="5410200"/>
                <a:ext cx="2895600" cy="45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27" name="Object 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68318710"/>
                  </p:ext>
                </p:extLst>
              </p:nvPr>
            </p:nvGraphicFramePr>
            <p:xfrm>
              <a:off x="3760788" y="5443538"/>
              <a:ext cx="569912" cy="4016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6904" name="Equation" r:id="rId15" imgW="203024" imgH="152268" progId="Equation.3">
                      <p:embed/>
                    </p:oleObj>
                  </mc:Choice>
                  <mc:Fallback>
                    <p:oleObj name="Equation" r:id="rId15" imgW="203024" imgH="152268" progId="Equation.3">
                      <p:embed/>
                      <p:pic>
                        <p:nvPicPr>
                          <p:cNvPr id="0" name="Picture 32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60788" y="5443538"/>
                            <a:ext cx="569912" cy="4016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2" name="Object 8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4687118"/>
                </p:ext>
              </p:extLst>
            </p:nvPr>
          </p:nvGraphicFramePr>
          <p:xfrm>
            <a:off x="7999413" y="4664075"/>
            <a:ext cx="1957387" cy="517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905" name="Equation" r:id="rId17" imgW="889000" imgH="228600" progId="Equation.3">
                    <p:embed/>
                  </p:oleObj>
                </mc:Choice>
                <mc:Fallback>
                  <p:oleObj name="Equation" r:id="rId17" imgW="889000" imgH="228600" progId="Equation.3">
                    <p:embed/>
                    <p:pic>
                      <p:nvPicPr>
                        <p:cNvPr id="0" name="Picture 3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99413" y="4664075"/>
                          <a:ext cx="1957387" cy="517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" name="TextBox 24"/>
          <p:cNvSpPr txBox="1"/>
          <p:nvPr/>
        </p:nvSpPr>
        <p:spPr>
          <a:xfrm>
            <a:off x="9652000" y="7162801"/>
            <a:ext cx="50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0367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2718-5AEF-46D1-977C-151F3C5F882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717800" y="838200"/>
            <a:ext cx="6400800" cy="6858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en-US" sz="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To recapitulate:            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routes to</a:t>
            </a:r>
          </a:p>
        </p:txBody>
      </p:sp>
      <p:graphicFrame>
        <p:nvGraphicFramePr>
          <p:cNvPr id="128002" name="Object 2"/>
          <p:cNvGraphicFramePr>
            <a:graphicFrameLocks noChangeAspect="1"/>
          </p:cNvGraphicFramePr>
          <p:nvPr/>
        </p:nvGraphicFramePr>
        <p:xfrm>
          <a:off x="7200900" y="889000"/>
          <a:ext cx="1231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04" name="Equation" r:id="rId3" imgW="457002" imgH="177723" progId="Equation.3">
                  <p:embed/>
                </p:oleObj>
              </mc:Choice>
              <mc:Fallback>
                <p:oleObj name="Equation" r:id="rId3" imgW="457002" imgH="177723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0900" y="889000"/>
                        <a:ext cx="12319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9652000" y="7162801"/>
            <a:ext cx="50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14</a:t>
            </a:r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1041400" y="5943600"/>
            <a:ext cx="8077200" cy="10464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292934"/>
                </a:solidFill>
              </a:rPr>
              <a:t>Einstein arrived at energy quantization </a:t>
            </a:r>
            <a:r>
              <a:rPr lang="en-US" sz="2200" b="1" dirty="0" smtClean="0">
                <a:solidFill>
                  <a:srgbClr val="292934"/>
                </a:solidFill>
              </a:rPr>
              <a:t>independently</a:t>
            </a:r>
          </a:p>
          <a:p>
            <a:pPr algn="ctr"/>
            <a:r>
              <a:rPr lang="en-US" sz="2000" dirty="0" smtClean="0">
                <a:solidFill>
                  <a:srgbClr val="292934"/>
                </a:solidFill>
              </a:rPr>
              <a:t>---- </a:t>
            </a:r>
            <a:r>
              <a:rPr lang="en-US" sz="1800" dirty="0" smtClean="0">
                <a:solidFill>
                  <a:srgbClr val="002060"/>
                </a:solidFill>
              </a:rPr>
              <a:t>cited Planck only in 2 places</a:t>
            </a:r>
          </a:p>
          <a:p>
            <a:pPr algn="ctr"/>
            <a:r>
              <a:rPr lang="en-US" sz="2000" dirty="0" smtClean="0">
                <a:solidFill>
                  <a:srgbClr val="292934"/>
                </a:solidFill>
              </a:rPr>
              <a:t>A year later……Einstein gave a new derivation of Planck’s distribution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5689600" y="1600200"/>
            <a:ext cx="3429000" cy="4038600"/>
            <a:chOff x="5689600" y="1600200"/>
            <a:chExt cx="3429000" cy="4038600"/>
          </a:xfrm>
        </p:grpSpPr>
        <p:cxnSp>
          <p:nvCxnSpPr>
            <p:cNvPr id="39" name="Straight Arrow Connector 38"/>
            <p:cNvCxnSpPr/>
            <p:nvPr/>
          </p:nvCxnSpPr>
          <p:spPr>
            <a:xfrm flipV="1">
              <a:off x="7747000" y="1600200"/>
              <a:ext cx="0" cy="1981200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6756400" y="3733800"/>
              <a:ext cx="2286000" cy="584775"/>
            </a:xfrm>
            <a:prstGeom prst="rect">
              <a:avLst/>
            </a:prstGeom>
            <a:solidFill>
              <a:srgbClr val="9DEA3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3200" i="1" dirty="0" smtClean="0"/>
                <a:t>Δ</a:t>
              </a:r>
              <a:r>
                <a:rPr lang="en-US" sz="3200" i="1" dirty="0" err="1" smtClean="0"/>
                <a:t>S</a:t>
              </a:r>
              <a:r>
                <a:rPr lang="en-US" baseline="-25000" dirty="0" err="1" smtClean="0"/>
                <a:t>Wien</a:t>
              </a:r>
              <a:r>
                <a:rPr lang="en-US" sz="3200" dirty="0" smtClean="0"/>
                <a:t> ~ </a:t>
              </a:r>
              <a:r>
                <a:rPr lang="el-GR" sz="3200" i="1" dirty="0" smtClean="0"/>
                <a:t>Δ</a:t>
              </a:r>
              <a:r>
                <a:rPr lang="en-US" sz="3200" i="1" dirty="0" err="1" smtClean="0"/>
                <a:t>S</a:t>
              </a:r>
              <a:r>
                <a:rPr lang="en-US" sz="2800" baseline="-25000" dirty="0" err="1" smtClean="0"/>
                <a:t>gas</a:t>
              </a:r>
              <a:endParaRPr lang="en-US" sz="2800" dirty="0" smtClean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689600" y="5054025"/>
              <a:ext cx="3429000" cy="584775"/>
            </a:xfrm>
            <a:prstGeom prst="rect">
              <a:avLst/>
            </a:prstGeom>
            <a:solidFill>
              <a:srgbClr val="9DEA36"/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[</a:t>
              </a:r>
              <a:r>
                <a:rPr lang="el-GR" sz="3200" i="1" dirty="0" smtClean="0"/>
                <a:t>ρ</a:t>
              </a:r>
              <a:r>
                <a:rPr lang="en-US" sz="2800" baseline="-25000" dirty="0" smtClean="0"/>
                <a:t>Planck</a:t>
              </a:r>
              <a:r>
                <a:rPr lang="en-US" sz="3200" dirty="0" smtClean="0"/>
                <a:t> ]</a:t>
              </a:r>
              <a:r>
                <a:rPr lang="en-US" sz="3200" i="1" baseline="-25000" dirty="0" smtClean="0"/>
                <a:t>high v</a:t>
              </a:r>
              <a:r>
                <a:rPr lang="en-US" sz="3200" i="1" dirty="0" smtClean="0"/>
                <a:t> = </a:t>
              </a:r>
              <a:r>
                <a:rPr lang="el-GR" sz="3200" i="1" dirty="0" smtClean="0"/>
                <a:t>ρ</a:t>
              </a:r>
              <a:r>
                <a:rPr lang="en-US" sz="2800" baseline="-25000" dirty="0" smtClean="0"/>
                <a:t>Wien</a:t>
              </a:r>
              <a:r>
                <a:rPr lang="en-US" sz="3200" dirty="0" smtClean="0"/>
                <a:t>  </a:t>
              </a:r>
              <a:endParaRPr lang="en-US" sz="3200" i="1" dirty="0" smtClean="0"/>
            </a:p>
          </p:txBody>
        </p:sp>
        <p:sp>
          <p:nvSpPr>
            <p:cNvPr id="36" name="Right Arrow 35"/>
            <p:cNvSpPr/>
            <p:nvPr/>
          </p:nvSpPr>
          <p:spPr>
            <a:xfrm rot="3443955">
              <a:off x="5890132" y="4568480"/>
              <a:ext cx="496523" cy="426016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ight Arrow 36"/>
            <p:cNvSpPr/>
            <p:nvPr/>
          </p:nvSpPr>
          <p:spPr>
            <a:xfrm rot="16200000">
              <a:off x="7937500" y="4533901"/>
              <a:ext cx="533400" cy="30480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965200" y="1600200"/>
            <a:ext cx="6553200" cy="2057400"/>
            <a:chOff x="965200" y="1600200"/>
            <a:chExt cx="6553200" cy="2057400"/>
          </a:xfrm>
        </p:grpSpPr>
        <p:cxnSp>
          <p:nvCxnSpPr>
            <p:cNvPr id="38" name="Straight Arrow Connector 37"/>
            <p:cNvCxnSpPr/>
            <p:nvPr/>
          </p:nvCxnSpPr>
          <p:spPr>
            <a:xfrm flipV="1">
              <a:off x="6680200" y="1600200"/>
              <a:ext cx="838200" cy="1219200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327400" y="1676400"/>
              <a:ext cx="2209800" cy="609141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cs typeface="Times New Roman" pitchFamily="18" charset="0"/>
                </a:rPr>
                <a:t>Planck </a:t>
              </a:r>
              <a:endParaRPr lang="en-US" sz="3200" dirty="0"/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2032000" y="1600200"/>
              <a:ext cx="838200" cy="2057400"/>
              <a:chOff x="2032000" y="1600200"/>
              <a:chExt cx="838200" cy="2057400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2260600" y="1702259"/>
                <a:ext cx="533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3200" i="1" dirty="0" smtClean="0"/>
                  <a:t>ρ</a:t>
                </a:r>
                <a:endParaRPr lang="en-US" sz="2800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184400" y="2971800"/>
                <a:ext cx="533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i="1" dirty="0" smtClean="0"/>
                  <a:t>U</a:t>
                </a:r>
                <a:endParaRPr lang="en-US" sz="3200" dirty="0"/>
              </a:p>
            </p:txBody>
          </p:sp>
          <p:cxnSp>
            <p:nvCxnSpPr>
              <p:cNvPr id="46" name="Straight Arrow Connector 45"/>
              <p:cNvCxnSpPr/>
              <p:nvPr/>
            </p:nvCxnSpPr>
            <p:spPr>
              <a:xfrm>
                <a:off x="2413000" y="2390775"/>
                <a:ext cx="0" cy="47625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Rectangle 28"/>
              <p:cNvSpPr/>
              <p:nvPr/>
            </p:nvSpPr>
            <p:spPr>
              <a:xfrm>
                <a:off x="2032000" y="1600200"/>
                <a:ext cx="838200" cy="20574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965200" y="1676400"/>
              <a:ext cx="1066800" cy="60914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l-GR" sz="3200" i="1" dirty="0" smtClean="0"/>
                <a:t>ρ</a:t>
              </a:r>
              <a:r>
                <a:rPr lang="en-US" sz="2800" baseline="-25000" dirty="0" smtClean="0"/>
                <a:t>Planck</a:t>
              </a:r>
              <a:endParaRPr lang="en-US" sz="2800" dirty="0"/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2946400" y="2946400"/>
              <a:ext cx="3657600" cy="610175"/>
              <a:chOff x="3175000" y="2946400"/>
              <a:chExt cx="3657600" cy="61017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699000" y="2946400"/>
                <a:ext cx="685800" cy="609141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3200" i="1" dirty="0" smtClean="0"/>
                  <a:t>S</a:t>
                </a:r>
                <a:r>
                  <a:rPr lang="en-US" sz="3200" baseline="-25000" dirty="0" smtClean="0"/>
                  <a:t>P</a:t>
                </a:r>
                <a:endParaRPr lang="en-US" sz="32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146800" y="2946400"/>
                <a:ext cx="685800" cy="609141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3200" i="1" dirty="0" smtClean="0"/>
                  <a:t>W</a:t>
                </a:r>
                <a:r>
                  <a:rPr lang="en-US" sz="3200" baseline="-25000" dirty="0" smtClean="0"/>
                  <a:t>P</a:t>
                </a:r>
                <a:endParaRPr lang="en-US" sz="3200" dirty="0"/>
              </a:p>
            </p:txBody>
          </p:sp>
          <p:cxnSp>
            <p:nvCxnSpPr>
              <p:cNvPr id="50" name="Straight Arrow Connector 49"/>
              <p:cNvCxnSpPr/>
              <p:nvPr/>
            </p:nvCxnSpPr>
            <p:spPr>
              <a:xfrm>
                <a:off x="4013200" y="3263900"/>
                <a:ext cx="4572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/>
            </p:nvCxnSpPr>
            <p:spPr>
              <a:xfrm>
                <a:off x="5537200" y="3263900"/>
                <a:ext cx="4572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TextBox 40"/>
              <p:cNvSpPr txBox="1"/>
              <p:nvPr/>
            </p:nvSpPr>
            <p:spPr>
              <a:xfrm>
                <a:off x="3175000" y="2971800"/>
                <a:ext cx="685800" cy="584775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3200" i="1" dirty="0" smtClean="0"/>
                  <a:t>U</a:t>
                </a:r>
                <a:r>
                  <a:rPr lang="en-US" sz="3200" i="1" baseline="-25000" dirty="0" smtClean="0"/>
                  <a:t>P</a:t>
                </a:r>
                <a:endParaRPr lang="en-US" sz="3200" dirty="0"/>
              </a:p>
            </p:txBody>
          </p:sp>
        </p:grpSp>
      </p:grpSp>
      <p:grpSp>
        <p:nvGrpSpPr>
          <p:cNvPr id="73" name="Group 72"/>
          <p:cNvGrpSpPr/>
          <p:nvPr/>
        </p:nvGrpSpPr>
        <p:grpSpPr>
          <a:xfrm>
            <a:off x="1041400" y="3810000"/>
            <a:ext cx="4953000" cy="2057400"/>
            <a:chOff x="1041400" y="3810000"/>
            <a:chExt cx="4953000" cy="2057400"/>
          </a:xfrm>
        </p:grpSpPr>
        <p:sp>
          <p:nvSpPr>
            <p:cNvPr id="27" name="TextBox 26"/>
            <p:cNvSpPr txBox="1"/>
            <p:nvPr/>
          </p:nvSpPr>
          <p:spPr>
            <a:xfrm>
              <a:off x="2946400" y="3886200"/>
              <a:ext cx="3048000" cy="584775"/>
            </a:xfrm>
            <a:prstGeom prst="rect">
              <a:avLst/>
            </a:prstGeom>
            <a:solidFill>
              <a:srgbClr val="9DEA36"/>
            </a:solidFill>
          </p:spPr>
          <p:txBody>
            <a:bodyPr wrap="square" rtlCol="0">
              <a:spAutoFit/>
            </a:bodyPr>
            <a:lstStyle/>
            <a:p>
              <a:r>
                <a:rPr lang="el-GR" sz="3200" i="1" dirty="0" smtClean="0"/>
                <a:t>ρ</a:t>
              </a:r>
              <a:r>
                <a:rPr lang="en-US" sz="3200" baseline="-25000" dirty="0" smtClean="0"/>
                <a:t>RJ  </a:t>
              </a:r>
              <a:r>
                <a:rPr lang="en-US" sz="3200" dirty="0" smtClean="0"/>
                <a:t>= [</a:t>
              </a:r>
              <a:r>
                <a:rPr lang="el-GR" sz="3200" i="1" dirty="0" smtClean="0"/>
                <a:t>ρ</a:t>
              </a:r>
              <a:r>
                <a:rPr lang="en-US" sz="2800" baseline="-25000" dirty="0" smtClean="0"/>
                <a:t>Planck</a:t>
              </a:r>
              <a:r>
                <a:rPr lang="en-US" sz="3200" dirty="0" smtClean="0"/>
                <a:t> ]</a:t>
              </a:r>
              <a:r>
                <a:rPr lang="en-US" sz="3200" i="1" baseline="-25000" dirty="0" smtClean="0"/>
                <a:t>low v</a:t>
              </a:r>
              <a:endParaRPr lang="en-US" sz="3200" i="1" dirty="0" smtClean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327400" y="5105400"/>
              <a:ext cx="2209800" cy="584775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cs typeface="Times New Roman" pitchFamily="18" charset="0"/>
                </a:rPr>
                <a:t>Einstein </a:t>
              </a:r>
              <a:endParaRPr lang="en-US" sz="32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260600" y="3912059"/>
              <a:ext cx="533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3200" i="1" dirty="0" smtClean="0"/>
                <a:t>ρ</a:t>
              </a:r>
              <a:endParaRPr lang="en-US" sz="28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184400" y="5181600"/>
              <a:ext cx="533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 smtClean="0"/>
                <a:t>U</a:t>
              </a:r>
              <a:endParaRPr lang="en-US" sz="3200" dirty="0"/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flipV="1">
              <a:off x="2413000" y="4648200"/>
              <a:ext cx="0" cy="4572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2032000" y="3810000"/>
              <a:ext cx="838200" cy="2057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041400" y="5191780"/>
              <a:ext cx="990600" cy="523220"/>
            </a:xfrm>
            <a:prstGeom prst="rect">
              <a:avLst/>
            </a:prstGeom>
            <a:solidFill>
              <a:srgbClr val="9DEA36"/>
            </a:solidFill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/>
                <a:t>EPT</a:t>
              </a:r>
              <a:endParaRPr lang="en-US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762000"/>
            <a:ext cx="9601200" cy="91440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Einstein’s </a:t>
            </a:r>
            <a:r>
              <a:rPr lang="en-US" sz="3600" dirty="0">
                <a:solidFill>
                  <a:srgbClr val="292934"/>
                </a:solidFill>
                <a:latin typeface="Times New Roman" pitchFamily="18" charset="0"/>
                <a:cs typeface="Times New Roman" pitchFamily="18" charset="0"/>
              </a:rPr>
              <a:t>discoveries in quantum theory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56200" y="1676400"/>
            <a:ext cx="4724400" cy="163121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292934"/>
                </a:solidFill>
              </a:rPr>
              <a:t>Einstein’s photon idea was strongly resisted by the physics community for many years because it conflicted with the known evidence for the </a:t>
            </a:r>
            <a:r>
              <a:rPr lang="en-US" sz="2000" i="1" dirty="0" smtClean="0">
                <a:solidFill>
                  <a:srgbClr val="292934"/>
                </a:solidFill>
              </a:rPr>
              <a:t>wave nature </a:t>
            </a:r>
            <a:r>
              <a:rPr lang="en-US" sz="2000" dirty="0" smtClean="0">
                <a:solidFill>
                  <a:srgbClr val="292934"/>
                </a:solidFill>
              </a:rPr>
              <a:t>of light</a:t>
            </a:r>
          </a:p>
          <a:p>
            <a:pPr algn="ctr"/>
            <a:r>
              <a:rPr lang="en-US" sz="1600" dirty="0" smtClean="0">
                <a:solidFill>
                  <a:srgbClr val="292934"/>
                </a:solidFill>
              </a:rPr>
              <a:t>Millikan, Planck, …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279400" y="1640919"/>
            <a:ext cx="4876800" cy="2092881"/>
            <a:chOff x="279400" y="1640919"/>
            <a:chExt cx="4876800" cy="2092881"/>
          </a:xfrm>
        </p:grpSpPr>
        <p:sp>
          <p:nvSpPr>
            <p:cNvPr id="6" name="TextBox 5"/>
            <p:cNvSpPr txBox="1"/>
            <p:nvPr/>
          </p:nvSpPr>
          <p:spPr>
            <a:xfrm>
              <a:off x="279400" y="1640919"/>
              <a:ext cx="4876800" cy="2092881"/>
            </a:xfrm>
            <a:prstGeom prst="rect">
              <a:avLst/>
            </a:prstGeom>
            <a:solidFill>
              <a:srgbClr val="9DEA3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rgbClr val="292934"/>
                  </a:solidFill>
                  <a:cs typeface="Times New Roman" pitchFamily="18" charset="0"/>
                </a:rPr>
                <a:t>(1900) </a:t>
              </a:r>
              <a:r>
                <a:rPr lang="en-US" b="1" dirty="0" smtClean="0">
                  <a:solidFill>
                    <a:srgbClr val="292934"/>
                  </a:solidFill>
                  <a:cs typeface="Times New Roman" pitchFamily="18" charset="0"/>
                </a:rPr>
                <a:t>Planck:</a:t>
              </a:r>
              <a:r>
                <a:rPr lang="en-US" sz="2200" dirty="0" smtClean="0">
                  <a:solidFill>
                    <a:srgbClr val="292934"/>
                  </a:solidFill>
                  <a:cs typeface="Times New Roman" pitchFamily="18" charset="0"/>
                </a:rPr>
                <a:t> </a:t>
              </a:r>
              <a:r>
                <a:rPr lang="en-US" sz="2000" dirty="0" smtClean="0">
                  <a:cs typeface="Times New Roman" pitchFamily="18" charset="0"/>
                </a:rPr>
                <a:t>                       is only</a:t>
              </a:r>
            </a:p>
            <a:p>
              <a:pPr algn="ctr"/>
              <a:r>
                <a:rPr lang="en-US" sz="2000" dirty="0" smtClean="0">
                  <a:cs typeface="Times New Roman" pitchFamily="18" charset="0"/>
                </a:rPr>
                <a:t> a formal relation</a:t>
              </a:r>
              <a:endParaRPr lang="en-US" sz="2200" dirty="0" smtClean="0">
                <a:solidFill>
                  <a:srgbClr val="292934"/>
                </a:solidFill>
                <a:cs typeface="Times New Roman" pitchFamily="18" charset="0"/>
              </a:endParaRPr>
            </a:p>
            <a:p>
              <a:pPr algn="ctr"/>
              <a:r>
                <a:rPr lang="en-US" sz="1800" dirty="0">
                  <a:solidFill>
                    <a:srgbClr val="292934"/>
                  </a:solidFill>
                  <a:cs typeface="Times New Roman" pitchFamily="18" charset="0"/>
                </a:rPr>
                <a:t>(</a:t>
              </a:r>
              <a:r>
                <a:rPr lang="en-US" sz="1800" dirty="0" smtClean="0">
                  <a:solidFill>
                    <a:srgbClr val="292934"/>
                  </a:solidFill>
                  <a:cs typeface="Times New Roman" pitchFamily="18" charset="0"/>
                </a:rPr>
                <a:t>1905) </a:t>
              </a:r>
              <a:r>
                <a:rPr lang="en-US" b="1" dirty="0" smtClean="0">
                  <a:solidFill>
                    <a:srgbClr val="292934"/>
                  </a:solidFill>
                  <a:cs typeface="Times New Roman" pitchFamily="18" charset="0"/>
                </a:rPr>
                <a:t>Einstein</a:t>
              </a:r>
              <a:r>
                <a:rPr lang="en-US" b="1" dirty="0">
                  <a:solidFill>
                    <a:srgbClr val="292934"/>
                  </a:solidFill>
                  <a:cs typeface="Times New Roman" pitchFamily="18" charset="0"/>
                </a:rPr>
                <a:t>:</a:t>
              </a:r>
              <a:r>
                <a:rPr lang="en-US" sz="2200" dirty="0">
                  <a:solidFill>
                    <a:srgbClr val="292934"/>
                  </a:solidFill>
                  <a:cs typeface="Times New Roman" pitchFamily="18" charset="0"/>
                </a:rPr>
                <a:t> </a:t>
              </a:r>
              <a:r>
                <a:rPr lang="en-US" sz="2200" dirty="0" smtClean="0">
                  <a:solidFill>
                    <a:srgbClr val="292934"/>
                  </a:solidFill>
                  <a:cs typeface="Times New Roman" pitchFamily="18" charset="0"/>
                </a:rPr>
                <a:t>the </a:t>
              </a:r>
              <a:r>
                <a:rPr lang="en-US" sz="2200" dirty="0">
                  <a:solidFill>
                    <a:srgbClr val="292934"/>
                  </a:solidFill>
                  <a:cs typeface="Times New Roman" pitchFamily="18" charset="0"/>
                </a:rPr>
                <a:t>quantum idea must represent </a:t>
              </a:r>
              <a:r>
                <a:rPr lang="en-US" sz="2200" i="1" dirty="0">
                  <a:solidFill>
                    <a:srgbClr val="292934"/>
                  </a:solidFill>
                  <a:cs typeface="Times New Roman" pitchFamily="18" charset="0"/>
                </a:rPr>
                <a:t>new </a:t>
              </a:r>
              <a:r>
                <a:rPr lang="en-US" sz="2200" i="1" dirty="0" smtClean="0">
                  <a:solidFill>
                    <a:srgbClr val="292934"/>
                  </a:solidFill>
                  <a:cs typeface="Times New Roman" pitchFamily="18" charset="0"/>
                </a:rPr>
                <a:t>physics</a:t>
              </a:r>
              <a:r>
                <a:rPr lang="en-US" sz="2200" dirty="0" smtClean="0">
                  <a:solidFill>
                    <a:srgbClr val="292934"/>
                  </a:solidFill>
                  <a:cs typeface="Times New Roman" pitchFamily="18" charset="0"/>
                </a:rPr>
                <a:t>       </a:t>
              </a:r>
            </a:p>
            <a:p>
              <a:pPr algn="ctr"/>
              <a:r>
                <a:rPr lang="en-US" sz="2000" dirty="0" smtClean="0">
                  <a:solidFill>
                    <a:srgbClr val="292934"/>
                  </a:solidFill>
                  <a:cs typeface="Times New Roman" pitchFamily="18" charset="0"/>
                </a:rPr>
                <a:t>proposed </a:t>
              </a:r>
              <a:r>
                <a:rPr lang="en-US" sz="2000" b="1" dirty="0">
                  <a:solidFill>
                    <a:srgbClr val="292934"/>
                  </a:solidFill>
                  <a:cs typeface="Times New Roman" pitchFamily="18" charset="0"/>
                </a:rPr>
                <a:t>photoelectric effect </a:t>
              </a:r>
              <a:r>
                <a:rPr lang="en-US" sz="2000" dirty="0">
                  <a:solidFill>
                    <a:srgbClr val="292934"/>
                  </a:solidFill>
                  <a:cs typeface="Times New Roman" pitchFamily="18" charset="0"/>
                </a:rPr>
                <a:t>as </a:t>
              </a:r>
              <a:r>
                <a:rPr lang="en-US" sz="2000" dirty="0" smtClean="0">
                  <a:solidFill>
                    <a:srgbClr val="292934"/>
                  </a:solidFill>
                  <a:cs typeface="Times New Roman" pitchFamily="18" charset="0"/>
                </a:rPr>
                <a:t>test</a:t>
              </a:r>
            </a:p>
            <a:p>
              <a:pPr algn="ctr"/>
              <a:r>
                <a:rPr lang="en-US" sz="1800" u="sng" dirty="0" smtClean="0">
                  <a:solidFill>
                    <a:srgbClr val="292934"/>
                  </a:solidFill>
                  <a:cs typeface="Times New Roman" pitchFamily="18" charset="0"/>
                </a:rPr>
                <a:t>beyond BBR</a:t>
              </a:r>
              <a:r>
                <a:rPr lang="en-US" sz="1800" dirty="0" smtClean="0">
                  <a:solidFill>
                    <a:srgbClr val="292934"/>
                  </a:solidFill>
                  <a:cs typeface="Times New Roman" pitchFamily="18" charset="0"/>
                </a:rPr>
                <a:t>:  </a:t>
              </a:r>
              <a:r>
                <a:rPr lang="en-US" sz="2000" b="1" dirty="0" smtClean="0">
                  <a:solidFill>
                    <a:srgbClr val="292934"/>
                  </a:solidFill>
                  <a:cs typeface="Times New Roman" pitchFamily="18" charset="0"/>
                </a:rPr>
                <a:t>Q theory of specific heat</a:t>
              </a:r>
              <a:r>
                <a:rPr lang="en-US" sz="2000" dirty="0" smtClean="0">
                  <a:solidFill>
                    <a:srgbClr val="292934"/>
                  </a:solidFill>
                  <a:cs typeface="Times New Roman" pitchFamily="18" charset="0"/>
                </a:rPr>
                <a:t> </a:t>
              </a:r>
              <a:r>
                <a:rPr lang="en-US" sz="1600" dirty="0" smtClean="0">
                  <a:solidFill>
                    <a:srgbClr val="292934"/>
                  </a:solidFill>
                  <a:cs typeface="Times New Roman" pitchFamily="18" charset="0"/>
                </a:rPr>
                <a:t>(1907)</a:t>
              </a:r>
              <a:endParaRPr lang="en-US" sz="2000" dirty="0">
                <a:solidFill>
                  <a:srgbClr val="292934"/>
                </a:solidFill>
                <a:cs typeface="Times New Roman" pitchFamily="18" charset="0"/>
              </a:endParaRPr>
            </a:p>
          </p:txBody>
        </p:sp>
        <p:graphicFrame>
          <p:nvGraphicFramePr>
            <p:cNvPr id="68640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09706405"/>
                </p:ext>
              </p:extLst>
            </p:nvPr>
          </p:nvGraphicFramePr>
          <p:xfrm>
            <a:off x="2641600" y="1676400"/>
            <a:ext cx="12954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30" name="Equation" r:id="rId3" imgW="457002" imgH="177723" progId="Equation.3">
                    <p:embed/>
                  </p:oleObj>
                </mc:Choice>
                <mc:Fallback>
                  <p:oleObj name="Equation" r:id="rId3" imgW="457002" imgH="177723" progId="Equation.3">
                    <p:embed/>
                    <p:pic>
                      <p:nvPicPr>
                        <p:cNvPr id="0" name="Picture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1600" y="1676400"/>
                          <a:ext cx="1295400" cy="406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" name="Group 20"/>
          <p:cNvGrpSpPr/>
          <p:nvPr/>
        </p:nvGrpSpPr>
        <p:grpSpPr>
          <a:xfrm>
            <a:off x="279400" y="3733800"/>
            <a:ext cx="4876800" cy="1528465"/>
            <a:chOff x="5003800" y="1676400"/>
            <a:chExt cx="4876800" cy="1528465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3" name="TextBox 12"/>
            <p:cNvSpPr txBox="1"/>
            <p:nvPr/>
          </p:nvSpPr>
          <p:spPr>
            <a:xfrm>
              <a:off x="5003800" y="2743200"/>
              <a:ext cx="4876800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solidFill>
                    <a:srgbClr val="292934"/>
                  </a:solidFill>
                </a:rPr>
                <a:t>Wave-Particle Duality</a:t>
              </a:r>
              <a:r>
                <a:rPr lang="en-US" sz="2000" b="1" dirty="0" smtClean="0">
                  <a:solidFill>
                    <a:srgbClr val="292934"/>
                  </a:solidFill>
                </a:rPr>
                <a:t>:   a deep riddle</a:t>
              </a:r>
              <a:endParaRPr lang="en-US" sz="2000" b="1" dirty="0">
                <a:solidFill>
                  <a:srgbClr val="292934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003800" y="1676400"/>
              <a:ext cx="4870151" cy="107721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/>
                <a:t>(</a:t>
              </a:r>
              <a:r>
                <a:rPr lang="en-US" sz="1800" dirty="0" smtClean="0"/>
                <a:t>1909) </a:t>
              </a:r>
              <a:r>
                <a:rPr lang="en-US" b="1" dirty="0" smtClean="0"/>
                <a:t>Light quanta = particles  </a:t>
              </a:r>
            </a:p>
            <a:p>
              <a:pPr algn="ctr"/>
              <a:r>
                <a:rPr lang="en-US" sz="2000" dirty="0" smtClean="0"/>
                <a:t>energy fluctuation </a:t>
              </a:r>
              <a:r>
                <a:rPr lang="en-US" sz="1600" dirty="0" smtClean="0"/>
                <a:t>of </a:t>
              </a:r>
              <a:r>
                <a:rPr lang="en-US" sz="1800" dirty="0" smtClean="0"/>
                <a:t>systems: waves </a:t>
              </a:r>
              <a:r>
                <a:rPr lang="en-US" sz="1400" i="1" dirty="0" err="1" smtClean="0"/>
                <a:t>vs</a:t>
              </a:r>
              <a:r>
                <a:rPr lang="en-US" sz="2000" dirty="0" smtClean="0"/>
                <a:t> </a:t>
              </a:r>
              <a:r>
                <a:rPr lang="en-US" sz="1800" dirty="0" smtClean="0"/>
                <a:t>particles</a:t>
              </a:r>
            </a:p>
            <a:p>
              <a:pPr algn="ctr"/>
              <a:r>
                <a:rPr lang="en-US" sz="2000" dirty="0" smtClean="0"/>
                <a:t>. 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003800" y="2343090"/>
              <a:ext cx="4800600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Planck distribution  </a:t>
              </a:r>
              <a:r>
                <a:rPr lang="en-US" sz="2000" b="1" dirty="0" smtClean="0">
                  <a:solidFill>
                    <a:srgbClr val="FF0000"/>
                  </a:solidFill>
                </a:rPr>
                <a:t>~ waves </a:t>
              </a:r>
              <a:r>
                <a:rPr lang="en-US" sz="2000" b="1" i="1" dirty="0" smtClean="0">
                  <a:solidFill>
                    <a:srgbClr val="FF0000"/>
                  </a:solidFill>
                </a:rPr>
                <a:t>+</a:t>
              </a:r>
              <a:r>
                <a:rPr lang="en-US" sz="1100" dirty="0" smtClean="0"/>
                <a:t>extra</a:t>
              </a:r>
              <a:r>
                <a:rPr lang="en-US" sz="2000" dirty="0" smtClean="0">
                  <a:solidFill>
                    <a:srgbClr val="FF0000"/>
                  </a:solidFill>
                </a:rPr>
                <a:t> </a:t>
              </a:r>
              <a:r>
                <a:rPr lang="en-US" sz="2000" b="1" dirty="0" smtClean="0">
                  <a:solidFill>
                    <a:srgbClr val="FF0000"/>
                  </a:solidFill>
                </a:rPr>
                <a:t>particles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79400" y="5257800"/>
            <a:ext cx="4876800" cy="1295400"/>
            <a:chOff x="279400" y="5257800"/>
            <a:chExt cx="4876800" cy="1295400"/>
          </a:xfrm>
        </p:grpSpPr>
        <p:sp>
          <p:nvSpPr>
            <p:cNvPr id="28" name="TextBox 27"/>
            <p:cNvSpPr txBox="1"/>
            <p:nvPr/>
          </p:nvSpPr>
          <p:spPr>
            <a:xfrm>
              <a:off x="279400" y="5257800"/>
              <a:ext cx="4876800" cy="129266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l-GR" sz="2000" i="1" dirty="0" smtClean="0"/>
                <a:t>ρ</a:t>
              </a:r>
              <a:r>
                <a:rPr lang="en-US" sz="1800" baseline="-25000" dirty="0" smtClean="0"/>
                <a:t>Wien </a:t>
              </a:r>
              <a:r>
                <a:rPr lang="en-US" sz="1800" dirty="0" smtClean="0"/>
                <a:t> ~ particles     </a:t>
              </a:r>
              <a:r>
                <a:rPr lang="en-US" sz="1800" dirty="0" smtClean="0">
                  <a:solidFill>
                    <a:srgbClr val="FF0000"/>
                  </a:solidFill>
                </a:rPr>
                <a:t>Einstein stated for the 1</a:t>
              </a:r>
              <a:r>
                <a:rPr lang="en-US" sz="1800" baseline="30000" dirty="0" smtClean="0">
                  <a:solidFill>
                    <a:srgbClr val="FF0000"/>
                  </a:solidFill>
                </a:rPr>
                <a:t>st</a:t>
              </a:r>
              <a:r>
                <a:rPr lang="en-US" sz="1800" dirty="0" smtClean="0">
                  <a:solidFill>
                    <a:srgbClr val="FF0000"/>
                  </a:solidFill>
                </a:rPr>
                <a:t> time</a:t>
              </a:r>
              <a:r>
                <a:rPr lang="en-US" sz="1800" dirty="0" smtClean="0">
                  <a:solidFill>
                    <a:srgbClr val="292934"/>
                  </a:solidFill>
                </a:rPr>
                <a:t>: </a:t>
              </a:r>
            </a:p>
            <a:p>
              <a:pPr algn="ctr"/>
              <a:r>
                <a:rPr lang="en-US" sz="2000" b="1" dirty="0" smtClean="0">
                  <a:solidFill>
                    <a:srgbClr val="292934"/>
                  </a:solidFill>
                </a:rPr>
                <a:t>quanta carried by point-like particles</a:t>
              </a:r>
            </a:p>
            <a:p>
              <a:pPr algn="ctr"/>
              <a:r>
                <a:rPr lang="en-US" sz="2000" dirty="0" smtClean="0">
                  <a:solidFill>
                    <a:srgbClr val="292934"/>
                  </a:solidFill>
                </a:rPr>
                <a:t>“</a:t>
              </a:r>
              <a:r>
                <a:rPr lang="en-US" sz="2000" i="1" dirty="0" smtClean="0">
                  <a:solidFill>
                    <a:srgbClr val="292934"/>
                  </a:solidFill>
                </a:rPr>
                <a:t>point of view of Newtonian emission theory</a:t>
              </a:r>
              <a:r>
                <a:rPr lang="en-US" sz="2000" dirty="0" smtClean="0">
                  <a:solidFill>
                    <a:srgbClr val="292934"/>
                  </a:solidFill>
                </a:rPr>
                <a:t>”</a:t>
              </a:r>
            </a:p>
            <a:p>
              <a:r>
                <a:rPr lang="en-US" sz="1800" dirty="0" smtClean="0">
                  <a:solidFill>
                    <a:srgbClr val="FF0000"/>
                  </a:solidFill>
                </a:rPr>
                <a:t>   Photon carries energy + momentum  </a:t>
              </a:r>
            </a:p>
          </p:txBody>
        </p:sp>
        <p:graphicFrame>
          <p:nvGraphicFramePr>
            <p:cNvPr id="102405" name="Object 5"/>
            <p:cNvGraphicFramePr>
              <a:graphicFrameLocks noChangeAspect="1"/>
            </p:cNvGraphicFramePr>
            <p:nvPr/>
          </p:nvGraphicFramePr>
          <p:xfrm>
            <a:off x="4013200" y="6162174"/>
            <a:ext cx="990600" cy="3910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31" name="Equation" r:id="rId5" imgW="482391" imgH="190417" progId="Equation.3">
                    <p:embed/>
                  </p:oleObj>
                </mc:Choice>
                <mc:Fallback>
                  <p:oleObj name="Equation" r:id="rId5" imgW="482391" imgH="190417" progId="Equation.3">
                    <p:embed/>
                    <p:pic>
                      <p:nvPicPr>
                        <p:cNvPr id="0" name="Picture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13200" y="6162174"/>
                          <a:ext cx="990600" cy="3910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TextBox 26"/>
          <p:cNvSpPr txBox="1"/>
          <p:nvPr/>
        </p:nvSpPr>
        <p:spPr>
          <a:xfrm>
            <a:off x="5156200" y="3962400"/>
            <a:ext cx="4724400" cy="2246769"/>
          </a:xfrm>
          <a:prstGeom prst="rect">
            <a:avLst/>
          </a:prstGeom>
          <a:solidFill>
            <a:srgbClr val="9DEA3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292934"/>
                </a:solidFill>
              </a:rPr>
              <a:t>(1913) Bohr’s </a:t>
            </a:r>
            <a:r>
              <a:rPr lang="en-US" sz="2000" b="1" dirty="0" smtClean="0">
                <a:solidFill>
                  <a:srgbClr val="292934"/>
                </a:solidFill>
              </a:rPr>
              <a:t>quantum jumps </a:t>
            </a:r>
            <a:r>
              <a:rPr lang="en-US" sz="2000" dirty="0" smtClean="0">
                <a:solidFill>
                  <a:srgbClr val="292934"/>
                </a:solidFill>
              </a:rPr>
              <a:t>describe</a:t>
            </a:r>
          </a:p>
          <a:p>
            <a:pPr algn="ctr"/>
            <a:r>
              <a:rPr lang="en-US" sz="2000" i="1" dirty="0" smtClean="0">
                <a:solidFill>
                  <a:srgbClr val="292934"/>
                </a:solidFill>
              </a:rPr>
              <a:t>absorption and emission of photons </a:t>
            </a:r>
          </a:p>
          <a:p>
            <a:pPr algn="ctr"/>
            <a:r>
              <a:rPr lang="en-US" sz="2000" dirty="0" smtClean="0">
                <a:solidFill>
                  <a:srgbClr val="292934"/>
                </a:solidFill>
              </a:rPr>
              <a:t>(1916–17) Einstein construct a microscopic theory of radiation–matter interaction: </a:t>
            </a:r>
          </a:p>
          <a:p>
            <a:pPr algn="ctr"/>
            <a:r>
              <a:rPr lang="en-US" sz="2000" dirty="0" smtClean="0">
                <a:solidFill>
                  <a:srgbClr val="292934"/>
                </a:solidFill>
              </a:rPr>
              <a:t>(</a:t>
            </a:r>
            <a:r>
              <a:rPr lang="en-US" sz="2000" b="1" i="1" dirty="0">
                <a:solidFill>
                  <a:srgbClr val="0070C0"/>
                </a:solidFill>
              </a:rPr>
              <a:t>A</a:t>
            </a:r>
            <a:r>
              <a:rPr lang="en-US" sz="2000" i="1" dirty="0">
                <a:solidFill>
                  <a:srgbClr val="0070C0"/>
                </a:solidFill>
              </a:rPr>
              <a:t> and </a:t>
            </a:r>
            <a:r>
              <a:rPr lang="en-US" sz="2000" b="1" i="1" dirty="0">
                <a:solidFill>
                  <a:srgbClr val="0070C0"/>
                </a:solidFill>
              </a:rPr>
              <a:t>B </a:t>
            </a:r>
            <a:r>
              <a:rPr lang="en-US" sz="2000" b="1" i="1" dirty="0" err="1" smtClean="0">
                <a:solidFill>
                  <a:srgbClr val="0070C0"/>
                </a:solidFill>
              </a:rPr>
              <a:t>coeff</a:t>
            </a:r>
            <a:r>
              <a:rPr lang="en-US" sz="2000" dirty="0" smtClean="0">
                <a:solidFill>
                  <a:srgbClr val="292934"/>
                </a:solidFill>
              </a:rPr>
              <a:t>)</a:t>
            </a:r>
            <a:r>
              <a:rPr lang="en-US" sz="2000" i="1" dirty="0" smtClean="0">
                <a:solidFill>
                  <a:srgbClr val="292934"/>
                </a:solidFill>
              </a:rPr>
              <a:t>; </a:t>
            </a:r>
            <a:r>
              <a:rPr lang="en-US" sz="2000" dirty="0" smtClean="0">
                <a:solidFill>
                  <a:srgbClr val="D2533C">
                    <a:lumMod val="50000"/>
                  </a:srgbClr>
                </a:solidFill>
              </a:rPr>
              <a:t>The central novelty and lasting feature is the introduction of </a:t>
            </a:r>
          </a:p>
          <a:p>
            <a:pPr algn="ctr"/>
            <a:r>
              <a:rPr lang="en-US" sz="2000" b="1" dirty="0" smtClean="0">
                <a:solidFill>
                  <a:srgbClr val="D2533C">
                    <a:lumMod val="50000"/>
                  </a:srgbClr>
                </a:solidFill>
              </a:rPr>
              <a:t>probability</a:t>
            </a:r>
            <a:r>
              <a:rPr lang="en-US" sz="2000" dirty="0" smtClean="0">
                <a:solidFill>
                  <a:srgbClr val="D2533C">
                    <a:lumMod val="50000"/>
                  </a:srgbClr>
                </a:solidFill>
              </a:rPr>
              <a:t> in quantum dynamics</a:t>
            </a:r>
            <a:endParaRPr lang="en-US" sz="2000" dirty="0">
              <a:solidFill>
                <a:srgbClr val="D2533C">
                  <a:lumMod val="50000"/>
                </a:srgb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56200" y="6226314"/>
            <a:ext cx="47244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292934"/>
                </a:solidFill>
              </a:rPr>
              <a:t>(1924–25) Bose-Einstein statistics</a:t>
            </a:r>
          </a:p>
          <a:p>
            <a:pPr algn="ctr"/>
            <a:r>
              <a:rPr lang="en-US" sz="2000" dirty="0" smtClean="0">
                <a:solidFill>
                  <a:srgbClr val="292934"/>
                </a:solidFill>
              </a:rPr>
              <a:t>&amp; condensation </a:t>
            </a:r>
            <a:endParaRPr lang="en-US" sz="2000" dirty="0">
              <a:solidFill>
                <a:srgbClr val="D2533C">
                  <a:lumMod val="50000"/>
                </a:srgbClr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2718-5AEF-46D1-977C-151F3C5F882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156200" y="3276600"/>
            <a:ext cx="4724400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292934"/>
                </a:solidFill>
              </a:rPr>
              <a:t>General acceptance of the photon idea </a:t>
            </a:r>
            <a:endParaRPr lang="en-US" sz="2000" dirty="0" smtClean="0">
              <a:solidFill>
                <a:srgbClr val="D2533C">
                  <a:lumMod val="50000"/>
                </a:srgbClr>
              </a:solidFill>
            </a:endParaRPr>
          </a:p>
          <a:p>
            <a:pPr algn="ctr"/>
            <a:r>
              <a:rPr lang="en-US" sz="2000" dirty="0" smtClean="0">
                <a:solidFill>
                  <a:srgbClr val="292934"/>
                </a:solidFill>
              </a:rPr>
              <a:t>Only after Compton scattering (1924)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652000" y="7162801"/>
            <a:ext cx="50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18</a:t>
            </a:r>
            <a:endParaRPr lang="en-US" sz="12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279400" y="2133600"/>
            <a:ext cx="4876800" cy="4038600"/>
            <a:chOff x="1041400" y="2133600"/>
            <a:chExt cx="4876800" cy="4038600"/>
          </a:xfrm>
        </p:grpSpPr>
        <p:sp>
          <p:nvSpPr>
            <p:cNvPr id="16" name="TextBox 15"/>
            <p:cNvSpPr txBox="1"/>
            <p:nvPr/>
          </p:nvSpPr>
          <p:spPr>
            <a:xfrm>
              <a:off x="1041400" y="3409890"/>
              <a:ext cx="4876800" cy="461665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i="1" dirty="0" smtClean="0">
                  <a:solidFill>
                    <a:srgbClr val="292934"/>
                  </a:solidFill>
                </a:rPr>
                <a:t>h</a:t>
              </a:r>
              <a:r>
                <a:rPr lang="en-US" sz="2000" b="1" dirty="0" smtClean="0">
                  <a:solidFill>
                    <a:srgbClr val="292934"/>
                  </a:solidFill>
                </a:rPr>
                <a:t>  as </a:t>
              </a:r>
              <a:r>
                <a:rPr lang="en-US" sz="2000" b="1" u="sng" dirty="0" smtClean="0">
                  <a:solidFill>
                    <a:srgbClr val="292934"/>
                  </a:solidFill>
                </a:rPr>
                <a:t>conversion factor</a:t>
              </a:r>
              <a:r>
                <a:rPr lang="en-US" sz="2000" b="1" dirty="0" smtClean="0">
                  <a:solidFill>
                    <a:srgbClr val="292934"/>
                  </a:solidFill>
                </a:rPr>
                <a:t>  </a:t>
              </a:r>
              <a:r>
                <a:rPr lang="en-US" sz="2000" b="1" dirty="0" smtClean="0">
                  <a:solidFill>
                    <a:srgbClr val="0070C0"/>
                  </a:solidFill>
                </a:rPr>
                <a:t>particle ↔ wave</a:t>
              </a:r>
              <a:endParaRPr lang="en-US" sz="900" b="1" dirty="0" smtClean="0">
                <a:solidFill>
                  <a:srgbClr val="0070C0"/>
                </a:solidFill>
              </a:endParaRPr>
            </a:p>
            <a:p>
              <a:pPr algn="ctr"/>
              <a:endParaRPr lang="en-US" sz="400" dirty="0">
                <a:solidFill>
                  <a:srgbClr val="292934"/>
                </a:solidFill>
              </a:endParaRPr>
            </a:p>
          </p:txBody>
        </p:sp>
        <p:cxnSp>
          <p:nvCxnSpPr>
            <p:cNvPr id="4" name="Straight Arrow Connector 3"/>
            <p:cNvCxnSpPr/>
            <p:nvPr/>
          </p:nvCxnSpPr>
          <p:spPr>
            <a:xfrm>
              <a:off x="3327400" y="3886200"/>
              <a:ext cx="1905000" cy="228600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3403600" y="2133600"/>
              <a:ext cx="685800" cy="127629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117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7" grpId="0" animBg="1"/>
      <p:bldP spid="18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927600" y="736937"/>
            <a:ext cx="5029200" cy="1015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292934"/>
                </a:solidFill>
              </a:rPr>
              <a:t>1925-26 modern </a:t>
            </a:r>
            <a:r>
              <a:rPr lang="en-US" sz="2000" b="1" dirty="0" smtClean="0">
                <a:solidFill>
                  <a:srgbClr val="292934"/>
                </a:solidFill>
              </a:rPr>
              <a:t>quantum mechanics : </a:t>
            </a:r>
          </a:p>
          <a:p>
            <a:pPr algn="ctr"/>
            <a:r>
              <a:rPr lang="en-US" sz="2000" i="1" dirty="0" smtClean="0">
                <a:solidFill>
                  <a:srgbClr val="292934"/>
                </a:solidFill>
              </a:rPr>
              <a:t>states</a:t>
            </a:r>
            <a:r>
              <a:rPr lang="en-US" sz="2000" dirty="0" smtClean="0">
                <a:solidFill>
                  <a:srgbClr val="292934"/>
                </a:solidFill>
              </a:rPr>
              <a:t> = vectors in Hilbert space   </a:t>
            </a:r>
            <a:r>
              <a:rPr lang="en-US" sz="1600" dirty="0" smtClean="0">
                <a:solidFill>
                  <a:srgbClr val="292934"/>
                </a:solidFill>
              </a:rPr>
              <a:t>(superposition)                                          </a:t>
            </a:r>
            <a:r>
              <a:rPr lang="en-US" sz="2000" i="1" dirty="0" smtClean="0">
                <a:solidFill>
                  <a:srgbClr val="292934"/>
                </a:solidFill>
              </a:rPr>
              <a:t>observables</a:t>
            </a:r>
            <a:r>
              <a:rPr lang="en-US" sz="2000" dirty="0" smtClean="0">
                <a:solidFill>
                  <a:srgbClr val="292934"/>
                </a:solidFill>
              </a:rPr>
              <a:t> = operators    </a:t>
            </a:r>
            <a:r>
              <a:rPr lang="en-US" sz="1600" dirty="0" smtClean="0">
                <a:solidFill>
                  <a:srgbClr val="292934"/>
                </a:solidFill>
              </a:rPr>
              <a:t>(commutation relations)</a:t>
            </a:r>
            <a:r>
              <a:rPr lang="en-US" sz="2000" i="1" dirty="0" smtClean="0">
                <a:solidFill>
                  <a:srgbClr val="292934"/>
                </a:solidFill>
              </a:rPr>
              <a:t>                                  </a:t>
            </a:r>
            <a:endParaRPr lang="en-US" sz="1600" dirty="0">
              <a:solidFill>
                <a:srgbClr val="292934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4927600" y="1752600"/>
            <a:ext cx="5029200" cy="1981200"/>
            <a:chOff x="4927600" y="1752600"/>
            <a:chExt cx="5029200" cy="1981200"/>
          </a:xfrm>
        </p:grpSpPr>
        <p:sp>
          <p:nvSpPr>
            <p:cNvPr id="25" name="TextBox 24"/>
            <p:cNvSpPr txBox="1"/>
            <p:nvPr/>
          </p:nvSpPr>
          <p:spPr>
            <a:xfrm>
              <a:off x="4927600" y="1752600"/>
              <a:ext cx="5029200" cy="14465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292934"/>
                  </a:solidFill>
                </a:rPr>
                <a:t>Classical radiation field </a:t>
              </a:r>
            </a:p>
            <a:p>
              <a:pPr algn="r"/>
              <a:r>
                <a:rPr lang="en-US" sz="2200" dirty="0" smtClean="0">
                  <a:solidFill>
                    <a:srgbClr val="292934"/>
                  </a:solidFill>
                </a:rPr>
                <a:t>= collection of oscillators</a:t>
              </a:r>
            </a:p>
            <a:p>
              <a:r>
                <a:rPr lang="en-US" sz="2200" dirty="0" smtClean="0">
                  <a:solidFill>
                    <a:srgbClr val="292934"/>
                  </a:solidFill>
                </a:rPr>
                <a:t>Quantum radiation field</a:t>
              </a:r>
            </a:p>
            <a:p>
              <a:pPr algn="r"/>
              <a:r>
                <a:rPr lang="en-US" sz="2200" dirty="0" smtClean="0">
                  <a:solidFill>
                    <a:srgbClr val="292934"/>
                  </a:solidFill>
                </a:rPr>
                <a:t> = collection of </a:t>
              </a:r>
              <a:r>
                <a:rPr lang="en-US" sz="2200" b="1" i="1" dirty="0" smtClean="0">
                  <a:solidFill>
                    <a:srgbClr val="292934"/>
                  </a:solidFill>
                </a:rPr>
                <a:t>quantum</a:t>
              </a:r>
              <a:r>
                <a:rPr lang="en-US" sz="2200" b="1" dirty="0" smtClean="0">
                  <a:solidFill>
                    <a:srgbClr val="292934"/>
                  </a:solidFill>
                </a:rPr>
                <a:t> oscillators</a:t>
              </a:r>
              <a:endParaRPr lang="en-US" sz="2200" b="1" dirty="0">
                <a:solidFill>
                  <a:srgbClr val="292934"/>
                </a:solidFill>
              </a:endParaRPr>
            </a:p>
          </p:txBody>
        </p:sp>
        <p:grpSp>
          <p:nvGrpSpPr>
            <p:cNvPr id="4" name="Group 16"/>
            <p:cNvGrpSpPr/>
            <p:nvPr/>
          </p:nvGrpSpPr>
          <p:grpSpPr>
            <a:xfrm>
              <a:off x="8051800" y="3200400"/>
              <a:ext cx="1752600" cy="533400"/>
              <a:chOff x="7975600" y="5029200"/>
              <a:chExt cx="1752600" cy="533400"/>
            </a:xfrm>
            <a:solidFill>
              <a:schemeClr val="tx2">
                <a:lumMod val="40000"/>
                <a:lumOff val="60000"/>
              </a:schemeClr>
            </a:solidFill>
          </p:grpSpPr>
          <p:sp>
            <p:nvSpPr>
              <p:cNvPr id="2" name="TextBox 1"/>
              <p:cNvSpPr txBox="1"/>
              <p:nvPr/>
            </p:nvSpPr>
            <p:spPr>
              <a:xfrm>
                <a:off x="7975600" y="5105400"/>
                <a:ext cx="1752600" cy="45720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endParaRPr lang="en-US" dirty="0">
                  <a:solidFill>
                    <a:srgbClr val="292934"/>
                  </a:solidFill>
                </a:endParaRPr>
              </a:p>
            </p:txBody>
          </p:sp>
          <p:graphicFrame>
            <p:nvGraphicFramePr>
              <p:cNvPr id="8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84460651"/>
                  </p:ext>
                </p:extLst>
              </p:nvPr>
            </p:nvGraphicFramePr>
            <p:xfrm>
              <a:off x="7975600" y="5029200"/>
              <a:ext cx="1733550" cy="533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453" name="Equation" r:id="rId3" imgW="825500" imgH="254000" progId="Equation.3">
                      <p:embed/>
                    </p:oleObj>
                  </mc:Choice>
                  <mc:Fallback>
                    <p:oleObj name="Equation" r:id="rId3" imgW="825500" imgH="254000" progId="Equation.3">
                      <p:embed/>
                      <p:pic>
                        <p:nvPicPr>
                          <p:cNvPr id="0" name="Picture 2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975600" y="5029200"/>
                            <a:ext cx="1733550" cy="5334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22" name="TextBox 21"/>
          <p:cNvSpPr txBox="1"/>
          <p:nvPr/>
        </p:nvSpPr>
        <p:spPr>
          <a:xfrm>
            <a:off x="203200" y="1375827"/>
            <a:ext cx="4724400" cy="18158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292934"/>
                </a:solidFill>
              </a:rPr>
              <a:t>His discoveries in quantum theory:</a:t>
            </a:r>
            <a:endParaRPr lang="en-US" sz="2000" b="1" dirty="0" smtClean="0">
              <a:solidFill>
                <a:srgbClr val="D2533C">
                  <a:lumMod val="50000"/>
                </a:srgbClr>
              </a:solidFill>
            </a:endParaRPr>
          </a:p>
          <a:p>
            <a:pPr algn="ctr"/>
            <a:r>
              <a:rPr lang="en-US" b="1" dirty="0" smtClean="0">
                <a:solidFill>
                  <a:srgbClr val="292934"/>
                </a:solidFill>
              </a:rPr>
              <a:t>Wave/particle nature of light, </a:t>
            </a:r>
          </a:p>
          <a:p>
            <a:pPr lvl="1" algn="ctr"/>
            <a:r>
              <a:rPr lang="en-US" b="1" dirty="0" smtClean="0">
                <a:solidFill>
                  <a:srgbClr val="292934"/>
                </a:solidFill>
              </a:rPr>
              <a:t>quantum jumps  etc. </a:t>
            </a:r>
            <a:r>
              <a:rPr lang="en-US" sz="1800" dirty="0" smtClean="0">
                <a:solidFill>
                  <a:srgbClr val="292934"/>
                </a:solidFill>
              </a:rPr>
              <a:t>can all be </a:t>
            </a:r>
            <a:r>
              <a:rPr lang="en-US" sz="2000" i="1" dirty="0" smtClean="0">
                <a:solidFill>
                  <a:srgbClr val="292934"/>
                </a:solidFill>
              </a:rPr>
              <a:t>elegantly</a:t>
            </a:r>
            <a:r>
              <a:rPr lang="en-US" sz="1800" i="1" dirty="0" smtClean="0">
                <a:solidFill>
                  <a:srgbClr val="292934"/>
                </a:solidFill>
              </a:rPr>
              <a:t> </a:t>
            </a:r>
            <a:r>
              <a:rPr lang="en-US" sz="1800" dirty="0" smtClean="0">
                <a:solidFill>
                  <a:srgbClr val="292934"/>
                </a:solidFill>
              </a:rPr>
              <a:t>accounted for in the framework </a:t>
            </a:r>
            <a:r>
              <a:rPr lang="en-US" sz="1200" dirty="0" smtClean="0">
                <a:solidFill>
                  <a:srgbClr val="292934"/>
                </a:solidFill>
              </a:rPr>
              <a:t>of</a:t>
            </a:r>
            <a:r>
              <a:rPr lang="en-US" sz="1800" dirty="0" smtClean="0">
                <a:solidFill>
                  <a:srgbClr val="292934"/>
                </a:solidFill>
              </a:rPr>
              <a:t>  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quantum field theory</a:t>
            </a:r>
            <a:endParaRPr lang="en-US" b="1" dirty="0" smtClean="0">
              <a:solidFill>
                <a:srgbClr val="292934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203200" y="3810001"/>
            <a:ext cx="9275633" cy="2514599"/>
            <a:chOff x="279400" y="3810001"/>
            <a:chExt cx="9275633" cy="2514599"/>
          </a:xfrm>
        </p:grpSpPr>
        <p:pic>
          <p:nvPicPr>
            <p:cNvPr id="24580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051800" y="3810001"/>
              <a:ext cx="1503233" cy="2514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1" name="TextBox 20"/>
            <p:cNvSpPr txBox="1"/>
            <p:nvPr/>
          </p:nvSpPr>
          <p:spPr>
            <a:xfrm>
              <a:off x="279400" y="4495800"/>
              <a:ext cx="7467600" cy="1538883"/>
            </a:xfrm>
            <a:prstGeom prst="rect">
              <a:avLst/>
            </a:prstGeom>
            <a:solidFill>
              <a:srgbClr val="FFFF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>
                  <a:solidFill>
                    <a:srgbClr val="FF0000"/>
                  </a:solidFill>
                </a:rPr>
                <a:t>QFT description </a:t>
              </a:r>
              <a:r>
                <a:rPr lang="en-US" sz="2200" b="1" dirty="0" smtClean="0">
                  <a:solidFill>
                    <a:srgbClr val="D2533C">
                      <a:lumMod val="75000"/>
                    </a:srgbClr>
                  </a:solidFill>
                </a:rPr>
                <a:t>broadens the picture of interactions</a:t>
              </a:r>
              <a:endParaRPr lang="en-US" sz="2200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sz="2200" dirty="0" smtClean="0">
                  <a:solidFill>
                    <a:srgbClr val="D2533C">
                      <a:lumMod val="75000"/>
                    </a:srgbClr>
                  </a:solidFill>
                </a:rPr>
                <a:t>not </a:t>
              </a:r>
              <a:r>
                <a:rPr lang="en-US" sz="2200" dirty="0">
                  <a:solidFill>
                    <a:srgbClr val="D2533C">
                      <a:lumMod val="75000"/>
                    </a:srgbClr>
                  </a:solidFill>
                </a:rPr>
                <a:t>only </a:t>
              </a:r>
              <a:r>
                <a:rPr lang="en-US" sz="2200" dirty="0" smtClean="0">
                  <a:solidFill>
                    <a:srgbClr val="D2533C">
                      <a:lumMod val="75000"/>
                    </a:srgbClr>
                  </a:solidFill>
                </a:rPr>
                <a:t>can alter motion, </a:t>
              </a:r>
              <a:r>
                <a:rPr lang="en-US" sz="2000" dirty="0" smtClean="0">
                  <a:solidFill>
                    <a:srgbClr val="D2533C">
                      <a:lumMod val="75000"/>
                    </a:srgbClr>
                  </a:solidFill>
                </a:rPr>
                <a:t>but also allows for</a:t>
              </a:r>
            </a:p>
            <a:p>
              <a:pPr algn="ctr"/>
              <a:r>
                <a:rPr lang="en-US" sz="2200" dirty="0" smtClean="0">
                  <a:solidFill>
                    <a:srgbClr val="0070C0"/>
                  </a:solidFill>
                </a:rPr>
                <a:t>emission and absorption of radiation</a:t>
              </a:r>
            </a:p>
            <a:p>
              <a:pPr algn="ctr"/>
              <a:r>
                <a:rPr lang="en-US" sz="2800" dirty="0" smtClean="0">
                  <a:solidFill>
                    <a:srgbClr val="292934"/>
                  </a:solidFill>
                </a:rPr>
                <a:t>→</a:t>
              </a:r>
              <a:r>
                <a:rPr lang="en-US" sz="1400" dirty="0" smtClean="0">
                  <a:solidFill>
                    <a:srgbClr val="292934"/>
                  </a:solidFill>
                </a:rPr>
                <a:t>  </a:t>
              </a:r>
              <a:r>
                <a:rPr lang="en-US" sz="2200" dirty="0" smtClean="0">
                  <a:solidFill>
                    <a:srgbClr val="292934"/>
                  </a:solidFill>
                </a:rPr>
                <a:t>creation and annihilation of particles</a:t>
              </a:r>
              <a:endParaRPr lang="en-US" sz="2200" dirty="0">
                <a:solidFill>
                  <a:srgbClr val="292934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604000" y="5458361"/>
            <a:ext cx="3352800" cy="1323439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nn-NO" sz="2000" dirty="0" smtClean="0">
                <a:solidFill>
                  <a:srgbClr val="C00000"/>
                </a:solidFill>
                <a:cs typeface="Times New Roman" pitchFamily="18" charset="0"/>
              </a:rPr>
              <a:t>Alas, Einstein never accepted </a:t>
            </a:r>
          </a:p>
          <a:p>
            <a:pPr algn="ctr">
              <a:buNone/>
            </a:pPr>
            <a:r>
              <a:rPr lang="nn-NO" sz="2000" dirty="0" smtClean="0">
                <a:solidFill>
                  <a:srgbClr val="C00000"/>
                </a:solidFill>
                <a:cs typeface="Times New Roman" pitchFamily="18" charset="0"/>
              </a:rPr>
              <a:t>this neat resolution </a:t>
            </a:r>
          </a:p>
          <a:p>
            <a:pPr algn="ctr">
              <a:buNone/>
            </a:pPr>
            <a:r>
              <a:rPr lang="nn-NO" sz="2000" dirty="0" smtClean="0">
                <a:solidFill>
                  <a:srgbClr val="C00000"/>
                </a:solidFill>
                <a:cs typeface="Times New Roman" pitchFamily="18" charset="0"/>
              </a:rPr>
              <a:t>as he never accepted </a:t>
            </a:r>
          </a:p>
          <a:p>
            <a:pPr algn="ctr">
              <a:buNone/>
            </a:pPr>
            <a:r>
              <a:rPr lang="nn-NO" sz="2000" dirty="0" smtClean="0">
                <a:solidFill>
                  <a:srgbClr val="C00000"/>
                </a:solidFill>
                <a:cs typeface="Times New Roman" pitchFamily="18" charset="0"/>
              </a:rPr>
              <a:t>the new framework of QM</a:t>
            </a:r>
            <a:endParaRPr lang="en-US" sz="20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203200" y="3279775"/>
            <a:ext cx="7515225" cy="1292225"/>
            <a:chOff x="279400" y="3276600"/>
            <a:chExt cx="7515225" cy="1292225"/>
          </a:xfrm>
        </p:grpSpPr>
        <p:sp>
          <p:nvSpPr>
            <p:cNvPr id="5" name="TextBox 4"/>
            <p:cNvSpPr txBox="1"/>
            <p:nvPr/>
          </p:nvSpPr>
          <p:spPr>
            <a:xfrm>
              <a:off x="279400" y="3276600"/>
              <a:ext cx="7467600" cy="76944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sz="2200" dirty="0" smtClean="0">
                  <a:solidFill>
                    <a:srgbClr val="292934"/>
                  </a:solidFill>
                </a:rPr>
                <a:t> A </a:t>
              </a:r>
              <a:r>
                <a:rPr lang="en-US" sz="2200" dirty="0">
                  <a:solidFill>
                    <a:srgbClr val="292934"/>
                  </a:solidFill>
                </a:rPr>
                <a:t>firm mathematical </a:t>
              </a:r>
              <a:r>
                <a:rPr lang="en-US" sz="2200" dirty="0" smtClean="0">
                  <a:solidFill>
                    <a:srgbClr val="292934"/>
                  </a:solidFill>
                </a:rPr>
                <a:t>foundation for Einstein’s photon idea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2200" i="1" dirty="0" smtClean="0">
                  <a:solidFill>
                    <a:srgbClr val="292934"/>
                  </a:solidFill>
                </a:rPr>
                <a:t> Quantum jumps </a:t>
              </a:r>
              <a:r>
                <a:rPr lang="en-US" sz="2200" dirty="0" smtClean="0">
                  <a:solidFill>
                    <a:srgbClr val="292934"/>
                  </a:solidFill>
                </a:rPr>
                <a:t>naturally accounted for by </a:t>
              </a:r>
              <a:r>
                <a:rPr lang="en-US" sz="2200" b="1" dirty="0" smtClean="0">
                  <a:solidFill>
                    <a:srgbClr val="292934"/>
                  </a:solidFill>
                </a:rPr>
                <a:t>ladder operators</a:t>
              </a:r>
              <a:endParaRPr lang="en-US" sz="2200" dirty="0">
                <a:solidFill>
                  <a:srgbClr val="292934"/>
                </a:solidFill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3022600" y="4038600"/>
              <a:ext cx="4772025" cy="530225"/>
              <a:chOff x="3479800" y="4719935"/>
              <a:chExt cx="4772025" cy="530225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3479800" y="4719935"/>
                <a:ext cx="4724400" cy="461665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  <p:graphicFrame>
            <p:nvGraphicFramePr>
              <p:cNvPr id="103436" name="Object 12"/>
              <p:cNvGraphicFramePr>
                <a:graphicFrameLocks noChangeAspect="1"/>
              </p:cNvGraphicFramePr>
              <p:nvPr/>
            </p:nvGraphicFramePr>
            <p:xfrm>
              <a:off x="3708400" y="4719935"/>
              <a:ext cx="4543425" cy="5302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454" name="Equation" r:id="rId6" imgW="2171700" imgH="254000" progId="Equation.3">
                      <p:embed/>
                    </p:oleObj>
                  </mc:Choice>
                  <mc:Fallback>
                    <p:oleObj name="Equation" r:id="rId6" imgW="2171700" imgH="254000" progId="Equation.3">
                      <p:embed/>
                      <p:pic>
                        <p:nvPicPr>
                          <p:cNvPr id="0" name="Picture 2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08400" y="4719935"/>
                            <a:ext cx="4543425" cy="53022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29" name="TextBox 28"/>
          <p:cNvSpPr txBox="1"/>
          <p:nvPr/>
        </p:nvSpPr>
        <p:spPr>
          <a:xfrm>
            <a:off x="203200" y="757534"/>
            <a:ext cx="4724400" cy="477054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/>
              <a:t>Einstein &amp; Quantum Mechanics</a:t>
            </a:r>
            <a:endParaRPr lang="en-US" sz="2500" b="1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2718-5AEF-46D1-977C-151F3C5F8824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203200" y="6012359"/>
            <a:ext cx="6400800" cy="769441"/>
            <a:chOff x="203200" y="6012359"/>
            <a:chExt cx="6400800" cy="769441"/>
          </a:xfrm>
        </p:grpSpPr>
        <p:sp>
          <p:nvSpPr>
            <p:cNvPr id="19" name="TextBox 18"/>
            <p:cNvSpPr txBox="1"/>
            <p:nvPr/>
          </p:nvSpPr>
          <p:spPr>
            <a:xfrm>
              <a:off x="203200" y="6012359"/>
              <a:ext cx="6400800" cy="769441"/>
            </a:xfrm>
            <a:prstGeom prst="rect">
              <a:avLst/>
            </a:prstGeom>
            <a:solidFill>
              <a:srgbClr val="99FFCC"/>
            </a:solidFill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/>
                <a:t>Beautiful resolution of </a:t>
              </a:r>
              <a:r>
                <a:rPr lang="en-US" sz="2200" b="1" i="1" dirty="0" smtClean="0"/>
                <a:t>wave-particle duality</a:t>
              </a:r>
            </a:p>
            <a:p>
              <a:r>
                <a:rPr lang="en-US" sz="2200" b="1" i="1" dirty="0" smtClean="0"/>
                <a:t> </a:t>
              </a:r>
              <a:r>
                <a:rPr lang="en-US" sz="2200" dirty="0" smtClean="0"/>
                <a:t>in radiation energy fluctuation</a:t>
              </a:r>
              <a:endParaRPr lang="en-US" sz="2200" dirty="0"/>
            </a:p>
          </p:txBody>
        </p:sp>
        <p:graphicFrame>
          <p:nvGraphicFramePr>
            <p:cNvPr id="33" name="Object 32"/>
            <p:cNvGraphicFramePr>
              <a:graphicFrameLocks noChangeAspect="1"/>
            </p:cNvGraphicFramePr>
            <p:nvPr/>
          </p:nvGraphicFramePr>
          <p:xfrm>
            <a:off x="4699000" y="6248400"/>
            <a:ext cx="1884680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55" name="Equation" r:id="rId8" imgW="672840" imgH="190440" progId="Equation.3">
                    <p:embed/>
                  </p:oleObj>
                </mc:Choice>
                <mc:Fallback>
                  <p:oleObj name="Equation" r:id="rId8" imgW="672840" imgH="190440" progId="Equation.3">
                    <p:embed/>
                    <p:pic>
                      <p:nvPicPr>
                        <p:cNvPr id="0" name="Picture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99000" y="6248400"/>
                          <a:ext cx="1884680" cy="533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" name="TextBox 34"/>
          <p:cNvSpPr txBox="1"/>
          <p:nvPr/>
        </p:nvSpPr>
        <p:spPr>
          <a:xfrm>
            <a:off x="9652000" y="7162801"/>
            <a:ext cx="50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20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931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762000"/>
            <a:ext cx="9220200" cy="702733"/>
          </a:xfrm>
          <a:solidFill>
            <a:srgbClr val="89F9B6"/>
          </a:solidFill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Einstein &amp; QM: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debate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Bohr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8000" y="4687431"/>
            <a:ext cx="9220200" cy="224676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Bell’s theorem </a:t>
            </a:r>
            <a:r>
              <a:rPr lang="en-US" sz="2000" dirty="0" smtClean="0"/>
              <a:t>(1964) : these seemingly philosophical questions could lead to observable results. The experimental vindication of the orthodox interpretation has sharpened our appreciation of the nonlocal features of quantum mechanics. </a:t>
            </a:r>
          </a:p>
          <a:p>
            <a:pPr algn="ctr"/>
            <a:r>
              <a:rPr lang="en-US" sz="2000" b="1" dirty="0" smtClean="0"/>
              <a:t>Einstein’s criticism allowed a deeper understanding of the meaning of QM.</a:t>
            </a:r>
            <a:endParaRPr lang="en-US" sz="2000" b="1" dirty="0"/>
          </a:p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Nevertheless, the </a:t>
            </a:r>
            <a:r>
              <a:rPr lang="en-US" sz="2000" b="1" dirty="0" smtClean="0">
                <a:solidFill>
                  <a:schemeClr val="tx2"/>
                </a:solidFill>
              </a:rPr>
              <a:t>counter-intuitive picture of objective reality </a:t>
            </a:r>
            <a:r>
              <a:rPr lang="en-US" sz="2000" dirty="0" smtClean="0">
                <a:solidFill>
                  <a:schemeClr val="tx2"/>
                </a:solidFill>
              </a:rPr>
              <a:t>as offered by QM </a:t>
            </a:r>
          </a:p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still troubles many, leaving one to wonder </a:t>
            </a:r>
          </a:p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whether quantum mechanics is ultimately a complete theory.        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8000" y="3048000"/>
            <a:ext cx="9220200" cy="163121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u="sng" dirty="0"/>
              <a:t>Einstein, Podolsky &amp; Rosen (1935) </a:t>
            </a:r>
            <a:r>
              <a:rPr lang="en-US" sz="2000" dirty="0"/>
              <a:t>: </a:t>
            </a:r>
            <a:r>
              <a:rPr lang="en-US" sz="2000" dirty="0" smtClean="0"/>
              <a:t>A </a:t>
            </a:r>
            <a:r>
              <a:rPr lang="en-US" sz="2000" dirty="0"/>
              <a:t>thought experiment highlighting </a:t>
            </a:r>
            <a:r>
              <a:rPr lang="en-US" sz="2000" dirty="0" smtClean="0"/>
              <a:t>the              </a:t>
            </a:r>
            <a:r>
              <a:rPr lang="en-US" sz="2000" dirty="0"/>
              <a:t>“</a:t>
            </a:r>
            <a:r>
              <a:rPr lang="en-US" sz="2000" b="1" dirty="0"/>
              <a:t>spooky action-at-a-distance</a:t>
            </a:r>
            <a:r>
              <a:rPr lang="en-US" sz="2000" dirty="0"/>
              <a:t>” </a:t>
            </a:r>
            <a:r>
              <a:rPr lang="en-US" sz="2000" dirty="0" smtClean="0"/>
              <a:t>feature: </a:t>
            </a:r>
            <a:r>
              <a:rPr lang="en-US" sz="2000" dirty="0" smtClean="0">
                <a:solidFill>
                  <a:srgbClr val="C00000"/>
                </a:solidFill>
              </a:rPr>
              <a:t>the measurement of one part of an entangled quantum state would instantaneously produce the value of another part, no matter how far the two parts have been separated.</a:t>
            </a:r>
            <a:r>
              <a:rPr lang="en-US" sz="2000" dirty="0" smtClean="0"/>
              <a:t> the discussion and debate of “EPR paradox” have illuminated some of the fundamental issues related to the meaning of QM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08000" y="1478340"/>
            <a:ext cx="9220200" cy="15696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b="1" dirty="0" smtClean="0">
                <a:cs typeface="Times New Roman" pitchFamily="18" charset="0"/>
              </a:rPr>
              <a:t>Orthodox interpretation of QM </a:t>
            </a:r>
            <a:r>
              <a:rPr lang="en-US" sz="2000" dirty="0" smtClean="0">
                <a:cs typeface="Times New Roman" pitchFamily="18" charset="0"/>
              </a:rPr>
              <a:t>(</a:t>
            </a:r>
            <a:r>
              <a:rPr lang="en-US" sz="2000" i="1" dirty="0" smtClean="0">
                <a:cs typeface="Times New Roman" pitchFamily="18" charset="0"/>
              </a:rPr>
              <a:t>Niels Bohr </a:t>
            </a:r>
            <a:r>
              <a:rPr lang="en-US" sz="2000" dirty="0" smtClean="0">
                <a:cs typeface="Times New Roman" pitchFamily="18" charset="0"/>
              </a:rPr>
              <a:t>&amp; co): the attributes of a physical object (position, momentum, spin, etc.) can be assigned </a:t>
            </a:r>
            <a:r>
              <a:rPr lang="en-US" sz="2000" i="1" dirty="0" smtClean="0">
                <a:cs typeface="Times New Roman" pitchFamily="18" charset="0"/>
              </a:rPr>
              <a:t>only</a:t>
            </a:r>
            <a:r>
              <a:rPr lang="en-US" sz="2000" dirty="0" smtClean="0">
                <a:cs typeface="Times New Roman" pitchFamily="18" charset="0"/>
              </a:rPr>
              <a:t> when they have been measured. </a:t>
            </a:r>
          </a:p>
          <a:p>
            <a:pPr>
              <a:lnSpc>
                <a:spcPct val="120000"/>
              </a:lnSpc>
            </a:pPr>
            <a:r>
              <a:rPr lang="en-US" sz="2000" b="1" dirty="0" smtClean="0">
                <a:cs typeface="Times New Roman" pitchFamily="18" charset="0"/>
              </a:rPr>
              <a:t>Local realist viewpoint of reality </a:t>
            </a:r>
            <a:r>
              <a:rPr lang="en-US" sz="2000" dirty="0" smtClean="0">
                <a:cs typeface="Times New Roman" pitchFamily="18" charset="0"/>
              </a:rPr>
              <a:t>(</a:t>
            </a:r>
            <a:r>
              <a:rPr lang="en-US" sz="2000" i="1" dirty="0" smtClean="0">
                <a:cs typeface="Times New Roman" pitchFamily="18" charset="0"/>
              </a:rPr>
              <a:t>Einstein</a:t>
            </a:r>
            <a:r>
              <a:rPr lang="en-US" sz="2000" dirty="0" smtClean="0">
                <a:cs typeface="Times New Roman" pitchFamily="18" charset="0"/>
              </a:rPr>
              <a:t>,…): a physical object has definite attributes whether they have been measured or not.              …. QM is an incomplete theory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779000" y="7239000"/>
            <a:ext cx="55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23</a:t>
            </a:r>
            <a:endParaRPr lang="en-US" sz="12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C2718-5AEF-46D1-977C-151F3C5F882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1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848&quot;&gt;&lt;object type=&quot;3&quot; unique_id=&quot;10849&quot;&gt;&lt;property id=&quot;20148&quot; value=&quot;5&quot;/&gt;&lt;property id=&quot;20300&quot; value=&quot;Slide 1&quot;/&gt;&lt;property id=&quot;20307&quot; value=&quot;314&quot;/&gt;&lt;/object&gt;&lt;object type=&quot;3&quot; unique_id=&quot;10850&quot;&gt;&lt;property id=&quot;20148&quot; value=&quot;5&quot;/&gt;&lt;property id=&quot;20300&quot; value=&quot;Slide 2&quot;/&gt;&lt;property id=&quot;20307&quot; value=&quot;343&quot;/&gt;&lt;/object&gt;&lt;object type=&quot;3&quot; unique_id=&quot;10851&quot;&gt;&lt;property id=&quot;20148&quot; value=&quot;5&quot;/&gt;&lt;property id=&quot;20300&quot; value=&quot;Slide 3 - &amp;quot;Blackbody Radiation      cavity radiation  =  rad in thermal equilibrium&amp;quot;&quot;/&gt;&lt;property id=&quot;20307&quot; value=&quot;317&quot;/&gt;&lt;/object&gt;&lt;object type=&quot;3&quot; unique_id=&quot;10852&quot;&gt;&lt;property id=&quot;20148&quot; value=&quot;5&quot;/&gt;&lt;property id=&quot;20300&quot; value=&quot;Slide 4 - &amp;quot;  Blackbody Radiation  Planck (1900):                              &amp;quot;&quot;/&gt;&lt;property id=&quot;20307&quot; value=&quot;339&quot;/&gt;&lt;/object&gt;&lt;object type=&quot;3&quot; unique_id=&quot;10853&quot;&gt;&lt;property id=&quot;20148&quot; value=&quot;5&quot;/&gt;&lt;property id=&quot;20300&quot; value=&quot;Slide 5&quot;/&gt;&lt;property id=&quot;20307&quot; value=&quot;318&quot;/&gt;&lt;/object&gt;&lt;object type=&quot;3&quot; unique_id=&quot;10854&quot;&gt;&lt;property id=&quot;20148&quot; value=&quot;5&quot;/&gt;&lt;property id=&quot;20300&quot; value=&quot;Slide 6&quot;/&gt;&lt;property id=&quot;20307&quot; value=&quot;344&quot;/&gt;&lt;/object&gt;&lt;object type=&quot;3&quot; unique_id=&quot;10855&quot;&gt;&lt;property id=&quot;20148&quot; value=&quot;5&quot;/&gt;&lt;property id=&quot;20300&quot; value=&quot;Slide 7 - &amp;quot;Einstein’s discoveries in quantum theory&amp;quot;&quot;/&gt;&lt;property id=&quot;20307&quot; value=&quot;331&quot;/&gt;&lt;/object&gt;&lt;object type=&quot;3&quot; unique_id=&quot;10856&quot;&gt;&lt;property id=&quot;20148&quot; value=&quot;5&quot;/&gt;&lt;property id=&quot;20300&quot; value=&quot;Slide 8&quot;/&gt;&lt;property id=&quot;20307&quot; value=&quot;332&quot;/&gt;&lt;/object&gt;&lt;object type=&quot;3&quot; unique_id=&quot;10857&quot;&gt;&lt;property id=&quot;20148&quot; value=&quot;5&quot;/&gt;&lt;property id=&quot;20300&quot; value=&quot;Slide 9 - &amp;quot;Einstein &amp;amp; QM:  The debate with Bohr&amp;quot;&quot;/&gt;&lt;property id=&quot;20307&quot; value=&quot;294&quot;/&gt;&lt;/object&gt;&lt;object type=&quot;3&quot; unique_id=&quot;10858&quot;&gt;&lt;property id=&quot;20148&quot; value=&quot;5&quot;/&gt;&lt;property id=&quot;20300&quot; value=&quot;Slide 10 - &amp;quot;Special Relativity&amp;quot;&quot;/&gt;&lt;property id=&quot;20307&quot; value=&quot;296&quot;/&gt;&lt;/object&gt;&lt;object type=&quot;3&quot; unique_id=&quot;10859&quot;&gt;&lt;property id=&quot;20148&quot; value=&quot;5&quot;/&gt;&lt;property id=&quot;20300&quot; value=&quot;Slide 11 - &amp;quot;Special Relativity&amp;quot;&quot;/&gt;&lt;property id=&quot;20307&quot; value=&quot;333&quot;/&gt;&lt;/object&gt;&lt;object type=&quot;3&quot; unique_id=&quot;10860&quot;&gt;&lt;property id=&quot;20148&quot; value=&quot;5&quot;/&gt;&lt;property id=&quot;20300&quot; value=&quot;Slide 12 - &amp;quot;Special Relativity&amp;quot;&quot;/&gt;&lt;property id=&quot;20307&quot; value=&quot;301&quot;/&gt;&lt;/object&gt;&lt;object type=&quot;3&quot; unique_id=&quot;10861&quot;&gt;&lt;property id=&quot;20148&quot; value=&quot;5&quot;/&gt;&lt;property id=&quot;20300&quot; value=&quot;Slide 13 - &amp;quot;  The Equivalence Principle (1907) played a key role in the formulation of  general theory of relativity &amp;quot;&quot;/&gt;&lt;property id=&quot;20307&quot; value=&quot;334&quot;/&gt;&lt;/object&gt;&lt;object type=&quot;3&quot; unique_id=&quot;10862&quot;&gt;&lt;property id=&quot;20148&quot; value=&quot;5&quot;/&gt;&lt;property id=&quot;20300&quot; value=&quot;Slide 14&quot;/&gt;&lt;property id=&quot;20307&quot; value=&quot;308&quot;/&gt;&lt;/object&gt;&lt;object type=&quot;3&quot; unique_id=&quot;10863&quot;&gt;&lt;property id=&quot;20148&quot; value=&quot;5&quot;/&gt;&lt;property id=&quot;20300&quot; value=&quot;Slide 15&quot;/&gt;&lt;property id=&quot;20307&quot; value=&quot;306&quot;/&gt;&lt;/object&gt;&lt;object type=&quot;3&quot; unique_id=&quot;10864&quot;&gt;&lt;property id=&quot;20148&quot; value=&quot;5&quot;/&gt;&lt;property id=&quot;20300&quot; value=&quot;Slide 16&quot;/&gt;&lt;property id=&quot;20307&quot; value=&quot;340&quot;/&gt;&lt;/object&gt;&lt;object type=&quot;3&quot; unique_id=&quot;10865&quot;&gt;&lt;property id=&quot;20148&quot; value=&quot;5&quot;/&gt;&lt;property id=&quot;20300&quot; value=&quot;Slide 17&quot;/&gt;&lt;property id=&quot;20307&quot; value=&quot;341&quot;/&gt;&lt;/object&gt;&lt;object type=&quot;3&quot; unique_id=&quot;10866&quot;&gt;&lt;property id=&quot;20148&quot; value=&quot;5&quot;/&gt;&lt;property id=&quot;20300&quot; value=&quot;Slide 18&quot;/&gt;&lt;property id=&quot;20307&quot; value=&quot;342&quot;/&gt;&lt;/object&gt;&lt;object type=&quot;3&quot; unique_id=&quot;10867&quot;&gt;&lt;property id=&quot;20148&quot; value=&quot;5&quot;/&gt;&lt;property id=&quot;20300&quot; value=&quot;Slide 19&quot;/&gt;&lt;property id=&quot;20307&quot; value=&quot;335&quot;/&gt;&lt;/object&gt;&lt;object type=&quot;3&quot; unique_id=&quot;10868&quot;&gt;&lt;property id=&quot;20148&quot; value=&quot;5&quot;/&gt;&lt;property id=&quot;20300&quot; value=&quot;Slide 20&quot;/&gt;&lt;property id=&quot;20307&quot; value=&quot;310&quot;/&gt;&lt;/object&gt;&lt;object type=&quot;3&quot; unique_id=&quot;10869&quot;&gt;&lt;property id=&quot;20148&quot; value=&quot;5&quot;/&gt;&lt;property id=&quot;20300&quot; value=&quot;Slide 21&quot;/&gt;&lt;property id=&quot;20307&quot; value=&quot;299&quot;/&gt;&lt;/object&gt;&lt;object type=&quot;3&quot; unique_id=&quot;10870&quot;&gt;&lt;property id=&quot;20148&quot; value=&quot;5&quot;/&gt;&lt;property id=&quot;20300&quot; value=&quot;Slide 22&quot;/&gt;&lt;property id=&quot;20307&quot; value=&quot;323&quot;/&gt;&lt;/object&gt;&lt;object type=&quot;3&quot; unique_id=&quot;10871&quot;&gt;&lt;property id=&quot;20148&quot; value=&quot;5&quot;/&gt;&lt;property id=&quot;20300&quot; value=&quot;Slide 23 - &amp;quot;Molecular size &amp;amp; Avogadro’s number liquids with suspended particles ---- in agreement with result from kinetic the&quot;/&gt;&lt;property id=&quot;20307&quot; value=&quot;325&quot;/&gt;&lt;/object&gt;&lt;object type=&quot;3&quot; unique_id=&quot;10872&quot;&gt;&lt;property id=&quot;20148&quot; value=&quot;5&quot;/&gt;&lt;property id=&quot;20300&quot; value=&quot;Slide 24&quot;/&gt;&lt;property id=&quot;20307&quot; value=&quot;338&quot;/&gt;&lt;/object&gt;&lt;object type=&quot;3&quot; unique_id=&quot;10873&quot;&gt;&lt;property id=&quot;20148&quot; value=&quot;5&quot;/&gt;&lt;property id=&quot;20300&quot; value=&quot;Slide 25&quot;/&gt;&lt;property id=&quot;20307&quot; value=&quot;307&quot;/&gt;&lt;/object&gt;&lt;/object&gt;&lt;object type=&quot;8&quot; unique_id=&quot;10900&quot;&gt;&lt;/object&gt;&lt;/object&gt;&lt;/database&gt;"/>
  <p:tag name="MMPROD_NEXTUNIQUEID" val="10010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11628</TotalTime>
  <Words>3018</Words>
  <Application>Microsoft Office PowerPoint</Application>
  <PresentationFormat>Custom</PresentationFormat>
  <Paragraphs>510</Paragraphs>
  <Slides>25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Clarity</vt:lpstr>
      <vt:lpstr>Equation</vt:lpstr>
      <vt:lpstr>PowerPoint Presentation</vt:lpstr>
      <vt:lpstr>PowerPoint Presentation</vt:lpstr>
      <vt:lpstr>Blackbody Radiation      cavity radiation  =  rad in thermal equilibrium</vt:lpstr>
      <vt:lpstr>  Blackbody Radiation  Planck (1900):                              </vt:lpstr>
      <vt:lpstr>PowerPoint Presentation</vt:lpstr>
      <vt:lpstr>PowerPoint Presentation</vt:lpstr>
      <vt:lpstr>Einstein’s discoveries in quantum theory</vt:lpstr>
      <vt:lpstr>PowerPoint Presentation</vt:lpstr>
      <vt:lpstr>Einstein &amp; QM:  The debate with Bohr</vt:lpstr>
      <vt:lpstr>Special Relativity</vt:lpstr>
      <vt:lpstr>Special Relativity</vt:lpstr>
      <vt:lpstr>Special Relativity</vt:lpstr>
      <vt:lpstr>  The Equivalence Principle (1907) played a key role in the formulation of  general theory of relativity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Molecular size &amp; Avogadro’s number liquids with suspended particles ---- in agreement with result from kinetic theory of gases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Cheng, Ta-Pei</cp:lastModifiedBy>
  <cp:revision>961</cp:revision>
  <dcterms:created xsi:type="dcterms:W3CDTF">2004-05-06T09:28:21Z</dcterms:created>
  <dcterms:modified xsi:type="dcterms:W3CDTF">2015-09-22T15:41:18Z</dcterms:modified>
</cp:coreProperties>
</file>