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2"/>
  </p:notes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4" r:id="rId10"/>
    <p:sldId id="265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4E77"/>
    <a:srgbClr val="A50021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4628" autoAdjust="0"/>
  </p:normalViewPr>
  <p:slideViewPr>
    <p:cSldViewPr>
      <p:cViewPr>
        <p:scale>
          <a:sx n="106" d="100"/>
          <a:sy n="106" d="100"/>
        </p:scale>
        <p:origin x="-6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jpe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5CD8-A6E3-4394-BE73-783BECB03B6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2F958-7398-4612-923D-B650EC89E2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4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57FE-2EA1-4DC6-BC8F-4B436A865776}" type="datetime1">
              <a:rPr lang="en-US" smtClean="0"/>
              <a:pPr/>
              <a:t>10/25/2013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592CB-59C4-476A-9D09-3552747A1A81}" type="datetime1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F0E0-0DF0-4F15-9462-3CE8A36B8236}" type="datetime1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5312-B263-42C7-ABA1-E1C867370B3A}" type="datetime1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D715-886C-46A1-A1E3-C659738A4D38}" type="datetime1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C771295-2EAB-4972-AB41-CCB33ED09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7B37F-6BFE-4D02-BCA2-B9132CC09187}" type="datetime1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23D4-2565-4BB6-A177-CA4D1C6DA80F}" type="datetime1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936-B015-4342-A0E2-BF8208EB0F49}" type="datetime1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F83DB-D71C-43A9-89AE-6DCD4614780C}" type="datetime1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F5E0-4B51-4D04-9ECC-AECF17C57F26}" type="datetime1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04CB-1DD5-400B-84D0-B88D9353A14F}" type="datetime1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662A4B-9B3C-4EDC-94FF-0069D516A27C}" type="datetime1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771295-2EAB-4972-AB41-CCB33ED09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tif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00399"/>
            <a:ext cx="6629400" cy="1219201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Black Hole Thermodynamics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669302"/>
            <a:ext cx="3200400" cy="588498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sz="2400" dirty="0" smtClean="0"/>
              <a:t>Ta-Pei Cheng</a:t>
            </a:r>
          </a:p>
          <a:p>
            <a:pPr algn="r"/>
            <a:r>
              <a:rPr lang="en-US" sz="2400" dirty="0" smtClean="0"/>
              <a:t>October 25, 2013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35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The meaning of BH entropy?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274367" y="1508781"/>
            <a:ext cx="8412388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600" i="1" dirty="0" smtClean="0"/>
              <a:t>Boltzmann relation      S = </a:t>
            </a:r>
            <a:r>
              <a:rPr lang="en-US" sz="3600" i="1" dirty="0" err="1" smtClean="0"/>
              <a:t>k</a:t>
            </a:r>
            <a:r>
              <a:rPr lang="en-US" sz="3600" i="1" baseline="-25000" dirty="0" err="1" smtClean="0"/>
              <a:t>B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ln</a:t>
            </a:r>
            <a:r>
              <a:rPr lang="el-GR" sz="3600" i="1" dirty="0" smtClean="0">
                <a:latin typeface="Cambria Math"/>
                <a:ea typeface="Cambria Math"/>
              </a:rPr>
              <a:t>Ω</a:t>
            </a:r>
            <a:r>
              <a:rPr lang="en-US" sz="3600" dirty="0" smtClean="0"/>
              <a:t>  </a:t>
            </a:r>
          </a:p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sz="2400" dirty="0" smtClean="0">
                <a:solidFill>
                  <a:srgbClr val="FFC000"/>
                </a:solidFill>
              </a:rPr>
              <a:t>Counting microstates according </a:t>
            </a:r>
            <a:r>
              <a:rPr lang="en-US" sz="2400" dirty="0">
                <a:solidFill>
                  <a:srgbClr val="FFC000"/>
                </a:solidFill>
              </a:rPr>
              <a:t>to </a:t>
            </a:r>
            <a:r>
              <a:rPr lang="en-US" b="1" dirty="0">
                <a:solidFill>
                  <a:srgbClr val="FFC000"/>
                </a:solidFill>
              </a:rPr>
              <a:t>Quantum </a:t>
            </a:r>
            <a:r>
              <a:rPr lang="en-US" b="1" dirty="0" smtClean="0">
                <a:solidFill>
                  <a:srgbClr val="FFC000"/>
                </a:solidFill>
              </a:rPr>
              <a:t>Gravity?</a:t>
            </a:r>
            <a:endParaRPr lang="en-US" b="1" dirty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C000"/>
                </a:solidFill>
              </a:rPr>
              <a:t>                            </a:t>
            </a:r>
            <a:r>
              <a:rPr lang="en-US" sz="20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Superstring</a:t>
            </a:r>
            <a:r>
              <a:rPr lang="en-US" sz="2000" dirty="0">
                <a:solidFill>
                  <a:srgbClr val="FFC000"/>
                </a:solidFill>
              </a:rPr>
              <a:t> as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000" dirty="0" smtClean="0">
                <a:solidFill>
                  <a:srgbClr val="FFC000"/>
                </a:solidFill>
              </a:rPr>
              <a:t>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000" dirty="0" smtClean="0">
                <a:solidFill>
                  <a:srgbClr val="FFC000"/>
                </a:solidFill>
              </a:rPr>
              <a:t>candidate theory  --- some success ...</a:t>
            </a:r>
          </a:p>
          <a:p>
            <a:pPr>
              <a:buNone/>
            </a:pPr>
            <a:r>
              <a:rPr lang="en-US" sz="2000" dirty="0" smtClean="0">
                <a:solidFill>
                  <a:srgbClr val="FFFF00"/>
                </a:solidFill>
              </a:rPr>
              <a:t>    Alternative approach --- attributing it an even more basic meaning </a:t>
            </a:r>
            <a:r>
              <a:rPr lang="en-US" sz="2400" dirty="0" smtClean="0">
                <a:solidFill>
                  <a:srgbClr val="FFFF00"/>
                </a:solidFill>
              </a:rPr>
              <a:t>: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Gravity itself arises from thermodynamics </a:t>
            </a:r>
            <a:r>
              <a:rPr lang="en-US" dirty="0">
                <a:solidFill>
                  <a:srgbClr val="FFFF00"/>
                </a:solidFill>
              </a:rPr>
              <a:t>?</a:t>
            </a: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“Entropic </a:t>
            </a:r>
            <a:r>
              <a:rPr lang="en-US" b="1" dirty="0">
                <a:solidFill>
                  <a:srgbClr val="FFFF00"/>
                </a:solidFill>
              </a:rPr>
              <a:t>G</a:t>
            </a:r>
            <a:r>
              <a:rPr lang="en-US" b="1" dirty="0" smtClean="0">
                <a:solidFill>
                  <a:srgbClr val="FFFF00"/>
                </a:solidFill>
              </a:rPr>
              <a:t>ravity”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35"/>
            <a:ext cx="8229600" cy="1143000"/>
          </a:xfrm>
        </p:spPr>
        <p:txBody>
          <a:bodyPr/>
          <a:lstStyle/>
          <a:p>
            <a:r>
              <a:rPr lang="en-US" dirty="0" smtClean="0"/>
              <a:t>Special Relativity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234464"/>
            <a:ext cx="6126458" cy="160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Einstein’s new conception of time</a:t>
            </a:r>
          </a:p>
          <a:p>
            <a:r>
              <a:rPr lang="en-US" sz="2400" dirty="0" err="1" smtClean="0"/>
              <a:t>Minkowski’s</a:t>
            </a:r>
            <a:r>
              <a:rPr lang="en-US" sz="2400" dirty="0" smtClean="0"/>
              <a:t> geometric formulation</a:t>
            </a:r>
          </a:p>
          <a:p>
            <a:r>
              <a:rPr lang="en-US" sz="2400" dirty="0" smtClean="0"/>
              <a:t>Physics arena = 4D spacetime</a:t>
            </a:r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419600"/>
            <a:ext cx="8229600" cy="1600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>
              <a:buFont typeface="Wingdings 2"/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3001" y="4526268"/>
            <a:ext cx="5044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Constant metric : </a:t>
            </a:r>
            <a:r>
              <a:rPr lang="en-US" sz="2800" i="1" dirty="0" smtClean="0"/>
              <a:t>flat spacetime</a:t>
            </a:r>
          </a:p>
          <a:p>
            <a:pPr algn="r"/>
            <a:r>
              <a:rPr lang="en-US" sz="2800" dirty="0" smtClean="0"/>
              <a:t>Einstein:  gravitational field =   </a:t>
            </a:r>
            <a:r>
              <a:rPr lang="en-US" sz="2800" i="1" dirty="0" smtClean="0"/>
              <a:t>curved spacetime</a:t>
            </a:r>
            <a:endParaRPr lang="en-US" sz="2800" i="1" dirty="0"/>
          </a:p>
        </p:txBody>
      </p:sp>
      <p:grpSp>
        <p:nvGrpSpPr>
          <p:cNvPr id="9" name="Group 8"/>
          <p:cNvGrpSpPr/>
          <p:nvPr/>
        </p:nvGrpSpPr>
        <p:grpSpPr>
          <a:xfrm>
            <a:off x="457245" y="2606049"/>
            <a:ext cx="6126413" cy="1852612"/>
            <a:chOff x="91489" y="2839566"/>
            <a:chExt cx="6217852" cy="1852612"/>
          </a:xfrm>
        </p:grpSpPr>
        <p:sp>
          <p:nvSpPr>
            <p:cNvPr id="8" name="TextBox 7"/>
            <p:cNvSpPr txBox="1"/>
            <p:nvPr/>
          </p:nvSpPr>
          <p:spPr>
            <a:xfrm>
              <a:off x="91489" y="2851700"/>
              <a:ext cx="6217852" cy="175432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/>
            </a:p>
          </p:txBody>
        </p:sp>
        <p:graphicFrame>
          <p:nvGraphicFramePr>
            <p:cNvPr id="2056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9898058"/>
                </p:ext>
              </p:extLst>
            </p:nvPr>
          </p:nvGraphicFramePr>
          <p:xfrm>
            <a:off x="91489" y="2839566"/>
            <a:ext cx="6217852" cy="1852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5" name="Equation" r:id="rId3" imgW="2882900" imgH="736600" progId="Equation.3">
                    <p:embed/>
                  </p:oleObj>
                </mc:Choice>
                <mc:Fallback>
                  <p:oleObj name="Equation" r:id="rId3" imgW="2882900" imgH="736600" progId="Equation.3">
                    <p:embed/>
                    <p:pic>
                      <p:nvPicPr>
                        <p:cNvPr id="0" name="Picture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89" y="2839566"/>
                          <a:ext cx="6217852" cy="1852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3" name="Straight Arrow Connector 12"/>
          <p:cNvCxnSpPr/>
          <p:nvPr/>
        </p:nvCxnSpPr>
        <p:spPr>
          <a:xfrm flipV="1">
            <a:off x="3108976" y="4251951"/>
            <a:ext cx="91439" cy="27431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752952" y="1234464"/>
            <a:ext cx="2025241" cy="4763768"/>
            <a:chOff x="6752952" y="1325903"/>
            <a:chExt cx="2025241" cy="476376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6536" y="1955270"/>
              <a:ext cx="2011657" cy="3485388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6752952" y="5166341"/>
              <a:ext cx="2025241" cy="92333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Particle trajectory stay within time-like region </a:t>
              </a:r>
              <a:r>
                <a:rPr lang="en-US" i="1" dirty="0" smtClean="0">
                  <a:solidFill>
                    <a:schemeClr val="bg1"/>
                  </a:solidFill>
                </a:rPr>
                <a:t>ds</a:t>
              </a:r>
              <a:r>
                <a:rPr lang="en-US" i="1" baseline="30000" dirty="0" smtClean="0">
                  <a:solidFill>
                    <a:schemeClr val="bg1"/>
                  </a:solidFill>
                </a:rPr>
                <a:t>2</a:t>
              </a:r>
              <a:r>
                <a:rPr lang="en-US" i="1" dirty="0" smtClean="0">
                  <a:solidFill>
                    <a:schemeClr val="bg1"/>
                  </a:solidFill>
                </a:rPr>
                <a:t> &lt; 0</a:t>
              </a:r>
              <a:endParaRPr lang="en-US" i="1" dirty="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66535" y="1325903"/>
              <a:ext cx="2011657" cy="104644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causal structure </a:t>
              </a:r>
              <a:r>
                <a:rPr lang="en-US" sz="1000" dirty="0" smtClean="0">
                  <a:solidFill>
                    <a:schemeClr val="bg2"/>
                  </a:solidFill>
                </a:rPr>
                <a:t>via</a:t>
              </a:r>
              <a:endParaRPr lang="en-US" dirty="0" smtClean="0">
                <a:solidFill>
                  <a:schemeClr val="bg2"/>
                </a:solidFill>
              </a:endParaRPr>
            </a:p>
            <a:p>
              <a:pPr algn="ctr"/>
              <a:r>
                <a:rPr lang="en-US" sz="1600" dirty="0" smtClean="0">
                  <a:solidFill>
                    <a:schemeClr val="bg2"/>
                  </a:solidFill>
                </a:rPr>
                <a:t>spacetime diagram</a:t>
              </a:r>
            </a:p>
            <a:p>
              <a:pPr algn="ctr"/>
              <a:r>
                <a:rPr lang="en-US" dirty="0" err="1" smtClean="0">
                  <a:solidFill>
                    <a:schemeClr val="bg1"/>
                  </a:solidFill>
                </a:rPr>
                <a:t>Lightcone</a:t>
              </a:r>
              <a:r>
                <a:rPr lang="en-US" dirty="0" smtClean="0">
                  <a:solidFill>
                    <a:schemeClr val="bg1"/>
                  </a:solidFill>
                </a:rPr>
                <a:t>: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V="1">
            <a:off x="5303512" y="3337561"/>
            <a:ext cx="91439" cy="27431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703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96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General Relativity : </a:t>
            </a:r>
            <a:b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classical field theory of gravitation</a:t>
            </a:r>
            <a:endParaRPr lang="en-US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144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Metric</a:t>
            </a:r>
            <a:r>
              <a:rPr lang="en-US" sz="2400" dirty="0" smtClean="0"/>
              <a:t>, the solution to Einstein field equation,                  = relativistic gravitational potential </a:t>
            </a:r>
          </a:p>
          <a:p>
            <a:r>
              <a:rPr lang="en-US" sz="2400" dirty="0" smtClean="0"/>
              <a:t>Outside of a spherical star:  </a:t>
            </a:r>
            <a:r>
              <a:rPr lang="en-US" sz="2000" dirty="0" smtClean="0"/>
              <a:t>Schwarzschild</a:t>
            </a:r>
            <a:r>
              <a:rPr lang="en-US" dirty="0" smtClean="0"/>
              <a:t> </a:t>
            </a:r>
            <a:r>
              <a:rPr lang="en-US" sz="2000" dirty="0" smtClean="0"/>
              <a:t>geometry</a:t>
            </a:r>
          </a:p>
          <a:p>
            <a:pPr marL="137160" indent="0">
              <a:buNone/>
            </a:pP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906914"/>
              </p:ext>
            </p:extLst>
          </p:nvPr>
        </p:nvGraphicFramePr>
        <p:xfrm>
          <a:off x="548684" y="2606675"/>
          <a:ext cx="5553075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3" imgW="2425700" imgH="647700" progId="Equation.3">
                  <p:embed/>
                </p:oleObj>
              </mc:Choice>
              <mc:Fallback>
                <p:oleObj name="Equation" r:id="rId3" imgW="2425700" imgH="647700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84" y="2606675"/>
                        <a:ext cx="5553075" cy="137795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206199" y="3977634"/>
            <a:ext cx="4754873" cy="22859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>
            <a:normAutofit fontScale="62500" lnSpcReduction="20000"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buNone/>
            </a:pPr>
            <a:r>
              <a:rPr lang="en-US" i="1" dirty="0">
                <a:solidFill>
                  <a:schemeClr val="bg2"/>
                </a:solidFill>
              </a:rPr>
              <a:t>r = </a:t>
            </a:r>
            <a:r>
              <a:rPr lang="en-US" i="1" dirty="0" err="1">
                <a:solidFill>
                  <a:schemeClr val="bg2"/>
                </a:solidFill>
              </a:rPr>
              <a:t>r</a:t>
            </a:r>
            <a:r>
              <a:rPr lang="en-US" i="1" baseline="-25000" dirty="0" err="1">
                <a:solidFill>
                  <a:schemeClr val="bg2"/>
                </a:solidFill>
              </a:rPr>
              <a:t>S</a:t>
            </a:r>
            <a:r>
              <a:rPr lang="en-US" i="1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is not a physical singularity. </a:t>
            </a:r>
          </a:p>
          <a:p>
            <a:pPr marL="137160" indent="0" algn="ctr">
              <a:buNone/>
            </a:pPr>
            <a:r>
              <a:rPr lang="en-US" dirty="0" smtClean="0">
                <a:solidFill>
                  <a:schemeClr val="bg2"/>
                </a:solidFill>
              </a:rPr>
              <a:t>Still, it’s special: it is an </a:t>
            </a:r>
            <a:r>
              <a:rPr lang="en-US" sz="3800" b="1" i="1" dirty="0" smtClean="0">
                <a:solidFill>
                  <a:srgbClr val="C00000"/>
                </a:solidFill>
              </a:rPr>
              <a:t>event horizon</a:t>
            </a:r>
            <a:r>
              <a:rPr lang="en-US" dirty="0" smtClean="0">
                <a:solidFill>
                  <a:schemeClr val="bg2"/>
                </a:solidFill>
              </a:rPr>
              <a:t>, separating those events that can be </a:t>
            </a:r>
          </a:p>
          <a:p>
            <a:pPr marL="137160" indent="0" algn="ctr">
              <a:buNone/>
            </a:pPr>
            <a:r>
              <a:rPr lang="en-US" dirty="0" smtClean="0">
                <a:solidFill>
                  <a:schemeClr val="bg2"/>
                </a:solidFill>
              </a:rPr>
              <a:t>viewed afar from those which cannot </a:t>
            </a:r>
          </a:p>
          <a:p>
            <a:pPr marL="137160" indent="0" algn="ctr">
              <a:buNone/>
            </a:pPr>
            <a:r>
              <a:rPr lang="en-US" sz="2200" dirty="0" smtClean="0">
                <a:solidFill>
                  <a:schemeClr val="bg2"/>
                </a:solidFill>
              </a:rPr>
              <a:t>(no matter how long one waits) </a:t>
            </a:r>
          </a:p>
          <a:p>
            <a:pPr marL="137160" indent="0" algn="ctr">
              <a:buNone/>
            </a:pPr>
            <a:r>
              <a:rPr lang="en-US" sz="2200" dirty="0" smtClean="0">
                <a:solidFill>
                  <a:schemeClr val="bg2"/>
                </a:solidFill>
              </a:rPr>
              <a:t>… because</a:t>
            </a:r>
            <a:r>
              <a:rPr lang="en-US" dirty="0" smtClean="0">
                <a:solidFill>
                  <a:schemeClr val="bg2"/>
                </a:solidFill>
              </a:rPr>
              <a:t> in this extreme geometry, after</a:t>
            </a:r>
          </a:p>
          <a:p>
            <a:pPr marL="137160" indent="0" algn="ctr">
              <a:buNone/>
            </a:pPr>
            <a:r>
              <a:rPr lang="en-US" dirty="0" smtClean="0">
                <a:solidFill>
                  <a:schemeClr val="bg2"/>
                </a:solidFill>
              </a:rPr>
              <a:t>crossing the horizon</a:t>
            </a:r>
            <a:r>
              <a:rPr lang="en-US" i="1" baseline="-25000" dirty="0" smtClean="0">
                <a:solidFill>
                  <a:schemeClr val="bg2"/>
                </a:solidFill>
              </a:rPr>
              <a:t>, </a:t>
            </a:r>
            <a:r>
              <a:rPr lang="en-US" sz="3200" i="1" dirty="0" smtClean="0">
                <a:solidFill>
                  <a:schemeClr val="bg1"/>
                </a:solidFill>
              </a:rPr>
              <a:t>(1 – </a:t>
            </a:r>
            <a:r>
              <a:rPr lang="en-US" sz="3200" i="1" dirty="0" err="1" smtClean="0">
                <a:solidFill>
                  <a:schemeClr val="bg1"/>
                </a:solidFill>
              </a:rPr>
              <a:t>r</a:t>
            </a:r>
            <a:r>
              <a:rPr lang="en-US" sz="3200" i="1" baseline="-25000" dirty="0" err="1" smtClean="0">
                <a:solidFill>
                  <a:schemeClr val="bg1"/>
                </a:solidFill>
              </a:rPr>
              <a:t>S</a:t>
            </a:r>
            <a:r>
              <a:rPr lang="en-US" sz="3200" i="1" dirty="0" smtClean="0">
                <a:solidFill>
                  <a:schemeClr val="bg1"/>
                </a:solidFill>
              </a:rPr>
              <a:t>/r) changes sign</a:t>
            </a:r>
            <a:endParaRPr lang="en-US" sz="3200" i="1" baseline="-25000" dirty="0" smtClean="0">
              <a:solidFill>
                <a:schemeClr val="bg1"/>
              </a:solidFill>
            </a:endParaRPr>
          </a:p>
          <a:p>
            <a:pPr marL="137160" indent="0" algn="ctr">
              <a:buNone/>
            </a:pPr>
            <a:r>
              <a:rPr lang="en-US" sz="3200" i="1" dirty="0" smtClean="0">
                <a:solidFill>
                  <a:schemeClr val="accent2">
                    <a:lumMod val="50000"/>
                  </a:schemeClr>
                </a:solidFill>
              </a:rPr>
              <a:t>the roles of space and time are interchanged</a:t>
            </a:r>
            <a:endParaRPr lang="en-US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09340" y="2606049"/>
            <a:ext cx="2651732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Usually</a:t>
            </a:r>
            <a:r>
              <a:rPr lang="en-US" i="1" dirty="0" smtClean="0">
                <a:solidFill>
                  <a:srgbClr val="0070C0"/>
                </a:solidFill>
              </a:rPr>
              <a:t>  </a:t>
            </a:r>
            <a:r>
              <a:rPr lang="en-US" i="1" dirty="0" err="1" smtClean="0">
                <a:solidFill>
                  <a:srgbClr val="0070C0"/>
                </a:solidFill>
              </a:rPr>
              <a:t>r</a:t>
            </a:r>
            <a:r>
              <a:rPr lang="en-US" i="1" baseline="-25000" dirty="0" err="1" smtClean="0">
                <a:solidFill>
                  <a:srgbClr val="0070C0"/>
                </a:solidFill>
              </a:rPr>
              <a:t>S</a:t>
            </a:r>
            <a:r>
              <a:rPr lang="en-US" i="1" dirty="0" smtClean="0">
                <a:solidFill>
                  <a:srgbClr val="0070C0"/>
                </a:solidFill>
              </a:rPr>
              <a:t>/r &lt;&lt; 1</a:t>
            </a:r>
            <a:endParaRPr lang="en-US" sz="1000" i="1" dirty="0" smtClean="0">
              <a:solidFill>
                <a:srgbClr val="0070C0"/>
              </a:solidFill>
            </a:endParaRPr>
          </a:p>
          <a:p>
            <a:pPr algn="ctr"/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sz="2800" b="1" i="1" dirty="0" smtClean="0">
                <a:solidFill>
                  <a:schemeClr val="bg1"/>
                </a:solidFill>
              </a:rPr>
              <a:t>black hole</a:t>
            </a:r>
            <a:endParaRPr lang="en-US" sz="2800" b="1" i="1" dirty="0">
              <a:solidFill>
                <a:schemeClr val="bg1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when</a:t>
            </a:r>
            <a:r>
              <a:rPr lang="en-US" i="1" dirty="0" smtClean="0">
                <a:solidFill>
                  <a:schemeClr val="bg1"/>
                </a:solidFill>
              </a:rPr>
              <a:t>   </a:t>
            </a:r>
            <a:r>
              <a:rPr lang="en-US" sz="2000" i="1" dirty="0" err="1" smtClean="0">
                <a:solidFill>
                  <a:schemeClr val="bg1"/>
                </a:solidFill>
              </a:rPr>
              <a:t>r</a:t>
            </a:r>
            <a:r>
              <a:rPr lang="en-US" sz="2000" i="1" baseline="-25000" dirty="0" err="1" smtClean="0">
                <a:solidFill>
                  <a:schemeClr val="bg1"/>
                </a:solidFill>
              </a:rPr>
              <a:t>S</a:t>
            </a:r>
            <a:r>
              <a:rPr lang="en-US" sz="2000" i="1" dirty="0" smtClean="0">
                <a:solidFill>
                  <a:schemeClr val="bg1"/>
                </a:solidFill>
              </a:rPr>
              <a:t>/r </a:t>
            </a:r>
            <a:r>
              <a:rPr lang="en-US" sz="2000" i="1" dirty="0">
                <a:solidFill>
                  <a:schemeClr val="bg1"/>
                </a:solidFill>
              </a:rPr>
              <a:t>= O(1</a:t>
            </a:r>
            <a:r>
              <a:rPr lang="en-US" sz="2000" i="1" dirty="0" smtClean="0">
                <a:solidFill>
                  <a:schemeClr val="bg1"/>
                </a:solidFill>
              </a:rPr>
              <a:t>)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full power &amp; glory of</a:t>
            </a:r>
            <a:r>
              <a:rPr lang="en-US" dirty="0" smtClean="0">
                <a:solidFill>
                  <a:schemeClr val="bg1"/>
                </a:solidFill>
              </a:rPr>
              <a:t> GR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871294"/>
              </p:ext>
            </p:extLst>
          </p:nvPr>
        </p:nvGraphicFramePr>
        <p:xfrm>
          <a:off x="548684" y="4145260"/>
          <a:ext cx="393187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4294"/>
                <a:gridCol w="323706"/>
                <a:gridCol w="1223250"/>
                <a:gridCol w="1310624"/>
              </a:tblGrid>
              <a:tr h="340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solidFill>
                            <a:schemeClr val="bg1"/>
                          </a:solidFill>
                        </a:rPr>
                        <a:t>r &gt; </a:t>
                      </a:r>
                      <a:r>
                        <a:rPr lang="en-US" sz="1800" i="1" dirty="0" err="1" smtClean="0">
                          <a:solidFill>
                            <a:schemeClr val="bg1"/>
                          </a:solidFill>
                        </a:rPr>
                        <a:t>r</a:t>
                      </a:r>
                      <a:r>
                        <a:rPr lang="en-US" sz="1800" i="1" baseline="-25000" dirty="0" err="1" smtClean="0">
                          <a:solidFill>
                            <a:schemeClr val="bg1"/>
                          </a:solidFill>
                        </a:rPr>
                        <a:t>S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>
                          <a:solidFill>
                            <a:srgbClr val="C00000"/>
                          </a:solidFill>
                        </a:rPr>
                        <a:t>r &lt; </a:t>
                      </a:r>
                      <a:r>
                        <a:rPr lang="en-US" sz="1800" i="1" dirty="0" err="1" smtClean="0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1800" i="1" baseline="-25000" dirty="0" err="1" smtClean="0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sz="1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4036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rgbClr val="2D4E77"/>
                          </a:solidFill>
                        </a:rPr>
                        <a:t>t</a:t>
                      </a:r>
                      <a:r>
                        <a:rPr lang="en-US" dirty="0" smtClean="0">
                          <a:solidFill>
                            <a:srgbClr val="2D4E77"/>
                          </a:solidFill>
                        </a:rPr>
                        <a:t>-axis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time-like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space-like</a:t>
                      </a:r>
                    </a:p>
                  </a:txBody>
                  <a:tcPr/>
                </a:tc>
              </a:tr>
              <a:tr h="3403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rgbClr val="2D4E77"/>
                          </a:solidFill>
                        </a:rPr>
                        <a:t>r</a:t>
                      </a:r>
                      <a:r>
                        <a:rPr lang="en-US" dirty="0" smtClean="0">
                          <a:solidFill>
                            <a:srgbClr val="2D4E77"/>
                          </a:solidFill>
                        </a:rPr>
                        <a:t>-axis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space-like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time-like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45953" y="5440658"/>
            <a:ext cx="2377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Light-cones tips over </a:t>
            </a:r>
          </a:p>
          <a:p>
            <a:r>
              <a:rPr lang="en-US" dirty="0" smtClean="0"/>
              <a:t>across the horizon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3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6"/>
                </a:solidFill>
              </a:rPr>
              <a:t>Light-cones tip over across the horizon</a:t>
            </a:r>
            <a:endParaRPr lang="en-US" sz="3200" dirty="0">
              <a:solidFill>
                <a:schemeClr val="accent6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4" y="1051586"/>
            <a:ext cx="4130039" cy="3217585"/>
          </a:xfrm>
        </p:spPr>
      </p:pic>
      <p:sp>
        <p:nvSpPr>
          <p:cNvPr id="9" name="TextBox 8"/>
          <p:cNvSpPr txBox="1"/>
          <p:nvPr/>
        </p:nvSpPr>
        <p:spPr>
          <a:xfrm>
            <a:off x="548684" y="4321935"/>
            <a:ext cx="406908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After crossing the horizon any particle, </a:t>
            </a:r>
            <a:r>
              <a:rPr lang="en-US" sz="2000" dirty="0" smtClean="0"/>
              <a:t>with its </a:t>
            </a:r>
            <a:r>
              <a:rPr lang="en-US" sz="2000" i="1" dirty="0" smtClean="0"/>
              <a:t>ds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 &lt; 0</a:t>
            </a:r>
            <a:r>
              <a:rPr lang="en-US" sz="2000" dirty="0" smtClean="0"/>
              <a:t> </a:t>
            </a:r>
            <a:r>
              <a:rPr lang="en-US" sz="2000" dirty="0" err="1" smtClean="0"/>
              <a:t>worldline</a:t>
            </a:r>
            <a:r>
              <a:rPr lang="en-US" sz="2000" dirty="0" smtClean="0"/>
              <a:t> contained within light-cones</a:t>
            </a:r>
            <a:r>
              <a:rPr lang="en-US" sz="2400" dirty="0" smtClean="0"/>
              <a:t>, must proceed towards the r = 0 singularity</a:t>
            </a:r>
            <a:r>
              <a:rPr lang="en-US" dirty="0" smtClean="0"/>
              <a:t> </a:t>
            </a:r>
          </a:p>
          <a:p>
            <a:r>
              <a:rPr lang="en-US" dirty="0" smtClean="0"/>
              <a:t>(instead towards ever increasing time)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59765" y="1051586"/>
            <a:ext cx="4009868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2"/>
                </a:solidFill>
              </a:rPr>
              <a:t>Nothing, not even light, </a:t>
            </a:r>
          </a:p>
          <a:p>
            <a:pPr algn="ctr"/>
            <a:r>
              <a:rPr lang="en-US" sz="2000" b="1" i="1" dirty="0" smtClean="0">
                <a:solidFill>
                  <a:schemeClr val="bg2"/>
                </a:solidFill>
              </a:rPr>
              <a:t>can ever get out of a black hole</a:t>
            </a:r>
          </a:p>
          <a:p>
            <a:pPr algn="ctr"/>
            <a:r>
              <a:rPr lang="en-US" sz="2400" b="1" dirty="0" smtClean="0">
                <a:solidFill>
                  <a:schemeClr val="bg2"/>
                </a:solidFill>
              </a:rPr>
              <a:t>Mass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smtClean="0">
                <a:solidFill>
                  <a:schemeClr val="bg2"/>
                </a:solidFill>
              </a:rPr>
              <a:t>ever-increasing</a:t>
            </a:r>
            <a:endParaRPr lang="en-US" sz="2400" i="1" dirty="0">
              <a:solidFill>
                <a:schemeClr val="bg2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846317" y="4625317"/>
            <a:ext cx="4009868" cy="1912609"/>
            <a:chOff x="4846317" y="5349219"/>
            <a:chExt cx="4009868" cy="1912609"/>
          </a:xfrm>
        </p:grpSpPr>
        <p:sp>
          <p:nvSpPr>
            <p:cNvPr id="6" name="TextBox 5"/>
            <p:cNvSpPr txBox="1"/>
            <p:nvPr/>
          </p:nvSpPr>
          <p:spPr>
            <a:xfrm>
              <a:off x="4846317" y="5384391"/>
              <a:ext cx="4009868" cy="187743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</a:rPr>
                <a:t>  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Area</a:t>
              </a:r>
              <a:endParaRPr lang="en-US" sz="2400" dirty="0" smtClean="0">
                <a:solidFill>
                  <a:schemeClr val="bg1"/>
                </a:solidFill>
              </a:endParaRPr>
            </a:p>
            <a:p>
              <a:r>
                <a:rPr lang="en-US" sz="2400" dirty="0" smtClean="0">
                  <a:solidFill>
                    <a:schemeClr val="bg1"/>
                  </a:solidFill>
                </a:rPr>
                <a:t>            also ever-increasing</a:t>
              </a:r>
              <a:endParaRPr lang="en-US" sz="2400" b="1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2400" i="1" dirty="0" smtClean="0">
                  <a:solidFill>
                    <a:srgbClr val="C00000"/>
                  </a:solidFill>
                </a:rPr>
                <a:t>Area Increase theorem</a:t>
              </a:r>
            </a:p>
            <a:p>
              <a:pPr algn="ctr"/>
              <a:r>
                <a:rPr lang="en-US" sz="2000" i="1" dirty="0" smtClean="0">
                  <a:solidFill>
                    <a:schemeClr val="bg2"/>
                  </a:solidFill>
                </a:rPr>
                <a:t>(M</a:t>
              </a:r>
              <a:r>
                <a:rPr lang="en-US" sz="2000" i="1" baseline="-25000" dirty="0" smtClean="0">
                  <a:solidFill>
                    <a:schemeClr val="bg2"/>
                  </a:solidFill>
                </a:rPr>
                <a:t>1</a:t>
              </a:r>
              <a:r>
                <a:rPr lang="en-US" sz="2000" i="1" dirty="0" smtClean="0">
                  <a:solidFill>
                    <a:schemeClr val="bg2"/>
                  </a:solidFill>
                </a:rPr>
                <a:t> + M</a:t>
              </a:r>
              <a:r>
                <a:rPr lang="en-US" sz="2000" i="1" baseline="-25000" dirty="0" smtClean="0">
                  <a:solidFill>
                    <a:schemeClr val="bg2"/>
                  </a:solidFill>
                </a:rPr>
                <a:t>2</a:t>
              </a:r>
              <a:r>
                <a:rPr lang="en-US" sz="2000" i="1" dirty="0" smtClean="0">
                  <a:solidFill>
                    <a:schemeClr val="bg2"/>
                  </a:solidFill>
                </a:rPr>
                <a:t>)</a:t>
              </a:r>
              <a:r>
                <a:rPr lang="en-US" sz="2000" i="1" baseline="30000" dirty="0" smtClean="0">
                  <a:solidFill>
                    <a:schemeClr val="bg2"/>
                  </a:solidFill>
                </a:rPr>
                <a:t>2</a:t>
              </a:r>
              <a:r>
                <a:rPr lang="en-US" sz="2000" i="1" dirty="0" smtClean="0">
                  <a:solidFill>
                    <a:schemeClr val="bg2"/>
                  </a:solidFill>
                </a:rPr>
                <a:t> &gt; M</a:t>
              </a:r>
              <a:r>
                <a:rPr lang="en-US" sz="2000" i="1" baseline="-25000" dirty="0" smtClean="0">
                  <a:solidFill>
                    <a:schemeClr val="bg2"/>
                  </a:solidFill>
                </a:rPr>
                <a:t>1</a:t>
              </a:r>
              <a:r>
                <a:rPr lang="en-US" sz="2000" i="1" baseline="30000" dirty="0" smtClean="0">
                  <a:solidFill>
                    <a:schemeClr val="bg2"/>
                  </a:solidFill>
                </a:rPr>
                <a:t>2</a:t>
              </a:r>
              <a:r>
                <a:rPr lang="en-US" sz="2000" i="1" dirty="0" smtClean="0">
                  <a:solidFill>
                    <a:schemeClr val="bg2"/>
                  </a:solidFill>
                </a:rPr>
                <a:t> + M</a:t>
              </a:r>
              <a:r>
                <a:rPr lang="en-US" sz="2000" i="1" baseline="-25000" dirty="0" smtClean="0">
                  <a:solidFill>
                    <a:schemeClr val="bg2"/>
                  </a:solidFill>
                </a:rPr>
                <a:t>2</a:t>
              </a:r>
              <a:r>
                <a:rPr lang="en-US" sz="2000" i="1" baseline="30000" dirty="0" smtClean="0">
                  <a:solidFill>
                    <a:schemeClr val="bg2"/>
                  </a:solidFill>
                </a:rPr>
                <a:t>2</a:t>
              </a:r>
              <a:r>
                <a:rPr lang="en-US" sz="2000" i="1" dirty="0" smtClean="0">
                  <a:solidFill>
                    <a:schemeClr val="bg2"/>
                  </a:solidFill>
                </a:rPr>
                <a:t> </a:t>
              </a:r>
            </a:p>
            <a:p>
              <a:pPr algn="ctr"/>
              <a:r>
                <a:rPr lang="en-US" sz="1200" dirty="0" smtClean="0">
                  <a:solidFill>
                    <a:schemeClr val="bg2"/>
                  </a:solidFill>
                </a:rPr>
                <a:t>Two black holes can join to make a bigger BH, </a:t>
              </a:r>
            </a:p>
            <a:p>
              <a:pPr algn="ctr"/>
              <a:r>
                <a:rPr lang="en-US" sz="1200" dirty="0" smtClean="0">
                  <a:solidFill>
                    <a:schemeClr val="bg2"/>
                  </a:solidFill>
                </a:rPr>
                <a:t>but one BH can never split into two</a:t>
              </a:r>
              <a:endParaRPr lang="en-US" sz="1200" i="1" dirty="0" smtClean="0">
                <a:solidFill>
                  <a:schemeClr val="bg2"/>
                </a:solidFill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5086550"/>
                </p:ext>
              </p:extLst>
            </p:nvPr>
          </p:nvGraphicFramePr>
          <p:xfrm>
            <a:off x="5980283" y="5349219"/>
            <a:ext cx="2157838" cy="5824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47" name="Equation" r:id="rId4" imgW="850531" imgH="215806" progId="Equation.3">
                    <p:embed/>
                  </p:oleObj>
                </mc:Choice>
                <mc:Fallback>
                  <p:oleObj name="Equation" r:id="rId4" imgW="850531" imgH="215806" progId="Equation.3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80283" y="5349219"/>
                          <a:ext cx="2157838" cy="58245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"/>
          <p:cNvGrpSpPr/>
          <p:nvPr/>
        </p:nvGrpSpPr>
        <p:grpSpPr>
          <a:xfrm>
            <a:off x="1443355" y="1388658"/>
            <a:ext cx="822951" cy="2972662"/>
            <a:chOff x="1463074" y="1691659"/>
            <a:chExt cx="822951" cy="2972662"/>
          </a:xfrm>
        </p:grpSpPr>
        <p:sp>
          <p:nvSpPr>
            <p:cNvPr id="12" name="TextBox 11"/>
            <p:cNvSpPr txBox="1"/>
            <p:nvPr/>
          </p:nvSpPr>
          <p:spPr>
            <a:xfrm>
              <a:off x="1463074" y="4264211"/>
              <a:ext cx="822951" cy="40011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>
                  <a:solidFill>
                    <a:srgbClr val="C00000"/>
                  </a:solidFill>
                </a:rPr>
                <a:t>r = </a:t>
              </a:r>
              <a:r>
                <a:rPr lang="en-US" sz="2000" i="1" dirty="0" err="1" smtClean="0">
                  <a:solidFill>
                    <a:srgbClr val="C00000"/>
                  </a:solidFill>
                </a:rPr>
                <a:t>r</a:t>
              </a:r>
              <a:r>
                <a:rPr lang="en-US" sz="2000" i="1" baseline="-25000" dirty="0" err="1" smtClean="0">
                  <a:solidFill>
                    <a:srgbClr val="C00000"/>
                  </a:solidFill>
                </a:rPr>
                <a:t>S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875444" y="1691659"/>
              <a:ext cx="0" cy="256029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46317" y="2148854"/>
            <a:ext cx="402331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Black </a:t>
            </a:r>
            <a:r>
              <a:rPr lang="en-US" sz="2400" b="1" dirty="0" smtClean="0">
                <a:solidFill>
                  <a:srgbClr val="FFFF00"/>
                </a:solidFill>
              </a:rPr>
              <a:t>hole  </a:t>
            </a: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en-US" sz="2000" i="1" dirty="0" smtClean="0">
                <a:solidFill>
                  <a:srgbClr val="FFFF00"/>
                </a:solidFill>
              </a:rPr>
              <a:t>M</a:t>
            </a:r>
            <a:r>
              <a:rPr lang="en-US" sz="2000" i="1" dirty="0" smtClean="0">
                <a:solidFill>
                  <a:srgbClr val="FFFF00"/>
                </a:solidFill>
              </a:rPr>
              <a:t>, J, Q</a:t>
            </a:r>
            <a:r>
              <a:rPr lang="en-US" sz="2000" dirty="0" smtClean="0">
                <a:solidFill>
                  <a:srgbClr val="FFFF00"/>
                </a:solidFill>
              </a:rPr>
              <a:t>) 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perfectly </a:t>
            </a:r>
            <a:r>
              <a:rPr lang="en-US" sz="2400" dirty="0" smtClean="0">
                <a:solidFill>
                  <a:srgbClr val="FFFF00"/>
                </a:solidFill>
              </a:rPr>
              <a:t>ordered... 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has </a:t>
            </a:r>
            <a:r>
              <a:rPr lang="en-US" sz="2400" dirty="0" smtClean="0">
                <a:solidFill>
                  <a:srgbClr val="FFFF00"/>
                </a:solidFill>
              </a:rPr>
              <a:t>no entropy?</a:t>
            </a:r>
            <a:endParaRPr lang="en-US" sz="2400" i="1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/>
              <a:t>If</a:t>
            </a:r>
            <a:r>
              <a:rPr lang="en-US" i="1" dirty="0" smtClean="0"/>
              <a:t> S</a:t>
            </a:r>
            <a:r>
              <a:rPr lang="en-US" i="1" baseline="-25000" dirty="0" smtClean="0"/>
              <a:t>BH</a:t>
            </a:r>
            <a:r>
              <a:rPr lang="en-US" i="1" dirty="0" smtClean="0"/>
              <a:t> </a:t>
            </a:r>
            <a:r>
              <a:rPr lang="en-US" i="1" dirty="0"/>
              <a:t>= 0</a:t>
            </a:r>
            <a:r>
              <a:rPr lang="en-US" dirty="0" smtClean="0"/>
              <a:t>, </a:t>
            </a:r>
            <a:r>
              <a:rPr lang="en-US" dirty="0"/>
              <a:t>when matter disappear into </a:t>
            </a:r>
            <a:r>
              <a:rPr lang="en-US" dirty="0" smtClean="0"/>
              <a:t>BH, </a:t>
            </a:r>
            <a:r>
              <a:rPr lang="en-US" sz="2200" dirty="0" smtClean="0"/>
              <a:t>a decrease of entropy?!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1971 </a:t>
            </a:r>
            <a:r>
              <a:rPr lang="en-US" sz="2000" dirty="0" err="1" smtClean="0">
                <a:solidFill>
                  <a:srgbClr val="FFFF00"/>
                </a:solidFill>
              </a:rPr>
              <a:t>Bekenstein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</a:p>
          <a:p>
            <a:pPr algn="ctr"/>
            <a:r>
              <a:rPr lang="en-US" sz="2400" i="1" dirty="0" smtClean="0">
                <a:solidFill>
                  <a:srgbClr val="FFFF00"/>
                </a:solidFill>
              </a:rPr>
              <a:t>S</a:t>
            </a:r>
            <a:r>
              <a:rPr lang="en-US" sz="2400" i="1" baseline="-25000" dirty="0" smtClean="0">
                <a:solidFill>
                  <a:srgbClr val="FFFF00"/>
                </a:solidFill>
              </a:rPr>
              <a:t>BH</a:t>
            </a:r>
            <a:r>
              <a:rPr lang="en-US" sz="2400" i="1" dirty="0" smtClean="0">
                <a:solidFill>
                  <a:srgbClr val="FFFF00"/>
                </a:solidFill>
              </a:rPr>
              <a:t> ≠ 0,  ~ horizon area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42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88976522"/>
              </p:ext>
            </p:extLst>
          </p:nvPr>
        </p:nvGraphicFramePr>
        <p:xfrm>
          <a:off x="503238" y="502952"/>
          <a:ext cx="7634883" cy="52476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39820"/>
                <a:gridCol w="6995063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The four laws of black hole physics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2"/>
                      <a:stretch>
                        <a:fillRect l="-9106" t="-158000" r="-81" b="-630000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05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2"/>
                      <a:stretch>
                        <a:fillRect l="-9106" t="-193333" r="-81" b="-244848"/>
                      </a:stretch>
                    </a:blip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b="1" dirty="0" smtClean="0"/>
                        <a:t>surface area </a:t>
                      </a:r>
                      <a:r>
                        <a:rPr lang="en-US" dirty="0" smtClean="0"/>
                        <a:t>of the event horizon of a black hole </a:t>
                      </a:r>
                      <a:r>
                        <a:rPr lang="en-US" b="1" dirty="0" smtClean="0"/>
                        <a:t>can only increase</a:t>
                      </a:r>
                      <a:r>
                        <a:rPr lang="en-US" dirty="0" smtClean="0"/>
                        <a:t>, never decrease.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 rotWithShape="1">
                      <a:blip r:embed="rId2"/>
                      <a:stretch>
                        <a:fillRect l="-9106" t="-655652" r="-81" b="-16522"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5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75164082"/>
              </p:ext>
            </p:extLst>
          </p:nvPr>
        </p:nvGraphicFramePr>
        <p:xfrm>
          <a:off x="457200" y="502952"/>
          <a:ext cx="8183562" cy="48818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85800"/>
                <a:gridCol w="749776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The four laws of thermodynamics</a:t>
                      </a:r>
                      <a:endParaRPr lang="en-US" sz="24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</a:t>
                      </a:r>
                      <a:r>
                        <a:rPr lang="en-US" sz="2000" b="1" dirty="0" smtClean="0"/>
                        <a:t>temperature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i="1" baseline="0" dirty="0" smtClean="0"/>
                        <a:t>T</a:t>
                      </a:r>
                      <a:r>
                        <a:rPr lang="en-US" sz="20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n-US" sz="20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i="0" baseline="0" dirty="0" smtClean="0">
                          <a:latin typeface="+mn-lt"/>
                          <a:cs typeface="Times New Roman" panose="02020603050405020304" pitchFamily="18" charset="0"/>
                        </a:rPr>
                        <a:t>a system in thermal equilibrium has the same value everywhere in the system.</a:t>
                      </a:r>
                      <a:endParaRPr lang="en-US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change in energy of a system is proportional to the temperature times the</a:t>
                      </a:r>
                      <a:r>
                        <a:rPr lang="en-US" sz="2000" baseline="0" dirty="0" smtClean="0"/>
                        <a:t> change in entropy</a:t>
                      </a:r>
                    </a:p>
                    <a:p>
                      <a:pPr algn="ctr"/>
                      <a:r>
                        <a:rPr lang="en-US" sz="2000" b="1" i="1" dirty="0" err="1" smtClean="0"/>
                        <a:t>dE</a:t>
                      </a:r>
                      <a:r>
                        <a:rPr lang="en-US" sz="2000" b="1" i="1" dirty="0" smtClean="0"/>
                        <a:t> = </a:t>
                      </a:r>
                      <a:r>
                        <a:rPr lang="en-US" sz="2000" b="1" i="1" dirty="0" err="1" smtClean="0"/>
                        <a:t>T</a:t>
                      </a:r>
                      <a:r>
                        <a:rPr lang="en-US" sz="2000" b="1" i="1" baseline="0" dirty="0" err="1" smtClean="0">
                          <a:sym typeface="Symbol"/>
                        </a:rPr>
                        <a:t>dS</a:t>
                      </a:r>
                      <a:endParaRPr lang="en-US" sz="20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b="1" dirty="0" smtClean="0"/>
                        <a:t>total entropy </a:t>
                      </a:r>
                      <a:r>
                        <a:rPr lang="en-US" dirty="0" smtClean="0"/>
                        <a:t>of a system </a:t>
                      </a:r>
                      <a:r>
                        <a:rPr lang="en-US" b="1" dirty="0" smtClean="0"/>
                        <a:t>can only increase</a:t>
                      </a:r>
                      <a:r>
                        <a:rPr lang="en-US" dirty="0" smtClean="0"/>
                        <a:t>, never decrease.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It is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="1" baseline="0" dirty="0" smtClean="0"/>
                        <a:t>impossible to lower the </a:t>
                      </a:r>
                      <a:r>
                        <a:rPr lang="en-US" sz="2000" b="1" baseline="0" dirty="0" smtClean="0">
                          <a:effectLst/>
                          <a:latin typeface="+mn-lt"/>
                        </a:rPr>
                        <a:t>temperature </a:t>
                      </a:r>
                      <a:r>
                        <a:rPr lang="en-US" sz="2000" b="1" i="1" baseline="0" dirty="0" smtClean="0">
                          <a:effectLst/>
                          <a:latin typeface="+mn-lt"/>
                        </a:rPr>
                        <a:t>T</a:t>
                      </a:r>
                      <a:r>
                        <a:rPr lang="en-US" sz="2000" baseline="0" dirty="0" smtClean="0"/>
                        <a:t> of a system </a:t>
                      </a:r>
                      <a:r>
                        <a:rPr lang="en-US" sz="2000" b="1" baseline="0" dirty="0" smtClean="0"/>
                        <a:t>to zero </a:t>
                      </a:r>
                      <a:r>
                        <a:rPr lang="en-US" sz="2000" baseline="0" dirty="0" smtClean="0"/>
                        <a:t>through any physical process.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0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72529"/>
              </p:ext>
            </p:extLst>
          </p:nvPr>
        </p:nvGraphicFramePr>
        <p:xfrm>
          <a:off x="1005879" y="1274450"/>
          <a:ext cx="7040803" cy="1697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722"/>
                <a:gridCol w="3496081"/>
              </a:tblGrid>
              <a:tr h="60007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C000"/>
                          </a:solidFill>
                        </a:rPr>
                        <a:t>Black hole</a:t>
                      </a:r>
                      <a:endParaRPr lang="en-US" sz="2400" dirty="0">
                        <a:solidFill>
                          <a:srgbClr val="FFC000"/>
                        </a:solidFill>
                      </a:endParaRPr>
                    </a:p>
                  </a:txBody>
                  <a:tcPr>
                    <a:solidFill>
                      <a:srgbClr val="2D4E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</a:rPr>
                        <a:t>Thermodynamics</a:t>
                      </a:r>
                      <a:endParaRPr lang="en-US" sz="24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2D4E77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Black hole mass  </a:t>
                      </a:r>
                      <a:r>
                        <a:rPr lang="en-US" b="1" i="1" dirty="0" smtClean="0"/>
                        <a:t>M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Energy  </a:t>
                      </a:r>
                      <a:r>
                        <a:rPr lang="en-US" b="1" i="1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295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Surface gravity at horizon  </a:t>
                      </a:r>
                      <a:r>
                        <a:rPr lang="en-US" b="1" i="1" dirty="0" smtClean="0">
                          <a:latin typeface="Cambria Math"/>
                          <a:ea typeface="Cambria Math"/>
                        </a:rPr>
                        <a:t>𝜅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Temperature  </a:t>
                      </a:r>
                      <a:r>
                        <a:rPr lang="en-US" b="1" i="1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476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Area of horizon  </a:t>
                      </a:r>
                      <a:r>
                        <a:rPr lang="en-US" b="1" i="1" dirty="0" smtClean="0"/>
                        <a:t>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Entropy  </a:t>
                      </a:r>
                      <a:r>
                        <a:rPr lang="en-US" b="1" i="1" dirty="0" smtClean="0"/>
                        <a:t>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7731" y="3080612"/>
            <a:ext cx="7086600" cy="135421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How can BH behave like a thermodynamic system?!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GR: Black hole = a particular spacetime geometry…. 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                                   not a container of gas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smtClean="0">
                <a:solidFill>
                  <a:srgbClr val="FFFF00"/>
                </a:solidFill>
              </a:rPr>
              <a:t>and liquid.</a:t>
            </a:r>
          </a:p>
          <a:p>
            <a:pPr algn="ctr"/>
            <a:r>
              <a:rPr lang="en-US" sz="2000" dirty="0" smtClean="0">
                <a:solidFill>
                  <a:srgbClr val="FFFF00"/>
                </a:solidFill>
              </a:rPr>
              <a:t>If  </a:t>
            </a:r>
            <a:r>
              <a:rPr lang="en-US" sz="2000" b="1" i="1" dirty="0" smtClean="0"/>
              <a:t>S</a:t>
            </a:r>
            <a:r>
              <a:rPr lang="en-US" sz="2000" b="1" dirty="0" smtClean="0"/>
              <a:t> ~ </a:t>
            </a:r>
            <a:r>
              <a:rPr lang="en-US" sz="2000" b="1" i="1" dirty="0" smtClean="0"/>
              <a:t>A, </a:t>
            </a:r>
            <a:r>
              <a:rPr lang="en-US" sz="2000" dirty="0" smtClean="0">
                <a:solidFill>
                  <a:schemeClr val="accent3"/>
                </a:solidFill>
              </a:rPr>
              <a:t>  what’s the proportional constant?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7392" y="558250"/>
            <a:ext cx="55777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 mysterious correspondence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05879" y="4488339"/>
            <a:ext cx="7086600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This “look-alike” connection is strengthened 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with the 1973 discovery of </a:t>
            </a:r>
            <a:r>
              <a:rPr lang="en-US" sz="2400" b="1" i="1" dirty="0" smtClean="0">
                <a:solidFill>
                  <a:srgbClr val="FFC000"/>
                </a:solidFill>
              </a:rPr>
              <a:t>Hawking Radiation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78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8538" y="42641"/>
            <a:ext cx="8016778" cy="73462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Hawking Radiation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16" y="685830"/>
            <a:ext cx="8001000" cy="1630363"/>
          </a:xfrm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200" dirty="0" smtClean="0"/>
              <a:t>Partial unification of </a:t>
            </a:r>
            <a:r>
              <a:rPr lang="en-US" sz="2000" b="1" dirty="0" smtClean="0"/>
              <a:t>general relativity </a:t>
            </a:r>
            <a:r>
              <a:rPr lang="en-US" sz="2200" dirty="0" smtClean="0"/>
              <a:t>and </a:t>
            </a:r>
            <a:r>
              <a:rPr lang="en-US" sz="2200" b="1" dirty="0" smtClean="0"/>
              <a:t>quantum theory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Quantized fields for photons, electrons, etc. </a:t>
            </a:r>
          </a:p>
          <a:p>
            <a:r>
              <a:rPr lang="en-US" sz="2200" dirty="0" smtClean="0"/>
              <a:t>Gravity still a classical field = curved spacetime of GR</a:t>
            </a:r>
          </a:p>
          <a:p>
            <a:pPr marL="114300" indent="0" algn="ctr">
              <a:buNone/>
            </a:pPr>
            <a:r>
              <a:rPr lang="en-US" sz="2200" b="1" dirty="0" smtClean="0">
                <a:solidFill>
                  <a:srgbClr val="FFFF00"/>
                </a:solidFill>
              </a:rPr>
              <a:t>“Quantum field theory of curved spacetime”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0124" y="2312899"/>
            <a:ext cx="4663388" cy="4062651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  </a:t>
            </a:r>
            <a:r>
              <a:rPr lang="en-US" sz="2200" dirty="0" smtClean="0">
                <a:solidFill>
                  <a:srgbClr val="C00000"/>
                </a:solidFill>
              </a:rPr>
              <a:t>Vacuum has </a:t>
            </a:r>
            <a:r>
              <a:rPr lang="en-US" sz="2200" i="1" dirty="0" smtClean="0">
                <a:solidFill>
                  <a:srgbClr val="C00000"/>
                </a:solidFill>
              </a:rPr>
              <a:t>quantum fluctuation</a:t>
            </a:r>
            <a:r>
              <a:rPr lang="en-US" sz="2200" dirty="0" smtClean="0">
                <a:solidFill>
                  <a:srgbClr val="C00000"/>
                </a:solidFill>
              </a:rPr>
              <a:t>: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                    </a:t>
            </a:r>
            <a:r>
              <a:rPr lang="en-US" dirty="0" smtClean="0">
                <a:solidFill>
                  <a:srgbClr val="0070C0"/>
                </a:solidFill>
              </a:rPr>
              <a:t>virtual particles pop in &amp; out. </a:t>
            </a:r>
          </a:p>
          <a:p>
            <a:pPr marL="11430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 pair of particles is created with one particle being inside the </a:t>
            </a:r>
            <a:r>
              <a:rPr lang="en-US" i="1" dirty="0">
                <a:solidFill>
                  <a:schemeClr val="bg1"/>
                </a:solidFill>
              </a:rPr>
              <a:t>r = </a:t>
            </a:r>
            <a:r>
              <a:rPr lang="en-US" i="1" dirty="0" err="1">
                <a:solidFill>
                  <a:schemeClr val="bg1"/>
                </a:solidFill>
              </a:rPr>
              <a:t>r</a:t>
            </a:r>
            <a:r>
              <a:rPr lang="en-US" i="1" baseline="-25000" dirty="0" err="1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 horizon</a:t>
            </a:r>
            <a:r>
              <a:rPr lang="en-US" i="1" dirty="0" smtClean="0">
                <a:solidFill>
                  <a:schemeClr val="bg1"/>
                </a:solidFill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rgbClr val="0070C0"/>
                </a:solidFill>
              </a:rPr>
              <a:t>Inside the </a:t>
            </a:r>
            <a:r>
              <a:rPr lang="en-US" sz="2000" dirty="0" smtClean="0">
                <a:solidFill>
                  <a:srgbClr val="0070C0"/>
                </a:solidFill>
              </a:rPr>
              <a:t>BH, </a:t>
            </a:r>
            <a:r>
              <a:rPr lang="en-US" sz="2000" b="1" dirty="0">
                <a:solidFill>
                  <a:srgbClr val="0070C0"/>
                </a:solidFill>
              </a:rPr>
              <a:t>energy of a </a:t>
            </a:r>
            <a:r>
              <a:rPr lang="en-US" sz="2000" b="1" dirty="0" smtClean="0">
                <a:solidFill>
                  <a:srgbClr val="0070C0"/>
                </a:solidFill>
              </a:rPr>
              <a:t>particle</a:t>
            </a:r>
          </a:p>
          <a:p>
            <a:pPr marL="114300" indent="0" algn="ctr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0070C0"/>
                </a:solidFill>
              </a:rPr>
              <a:t>is allowed to be negative. 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114300" indent="0" algn="ctr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Just as the roles of time and space are interchanged when crossing into a BH, energy and momentum properties also interchanged. </a:t>
            </a:r>
          </a:p>
          <a:p>
            <a:pPr marL="11430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The addition of a negative energy particle decreases BH energy, while the other particle </a:t>
            </a:r>
            <a:r>
              <a:rPr lang="en-US" dirty="0">
                <a:solidFill>
                  <a:schemeClr val="bg1"/>
                </a:solidFill>
              </a:rPr>
              <a:t>(</a:t>
            </a:r>
            <a:r>
              <a:rPr lang="en-US" sz="1100" dirty="0">
                <a:solidFill>
                  <a:schemeClr val="bg1"/>
                </a:solidFill>
              </a:rPr>
              <a:t>with</a:t>
            </a:r>
            <a:r>
              <a:rPr lang="en-US" dirty="0">
                <a:solidFill>
                  <a:schemeClr val="bg1"/>
                </a:solidFill>
              </a:rPr>
              <a:t> +</a:t>
            </a:r>
            <a:r>
              <a:rPr lang="en-US" dirty="0" smtClean="0">
                <a:solidFill>
                  <a:schemeClr val="bg1"/>
                </a:solidFill>
              </a:rPr>
              <a:t>energy) can be observed away from the black hole:  </a:t>
            </a:r>
          </a:p>
          <a:p>
            <a:pPr marL="114300" indent="0" algn="ctr"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Black hole is seen to radiate!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40" y="2680712"/>
            <a:ext cx="1066800" cy="3179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024" y="2331732"/>
            <a:ext cx="3150292" cy="406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51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-137121"/>
            <a:ext cx="8046676" cy="685509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92D050"/>
                </a:solidFill>
              </a:rPr>
              <a:t>QFT in curved spacetime</a:t>
            </a:r>
            <a:endParaRPr lang="en-US" sz="3200" dirty="0">
              <a:solidFill>
                <a:srgbClr val="92D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928" y="4343390"/>
            <a:ext cx="65836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extreme geometry   </a:t>
            </a:r>
            <a:r>
              <a:rPr lang="en-US" sz="2400" dirty="0" err="1" smtClean="0">
                <a:solidFill>
                  <a:srgbClr val="FFC000"/>
                </a:solidFill>
              </a:rPr>
              <a:t>Hawking’s</a:t>
            </a:r>
            <a:r>
              <a:rPr lang="en-US" sz="2400" dirty="0" smtClean="0">
                <a:solidFill>
                  <a:srgbClr val="FFC000"/>
                </a:solidFill>
              </a:rPr>
              <a:t> result extended</a:t>
            </a:r>
            <a:r>
              <a:rPr lang="en-US" sz="2000" dirty="0" smtClean="0"/>
              <a:t>: </a:t>
            </a:r>
          </a:p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An </a:t>
            </a:r>
            <a:r>
              <a:rPr lang="en-US" sz="2200" b="1" i="1" dirty="0" smtClean="0">
                <a:solidFill>
                  <a:srgbClr val="FFFF00"/>
                </a:solidFill>
              </a:rPr>
              <a:t>accelerating observer </a:t>
            </a:r>
            <a:r>
              <a:rPr lang="en-US" sz="2200" dirty="0" smtClean="0">
                <a:solidFill>
                  <a:srgbClr val="FFFF00"/>
                </a:solidFill>
              </a:rPr>
              <a:t>in general </a:t>
            </a:r>
          </a:p>
          <a:p>
            <a:pPr algn="ctr"/>
            <a:r>
              <a:rPr lang="en-US" sz="2200" dirty="0" smtClean="0">
                <a:solidFill>
                  <a:srgbClr val="FFFF00"/>
                </a:solidFill>
              </a:rPr>
              <a:t>sees a thermal radiation with a temperature (</a:t>
            </a:r>
            <a:r>
              <a:rPr lang="en-US" sz="2200" dirty="0" smtClean="0">
                <a:solidFill>
                  <a:srgbClr val="FFFF00"/>
                </a:solidFill>
                <a:latin typeface="Cambria Math"/>
                <a:ea typeface="Cambria Math"/>
              </a:rPr>
              <a:t>𝜅 → </a:t>
            </a:r>
            <a:r>
              <a:rPr lang="en-US" sz="2200" i="1" dirty="0" smtClean="0">
                <a:solidFill>
                  <a:srgbClr val="FFFF00"/>
                </a:solidFill>
              </a:rPr>
              <a:t>a</a:t>
            </a:r>
            <a:r>
              <a:rPr lang="en-US" sz="2200" dirty="0" smtClean="0">
                <a:solidFill>
                  <a:srgbClr val="FFFF00"/>
                </a:solidFill>
              </a:rPr>
              <a:t>)</a:t>
            </a:r>
            <a:r>
              <a:rPr lang="en-US" sz="2200" i="1" dirty="0" smtClean="0">
                <a:solidFill>
                  <a:srgbClr val="FFFF00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 vacuum states seen by two observers in relative acceleration are different;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</a:t>
            </a:r>
            <a:r>
              <a:rPr lang="en-US" sz="2000" dirty="0"/>
              <a:t>n accelerated </a:t>
            </a:r>
            <a:r>
              <a:rPr lang="en-US" sz="2000"/>
              <a:t>observer </a:t>
            </a:r>
            <a:r>
              <a:rPr lang="en-US" sz="2000" smtClean="0"/>
              <a:t>sees </a:t>
            </a:r>
            <a:r>
              <a:rPr lang="en-US" sz="2000" dirty="0" smtClean="0"/>
              <a:t>a coordinate system that’s the same as that seen by </a:t>
            </a:r>
            <a:r>
              <a:rPr lang="en-US" sz="2000" smtClean="0"/>
              <a:t>an </a:t>
            </a:r>
            <a:r>
              <a:rPr lang="en-US" sz="2000"/>
              <a:t>observer at a fixed distance from the BH horizon. 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71295-2EAB-4972-AB41-CCB33ED09A6F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270" y="4069073"/>
            <a:ext cx="1933802" cy="348538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82928" y="411512"/>
            <a:ext cx="8778144" cy="397031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412438" y="4343390"/>
            <a:ext cx="548633" cy="23738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2E5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195" y="2331732"/>
            <a:ext cx="2194536" cy="1188707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572000" y="1325903"/>
            <a:ext cx="2743170" cy="640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772365" y="1325903"/>
            <a:ext cx="182878" cy="45719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005879" y="1417342"/>
            <a:ext cx="3291804" cy="1005829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82928" y="3520439"/>
            <a:ext cx="8778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7030A0"/>
                </a:solidFill>
              </a:rPr>
              <a:t>Shocking!</a:t>
            </a:r>
            <a:r>
              <a:rPr lang="en-US" sz="2000" i="1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7030A0"/>
                </a:solidFill>
              </a:rPr>
              <a:t> Entropy not prop to volume             </a:t>
            </a:r>
            <a:r>
              <a:rPr lang="en-US" sz="2400" b="1" dirty="0" smtClean="0">
                <a:solidFill>
                  <a:srgbClr val="C00000"/>
                </a:solidFill>
              </a:rPr>
              <a:t>Holographic Principle   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Description of a volume of space is encoded on the boundary to the region </a:t>
            </a:r>
            <a:endParaRPr lang="en-US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029195" y="3794755"/>
            <a:ext cx="426717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027270" y="6446487"/>
            <a:ext cx="1933802" cy="13070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2E50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377465" y="3063244"/>
            <a:ext cx="457194" cy="9143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54" name="Object 58"/>
          <p:cNvGraphicFramePr>
            <a:graphicFrameLocks noGrp="1" noChangeAspect="1"/>
          </p:cNvGraphicFramePr>
          <p:nvPr/>
        </p:nvGraphicFramePr>
        <p:xfrm>
          <a:off x="373063" y="406400"/>
          <a:ext cx="8448675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2" name="Equation" r:id="rId4" imgW="3098800" imgH="1041400" progId="Equation.3">
                  <p:embed/>
                </p:oleObj>
              </mc:Choice>
              <mc:Fallback>
                <p:oleObj name="Equation" r:id="rId4" imgW="3098800" imgH="1041400" progId="Equation.3">
                  <p:embed/>
                  <p:pic>
                    <p:nvPicPr>
                      <p:cNvPr id="0" name="Picture 6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406400"/>
                        <a:ext cx="8448675" cy="309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39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1352</TotalTime>
  <Words>791</Words>
  <Application>Microsoft Office PowerPoint</Application>
  <PresentationFormat>On-screen Show (4:3)</PresentationFormat>
  <Paragraphs>139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Apex</vt:lpstr>
      <vt:lpstr>Equation</vt:lpstr>
      <vt:lpstr>Black Hole Thermodynamics</vt:lpstr>
      <vt:lpstr>Special Relativity</vt:lpstr>
      <vt:lpstr>General Relativity :  classical field theory of gravitation</vt:lpstr>
      <vt:lpstr>Light-cones tip over across the horizon</vt:lpstr>
      <vt:lpstr>PowerPoint Presentation</vt:lpstr>
      <vt:lpstr>PowerPoint Presentation</vt:lpstr>
      <vt:lpstr>PowerPoint Presentation</vt:lpstr>
      <vt:lpstr>Hawking Radiation</vt:lpstr>
      <vt:lpstr>QFT in curved spacetime</vt:lpstr>
      <vt:lpstr>The meaning of BH entropy?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 Hole Thermodynamics</dc:title>
  <dc:creator>Cheng, Ta-Pei</dc:creator>
  <cp:lastModifiedBy>Cheng, Ta-Pei</cp:lastModifiedBy>
  <cp:revision>143</cp:revision>
  <cp:lastPrinted>2013-10-15T15:26:31Z</cp:lastPrinted>
  <dcterms:created xsi:type="dcterms:W3CDTF">2013-10-06T18:49:54Z</dcterms:created>
  <dcterms:modified xsi:type="dcterms:W3CDTF">2013-10-25T16:44:26Z</dcterms:modified>
</cp:coreProperties>
</file>