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9" r:id="rId18"/>
    <p:sldId id="277" r:id="rId19"/>
    <p:sldId id="275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420000"/>
    <a:srgbClr val="CCFFFF"/>
    <a:srgbClr val="FFFF99"/>
    <a:srgbClr val="0039AC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jpeg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jpeg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10.jpe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10.jpe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4.wmf"/><Relationship Id="rId1" Type="http://schemas.openxmlformats.org/officeDocument/2006/relationships/image" Target="../media/image6.jpeg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6.jpe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9.wmf"/><Relationship Id="rId1" Type="http://schemas.openxmlformats.org/officeDocument/2006/relationships/image" Target="../media/image10.jpeg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10.jpeg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6.jpe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0.jpe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3.wmf"/><Relationship Id="rId2" Type="http://schemas.openxmlformats.org/officeDocument/2006/relationships/image" Target="../media/image29.wmf"/><Relationship Id="rId1" Type="http://schemas.openxmlformats.org/officeDocument/2006/relationships/image" Target="../media/image10.jpeg"/><Relationship Id="rId6" Type="http://schemas.openxmlformats.org/officeDocument/2006/relationships/image" Target="../media/image32.wmf"/><Relationship Id="rId5" Type="http://schemas.openxmlformats.org/officeDocument/2006/relationships/image" Target="../media/image6.jpeg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10.jpeg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10.jpe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0.wmf"/><Relationship Id="rId1" Type="http://schemas.openxmlformats.org/officeDocument/2006/relationships/image" Target="../media/image6.jpeg"/><Relationship Id="rId5" Type="http://schemas.openxmlformats.org/officeDocument/2006/relationships/image" Target="../media/image41.wmf"/><Relationship Id="rId4" Type="http://schemas.openxmlformats.org/officeDocument/2006/relationships/image" Target="../media/image10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AAEE-4A99-4A9F-987C-D01563900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D61FCD-C4A7-44C7-BB9A-9C9929303037}" type="datetimeFigureOut">
              <a:rPr lang="en-US" smtClean="0"/>
              <a:pPr/>
              <a:t>8/21/2011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62E8E1-66D4-488C-9554-A4BCB13EC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jpeg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7.jpeg"/><Relationship Id="rId5" Type="http://schemas.openxmlformats.org/officeDocument/2006/relationships/oleObject" Target="../embeddings/oleObject35.bin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16.jpe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jpe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jpeg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jpeg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8.jpeg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458200" cy="144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extra dimensions of spacetime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7467600" cy="45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Theoretical  lessons  from  Maxwell’s  equations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352800" y="46482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Ta-Pei  Cheng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5410200" y="2667000"/>
            <a:ext cx="2057400" cy="1066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Relativity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Gauge symmetry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Extra dimensions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0" y="6324600"/>
            <a:ext cx="1371600" cy="22860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5/2010    PSU</a:t>
            </a:r>
            <a:endParaRPr lang="en-U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371601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In physics, at least, miracles need rational explanation </a:t>
            </a:r>
          </a:p>
          <a:p>
            <a:pPr algn="ctr"/>
            <a:r>
              <a:rPr lang="en-US" dirty="0" smtClean="0"/>
              <a:t>Need to explain    </a:t>
            </a:r>
            <a:r>
              <a:rPr lang="en-US" sz="2400" dirty="0" smtClean="0"/>
              <a:t>the </a:t>
            </a:r>
            <a:r>
              <a:rPr lang="en-US" sz="2400" dirty="0" err="1" smtClean="0"/>
              <a:t>Kaluza</a:t>
            </a:r>
            <a:r>
              <a:rPr lang="en-US" sz="2400" dirty="0" smtClean="0"/>
              <a:t>-Klein miracle</a:t>
            </a:r>
          </a:p>
          <a:p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219200" y="2069068"/>
            <a:ext cx="6781800" cy="4352330"/>
            <a:chOff x="1219200" y="2069068"/>
            <a:chExt cx="6781800" cy="4352330"/>
          </a:xfrm>
        </p:grpSpPr>
        <p:sp>
          <p:nvSpPr>
            <p:cNvPr id="4" name="TextBox 3"/>
            <p:cNvSpPr txBox="1"/>
            <p:nvPr/>
          </p:nvSpPr>
          <p:spPr>
            <a:xfrm>
              <a:off x="1219200" y="2069068"/>
              <a:ext cx="678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(1919) </a:t>
              </a:r>
              <a:r>
                <a:rPr lang="en-US" b="1" dirty="0" err="1" smtClean="0"/>
                <a:t>Kaluza</a:t>
              </a:r>
              <a:r>
                <a:rPr lang="en-US" dirty="0" smtClean="0"/>
                <a:t> discovered the miracle; (1925-28) </a:t>
              </a:r>
              <a:r>
                <a:rPr lang="en-US" b="1" dirty="0" smtClean="0"/>
                <a:t>Klein</a:t>
              </a:r>
              <a:r>
                <a:rPr lang="en-US" dirty="0" smtClean="0"/>
                <a:t> explained it </a:t>
              </a:r>
              <a:endParaRPr lang="en-US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717079" y="2438400"/>
              <a:ext cx="5902921" cy="3982998"/>
              <a:chOff x="1400175" y="1752600"/>
              <a:chExt cx="5902921" cy="3982998"/>
            </a:xfrm>
          </p:grpSpPr>
          <p:pic>
            <p:nvPicPr>
              <p:cNvPr id="2253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00175" y="1752600"/>
                <a:ext cx="2333625" cy="3220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1828800" y="5181600"/>
                <a:ext cx="1600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Theodor </a:t>
                </a:r>
                <a:r>
                  <a:rPr lang="en-US" sz="1600" dirty="0" err="1" smtClean="0"/>
                  <a:t>Kaluza</a:t>
                </a:r>
                <a:r>
                  <a:rPr lang="en-US" sz="1600" dirty="0" smtClean="0"/>
                  <a:t> </a:t>
                </a:r>
              </a:p>
              <a:p>
                <a:pPr algn="ctr"/>
                <a:r>
                  <a:rPr lang="en-US" sz="1400" dirty="0" smtClean="0"/>
                  <a:t>(circa 1940)</a:t>
                </a:r>
                <a:endParaRPr lang="en-US" sz="1400" dirty="0"/>
              </a:p>
            </p:txBody>
          </p:sp>
          <p:pic>
            <p:nvPicPr>
              <p:cNvPr id="22532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876799" y="1752600"/>
                <a:ext cx="2426297" cy="3204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5562600" y="5161002"/>
                <a:ext cx="1219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Oscar Klein </a:t>
                </a:r>
              </a:p>
              <a:p>
                <a:r>
                  <a:rPr lang="en-US" sz="1400" dirty="0" smtClean="0"/>
                  <a:t>(circa 1950)</a:t>
                </a:r>
                <a:endParaRPr lang="en-US" sz="1400" dirty="0"/>
              </a:p>
            </p:txBody>
          </p:sp>
        </p:grpSp>
      </p:grpSp>
      <p:sp>
        <p:nvSpPr>
          <p:cNvPr id="11" name="Title 1"/>
          <p:cNvSpPr txBox="1">
            <a:spLocks/>
          </p:cNvSpPr>
          <p:nvPr/>
        </p:nvSpPr>
        <p:spPr>
          <a:xfrm>
            <a:off x="530352" y="457200"/>
            <a:ext cx="4346448" cy="8412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Extra dimensions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81000" y="1161871"/>
            <a:ext cx="4648200" cy="1200329"/>
            <a:chOff x="381000" y="1161871"/>
            <a:chExt cx="4648200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381000" y="1219200"/>
              <a:ext cx="2209800" cy="92333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Clue: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Recall that EM can be determined by gauge symmetry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14600" y="1161871"/>
              <a:ext cx="2514600" cy="1200329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Gauge transformation  turns out to be a particular spacetime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transform’n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higher 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5800" y="1600200"/>
            <a:ext cx="8153400" cy="4225275"/>
            <a:chOff x="649289" y="1600200"/>
            <a:chExt cx="8189911" cy="4225275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5105400" y="1600200"/>
            <a:ext cx="3733800" cy="814004"/>
          </p:xfrm>
          <a:graphic>
            <a:graphicData uri="http://schemas.openxmlformats.org/presentationml/2006/ole">
              <p:oleObj spid="_x0000_s23554" name="Equation" r:id="rId5" imgW="2679480" imgH="583920" progId="Equation.3">
                <p:embed/>
              </p:oleObj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649289" y="2438401"/>
            <a:ext cx="7424499" cy="3387074"/>
          </p:xfrm>
          <a:graphic>
            <a:graphicData uri="http://schemas.openxmlformats.org/presentationml/2006/ole">
              <p:oleObj spid="_x0000_s23555" name="Equation" r:id="rId6" imgW="5232240" imgH="2438280" progId="Equation.3">
                <p:embed/>
              </p:oleObj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76200" y="5943600"/>
            <a:ext cx="8991600" cy="381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That gauge sym having a 5D geometric origin goes a long way in explaining the KK miracle 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2286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physics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 KK metric</a:t>
            </a:r>
            <a:endParaRPr lang="en-US" sz="2800" dirty="0"/>
          </a:p>
        </p:txBody>
      </p:sp>
      <p:sp>
        <p:nvSpPr>
          <p:cNvPr id="15" name="Title 1"/>
          <p:cNvSpPr txBox="1">
            <a:spLocks noGrp="1"/>
          </p:cNvSpPr>
          <p:nvPr>
            <p:ph type="title"/>
          </p:nvPr>
        </p:nvSpPr>
        <p:spPr>
          <a:xfrm>
            <a:off x="301752" y="457200"/>
            <a:ext cx="4727448" cy="8412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Extra dimensions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100137" y="1602279"/>
          <a:ext cx="6672263" cy="531321"/>
        </p:xfrm>
        <a:graphic>
          <a:graphicData uri="http://schemas.openxmlformats.org/presentationml/2006/ole">
            <p:oleObj spid="_x0000_s24580" name="Equation" r:id="rId3" imgW="3517560" imgH="27936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95400" y="3940314"/>
            <a:ext cx="6477000" cy="70788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Strange?!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Postulate extra dim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indices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(0,1,2,3,4), yet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the fields  are not allowed to depend on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14400" y="2521803"/>
            <a:ext cx="7017657" cy="1211997"/>
            <a:chOff x="914400" y="2521803"/>
            <a:chExt cx="7017657" cy="1211997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4502150" y="3067050"/>
            <a:ext cx="139700" cy="266700"/>
          </p:xfrm>
          <a:graphic>
            <a:graphicData uri="http://schemas.openxmlformats.org/presentationml/2006/ole">
              <p:oleObj spid="_x0000_s24582" name="Equation" r:id="rId5" imgW="139680" imgH="266400" progId="Equation.3">
                <p:embed/>
              </p:oleObj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914400" y="2521803"/>
              <a:ext cx="7010400" cy="830997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Recall the key feature:   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The fields are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indep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of the extra dim coord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4419600" y="3429000"/>
            <a:ext cx="3512457" cy="304800"/>
          </p:xfrm>
          <a:graphic>
            <a:graphicData uri="http://schemas.openxmlformats.org/presentationml/2006/ole">
              <p:oleObj spid="_x0000_s24585" name="Equation" r:id="rId7" imgW="3073320" imgH="266400" progId="Equation.3">
                <p:embed/>
              </p:oleObj>
            </a:graphicData>
          </a:graphic>
        </p:graphicFrame>
      </p:grpSp>
      <p:sp>
        <p:nvSpPr>
          <p:cNvPr id="14" name="Title 1"/>
          <p:cNvSpPr txBox="1">
            <a:spLocks/>
          </p:cNvSpPr>
          <p:nvPr/>
        </p:nvSpPr>
        <p:spPr>
          <a:xfrm>
            <a:off x="530352" y="457200"/>
            <a:ext cx="4346448" cy="8412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Extra dimensions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2286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physics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 KK metric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371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Kaluza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(the mathematician) was silent on the physical reality of the extra dimension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3400" y="1916668"/>
            <a:ext cx="7772400" cy="1597462"/>
            <a:chOff x="533400" y="1916668"/>
            <a:chExt cx="7772400" cy="1597462"/>
          </a:xfrm>
        </p:grpSpPr>
        <p:sp>
          <p:nvSpPr>
            <p:cNvPr id="6" name="TextBox 5"/>
            <p:cNvSpPr txBox="1"/>
            <p:nvPr/>
          </p:nvSpPr>
          <p:spPr>
            <a:xfrm>
              <a:off x="533400" y="1916668"/>
              <a:ext cx="7772400" cy="646331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Oscar Klein (the physicist) proposed that </a:t>
              </a:r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the extra dimension was real… </a:t>
              </a:r>
            </a:p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       Non-observation, because it’s extremely small --- the extra D was “curl up”.</a:t>
              </a:r>
              <a:endParaRPr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14400" y="2590800"/>
              <a:ext cx="6781800" cy="92333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extra (4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th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spatial dimension is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compactified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to a circle (radius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Geometry: </a:t>
              </a:r>
              <a:r>
                <a:rPr lang="en-US" dirty="0" smtClean="0">
                  <a:latin typeface="Script MT Bold" pitchFamily="66" charset="0"/>
                  <a:cs typeface="Times New Roman" pitchFamily="18" charset="0"/>
                </a:rPr>
                <a:t>M</a:t>
              </a:r>
              <a:r>
                <a:rPr lang="en-US" baseline="-25000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dirty="0" smtClean="0">
                  <a:latin typeface="Script MT Bold" pitchFamily="66" charset="0"/>
                  <a:cs typeface="Times New Roman" pitchFamily="18" charset="0"/>
                </a:rPr>
                <a:t>R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dirty="0" smtClean="0">
                  <a:latin typeface="Script MT Bold" pitchFamily="66" charset="0"/>
                  <a:cs typeface="Times New Roman" pitchFamily="18" charset="0"/>
                </a:rPr>
                <a:t>S</a:t>
              </a:r>
              <a:r>
                <a:rPr lang="en-US" baseline="30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Every point in the observed 3d spatial space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 actually a circle.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95600" y="4992469"/>
            <a:ext cx="5562600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Klein,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besides finding the coord space origin of gauge symmetry,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using (then new)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quantum mechanics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deduced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physical consequence of a compactified dimension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62000" y="3581400"/>
            <a:ext cx="7391400" cy="1219200"/>
            <a:chOff x="762000" y="3581400"/>
            <a:chExt cx="7391400" cy="1219200"/>
          </a:xfrm>
        </p:grpSpPr>
        <p:sp>
          <p:nvSpPr>
            <p:cNvPr id="20" name="TextBox 19"/>
            <p:cNvSpPr txBox="1"/>
            <p:nvPr/>
          </p:nvSpPr>
          <p:spPr>
            <a:xfrm>
              <a:off x="762000" y="3657600"/>
              <a:ext cx="4114800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hose, seen at a distance as a line (1d), is in reality composed of a series of 2d circles.</a:t>
              </a:r>
              <a:endParaRPr lang="en-US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105400" y="3581400"/>
              <a:ext cx="3048000" cy="1219200"/>
              <a:chOff x="4800600" y="3581400"/>
              <a:chExt cx="3048000" cy="1219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800600" y="3581400"/>
                <a:ext cx="3048000" cy="1219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4953457" y="3810000"/>
                <a:ext cx="914400" cy="762000"/>
              </a:xfrm>
              <a:prstGeom prst="lin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31" idx="0"/>
              </p:cNvCxnSpPr>
              <p:nvPr/>
            </p:nvCxnSpPr>
            <p:spPr>
              <a:xfrm flipV="1">
                <a:off x="5453389" y="3907558"/>
                <a:ext cx="1365719" cy="283442"/>
              </a:xfrm>
              <a:prstGeom prst="lin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31" idx="3"/>
              </p:cNvCxnSpPr>
              <p:nvPr/>
            </p:nvCxnSpPr>
            <p:spPr>
              <a:xfrm>
                <a:off x="5410200" y="4191000"/>
                <a:ext cx="2000827" cy="333994"/>
              </a:xfrm>
              <a:prstGeom prst="line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 rot="18438049">
                <a:off x="7025556" y="3712528"/>
                <a:ext cx="374614" cy="989999"/>
              </a:xfrm>
              <a:prstGeom prst="ellipse">
                <a:avLst/>
              </a:prstGeom>
              <a:noFill/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Title 1"/>
          <p:cNvSpPr txBox="1">
            <a:spLocks/>
          </p:cNvSpPr>
          <p:nvPr/>
        </p:nvSpPr>
        <p:spPr>
          <a:xfrm>
            <a:off x="530352" y="457200"/>
            <a:ext cx="4346448" cy="8412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Extra dimensions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05000" y="135249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Quantum fields in a compactified space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36550" y="1885950"/>
          <a:ext cx="8394700" cy="3829050"/>
        </p:xfrm>
        <a:graphic>
          <a:graphicData uri="http://schemas.openxmlformats.org/presentationml/2006/ole">
            <p:oleObj spid="_x0000_s25602" name="Equation" r:id="rId3" imgW="5765760" imgH="2641320" progId="Equation.3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0352" y="457200"/>
            <a:ext cx="4346448" cy="8412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Extra dimensions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69963" y="1517650"/>
          <a:ext cx="7154862" cy="3130550"/>
        </p:xfrm>
        <a:graphic>
          <a:graphicData uri="http://schemas.openxmlformats.org/presentationml/2006/ole">
            <p:oleObj spid="_x0000_s26626" name="Equation" r:id="rId3" imgW="4914720" imgH="21589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4775537"/>
            <a:ext cx="6019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signature of extra-dimension in 4d spacetime: 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tower of KK particles, with increasing masses (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n/R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having identical spin and gauge quantum numbers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Extra dimensions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4400" y="1143000"/>
            <a:ext cx="4343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signature of extra-dimension in 4d:  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tower of KK particles, with increasing masses,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having identical spin and gauge quantum numbers</a:t>
            </a:r>
            <a:endParaRPr lang="en-US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5334000"/>
            <a:ext cx="6629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 explains the mystery of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Kaluza’s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assumption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fields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9200" y="3446136"/>
          <a:ext cx="7153275" cy="1811664"/>
        </p:xfrm>
        <a:graphic>
          <a:graphicData uri="http://schemas.openxmlformats.org/presentationml/2006/ole">
            <p:oleObj spid="_x0000_s29700" name="Equation" r:id="rId3" imgW="4711680" imgH="1193760" progId="Equation.3">
              <p:embed/>
            </p:oleObj>
          </a:graphicData>
        </a:graphic>
      </p:graphicFrame>
      <p:graphicFrame>
        <p:nvGraphicFramePr>
          <p:cNvPr id="29701" name="Object 5" descr="Blue tissue paper"/>
          <p:cNvGraphicFramePr>
            <a:graphicFrameLocks noChangeAspect="1"/>
          </p:cNvGraphicFramePr>
          <p:nvPr/>
        </p:nvGraphicFramePr>
        <p:xfrm>
          <a:off x="204788" y="1452563"/>
          <a:ext cx="4592637" cy="1900237"/>
        </p:xfrm>
        <a:graphic>
          <a:graphicData uri="http://schemas.openxmlformats.org/presentationml/2006/ole">
            <p:oleObj spid="_x0000_s29701" name="Equation" r:id="rId4" imgW="3898800" imgH="1612800" progId="Equation.3">
              <p:embed/>
            </p:oleObj>
          </a:graphicData>
        </a:graphic>
      </p:graphicFrame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Extra dimensions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More recent activities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962400" cy="28956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The superstring/M theory :           </a:t>
            </a:r>
            <a:r>
              <a:rPr lang="en-US" sz="1600" dirty="0" smtClean="0"/>
              <a:t>five superstring theories and supergravity (gauged supersymmetry).  The only known </a:t>
            </a:r>
            <a:r>
              <a:rPr lang="en-US" sz="1600" i="1" dirty="0" smtClean="0"/>
              <a:t>attempt</a:t>
            </a:r>
            <a:r>
              <a:rPr lang="en-US" sz="1600" dirty="0" smtClean="0"/>
              <a:t> at quantum gravity theory, free of divergence problems. </a:t>
            </a:r>
          </a:p>
          <a:p>
            <a:r>
              <a:rPr lang="en-US" sz="1600" b="1" dirty="0" smtClean="0"/>
              <a:t>Must have 10 dimensions to be self-consistent. …</a:t>
            </a:r>
            <a:r>
              <a:rPr lang="en-US" sz="1600" dirty="0" smtClean="0"/>
              <a:t>huge number of consistent compactification ways (leading to the </a:t>
            </a:r>
            <a:r>
              <a:rPr lang="en-US" sz="1600" i="1" dirty="0" smtClean="0"/>
              <a:t>SU(3)</a:t>
            </a:r>
            <a:r>
              <a:rPr lang="en-US" sz="1600" i="1" dirty="0" err="1" smtClean="0"/>
              <a:t>xSU</a:t>
            </a:r>
            <a:r>
              <a:rPr lang="en-US" sz="1600" i="1" dirty="0" smtClean="0"/>
              <a:t>(2)</a:t>
            </a:r>
            <a:r>
              <a:rPr lang="en-US" sz="1600" i="1" dirty="0" err="1" smtClean="0"/>
              <a:t>xU</a:t>
            </a:r>
            <a:r>
              <a:rPr lang="en-US" sz="1600" i="1" dirty="0" smtClean="0"/>
              <a:t>(1) </a:t>
            </a:r>
            <a:r>
              <a:rPr lang="en-US" sz="1600" dirty="0" smtClean="0"/>
              <a:t>SM fields) -- but no obvious criteria to select … </a:t>
            </a:r>
          </a:p>
          <a:p>
            <a:pPr>
              <a:buNone/>
            </a:pPr>
            <a:r>
              <a:rPr lang="en-US" sz="1600" dirty="0" smtClean="0"/>
              <a:t>       Speculation: “</a:t>
            </a:r>
            <a:r>
              <a:rPr lang="en-US" sz="1600" i="1" dirty="0" smtClean="0"/>
              <a:t>landscape of theories</a:t>
            </a:r>
            <a:r>
              <a:rPr lang="en-US" sz="1600" dirty="0" smtClean="0"/>
              <a:t>”.  </a:t>
            </a:r>
            <a:endParaRPr lang="en-US" sz="16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4343400"/>
            <a:ext cx="8001000" cy="1600200"/>
            <a:chOff x="609600" y="4343400"/>
            <a:chExt cx="8001000" cy="1600200"/>
          </a:xfrm>
          <a:blipFill>
            <a:blip r:embed="rId4"/>
            <a:tile tx="0" ty="0" sx="100000" sy="100000" flip="none" algn="tl"/>
          </a:blipFill>
        </p:grpSpPr>
        <p:sp>
          <p:nvSpPr>
            <p:cNvPr id="11" name="Rectangle 10"/>
            <p:cNvSpPr/>
            <p:nvPr/>
          </p:nvSpPr>
          <p:spPr>
            <a:xfrm>
              <a:off x="609600" y="4343400"/>
              <a:ext cx="8001000" cy="16002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3795" name="Object 17"/>
            <p:cNvGraphicFramePr>
              <a:graphicFrameLocks noChangeAspect="1"/>
            </p:cNvGraphicFramePr>
            <p:nvPr/>
          </p:nvGraphicFramePr>
          <p:xfrm>
            <a:off x="3886200" y="4495800"/>
            <a:ext cx="4672013" cy="1000125"/>
          </p:xfrm>
          <a:graphic>
            <a:graphicData uri="http://schemas.openxmlformats.org/presentationml/2006/ole">
              <p:oleObj spid="_x0000_s33795" name="Equation" r:id="rId5" imgW="3327120" imgH="711000" progId="Equation.3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914400" y="4514671"/>
              <a:ext cx="274320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Plausibly,                      extra dimensions curled up      due to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quantum gravity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(= quantized spacetime)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324600" y="5638800"/>
            <a:ext cx="2286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Hopeless to observe?    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8600" y="1371600"/>
            <a:ext cx="4267200" cy="2590800"/>
            <a:chOff x="228600" y="1371600"/>
            <a:chExt cx="4267200" cy="2590800"/>
          </a:xfrm>
        </p:grpSpPr>
        <p:sp>
          <p:nvSpPr>
            <p:cNvPr id="8" name="Content Placeholder 4"/>
            <p:cNvSpPr txBox="1">
              <a:spLocks/>
            </p:cNvSpPr>
            <p:nvPr/>
          </p:nvSpPr>
          <p:spPr>
            <a:xfrm>
              <a:off x="228600" y="1371600"/>
              <a:ext cx="4267200" cy="2590800"/>
            </a:xfrm>
            <a:prstGeom prst="rect">
              <a:avLst/>
            </a:prstGeom>
            <a:blipFill>
              <a:blip r:embed="rId6" cstate="print"/>
              <a:tile tx="0" ty="0" sx="100000" sy="100000" flip="none" algn="tl"/>
            </a:blipFill>
          </p:spPr>
          <p:txBody>
            <a:bodyPr vert="horz">
              <a:normAutofit fontScale="92500"/>
            </a:bodyPr>
            <a:lstStyle/>
            <a:p>
              <a:pPr marL="342900" lvl="0" indent="-3429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"/>
                <a:defRPr/>
              </a:pPr>
              <a:r>
                <a:rPr lang="en-US" sz="2600" b="1" dirty="0" err="1" smtClean="0">
                  <a:solidFill>
                    <a:schemeClr val="tx2"/>
                  </a:solidFill>
                </a:rPr>
                <a:t>Abelian</a:t>
              </a:r>
              <a:r>
                <a:rPr lang="en-US" sz="2600" b="1" dirty="0" smtClean="0">
                  <a:solidFill>
                    <a:schemeClr val="tx2"/>
                  </a:solidFill>
                </a:rPr>
                <a:t> gauge theory                           </a:t>
              </a:r>
              <a:r>
                <a:rPr lang="en-US" sz="2200" dirty="0" smtClean="0">
                  <a:solidFill>
                    <a:schemeClr val="tx2"/>
                  </a:solidFill>
                </a:rPr>
                <a:t>= curled-up single extra dimension</a:t>
              </a:r>
            </a:p>
            <a:p>
              <a:pPr marL="342900" lvl="0" indent="-3429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"/>
                <a:defRPr/>
              </a:pPr>
              <a:r>
                <a:rPr lang="en-US" sz="2600" b="1" dirty="0" smtClean="0">
                  <a:solidFill>
                    <a:schemeClr val="tx2"/>
                  </a:solidFill>
                </a:rPr>
                <a:t>Non-</a:t>
              </a:r>
              <a:r>
                <a:rPr lang="en-US" sz="2600" b="1" dirty="0" err="1" smtClean="0">
                  <a:solidFill>
                    <a:schemeClr val="tx2"/>
                  </a:solidFill>
                </a:rPr>
                <a:t>Abelian</a:t>
              </a:r>
              <a:r>
                <a:rPr lang="en-US" sz="2600" b="1" dirty="0" smtClean="0">
                  <a:solidFill>
                    <a:schemeClr val="tx2"/>
                  </a:solidFill>
                </a:rPr>
                <a:t> </a:t>
              </a:r>
              <a:r>
                <a:rPr kumimoji="0" lang="en-US" sz="2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gauge theories</a:t>
              </a:r>
              <a:r>
                <a:rPr lang="en-US" sz="2600" b="1" dirty="0" smtClean="0">
                  <a:solidFill>
                    <a:schemeClr val="tx2"/>
                  </a:solidFill>
                </a:rPr>
                <a:t>                            </a:t>
              </a:r>
              <a:r>
                <a:rPr lang="en-US" sz="2200" dirty="0" smtClean="0">
                  <a:solidFill>
                    <a:schemeClr val="tx2"/>
                  </a:solidFill>
                </a:rPr>
                <a:t>= curled-up multiple extra dimensions</a:t>
              </a:r>
              <a:endPara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tabLst/>
                <a:defRPr/>
              </a:pPr>
              <a:r>
                <a:rPr lang="en-US" sz="2200" dirty="0" smtClean="0">
                  <a:solidFill>
                    <a:schemeClr val="tx2"/>
                  </a:solidFill>
                </a:rPr>
                <a:t> 	</a:t>
              </a:r>
              <a:endPara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70000"/>
                <a:buFont typeface="Wingdings 2"/>
                <a:buChar char=""/>
                <a:tabLst/>
                <a:defRPr/>
              </a:pPr>
              <a:endParaRPr kumimoji="0" lang="en-US" sz="2000" b="0" i="0" u="none" strike="noStrike" kern="1200" cap="none" spc="0" normalizeH="0" baseline="-25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66800" y="3276600"/>
              <a:ext cx="2819400" cy="533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difficult study of topology and differential geometry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EBA03-D91B-4AF3-BE4B-D3D3DEBAF2E1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6158" name="WordArt 27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64008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Theory of “large extra dimensions”</a:t>
            </a:r>
            <a:endParaRPr lang="en-US" sz="28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572000" y="1143000"/>
            <a:ext cx="4267200" cy="2667000"/>
            <a:chOff x="4572000" y="1219200"/>
            <a:chExt cx="4267200" cy="2667000"/>
          </a:xfrm>
        </p:grpSpPr>
        <p:sp>
          <p:nvSpPr>
            <p:cNvPr id="142" name="Rectangle 141"/>
            <p:cNvSpPr/>
            <p:nvPr/>
          </p:nvSpPr>
          <p:spPr>
            <a:xfrm>
              <a:off x="4648200" y="1219200"/>
              <a:ext cx="4191000" cy="26670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43" name="Object 142"/>
            <p:cNvGraphicFramePr>
              <a:graphicFrameLocks noChangeAspect="1"/>
            </p:cNvGraphicFramePr>
            <p:nvPr/>
          </p:nvGraphicFramePr>
          <p:xfrm>
            <a:off x="5091113" y="1282700"/>
            <a:ext cx="3067050" cy="1917700"/>
          </p:xfrm>
          <a:graphic>
            <a:graphicData uri="http://schemas.openxmlformats.org/presentationml/2006/ole">
              <p:oleObj spid="_x0000_s31752" name="Equation" r:id="rId3" imgW="2171520" imgH="1523880" progId="Equation.3">
                <p:embed/>
              </p:oleObj>
            </a:graphicData>
          </a:graphic>
        </p:graphicFrame>
        <p:sp>
          <p:nvSpPr>
            <p:cNvPr id="144" name="Rectangle 143"/>
            <p:cNvSpPr/>
            <p:nvPr/>
          </p:nvSpPr>
          <p:spPr>
            <a:xfrm>
              <a:off x="4572000" y="3276600"/>
              <a:ext cx="42672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US" sz="1600" b="1" dirty="0" smtClean="0"/>
                <a:t>Gravity observed in 3d space is feeble (G&lt;&lt;G*) because extra dimensions are “large”.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72000" y="4038600"/>
            <a:ext cx="4495800" cy="1755577"/>
            <a:chOff x="4495800" y="4343400"/>
            <a:chExt cx="4495800" cy="1755577"/>
          </a:xfrm>
        </p:grpSpPr>
        <p:sp>
          <p:nvSpPr>
            <p:cNvPr id="145" name="Rectangle 144"/>
            <p:cNvSpPr/>
            <p:nvPr/>
          </p:nvSpPr>
          <p:spPr>
            <a:xfrm>
              <a:off x="4495800" y="4343400"/>
              <a:ext cx="4267200" cy="1752600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724400" y="4343400"/>
              <a:ext cx="42672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000" i="1" dirty="0" smtClean="0"/>
                <a:t>Not ruled out by direct or indirect observational or experimental tests!</a:t>
              </a:r>
              <a:endParaRPr lang="en-US" sz="2000" b="1" dirty="0" smtClean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562600" y="5083314"/>
              <a:ext cx="24384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000" i="1" dirty="0" smtClean="0">
                  <a:solidFill>
                    <a:srgbClr val="920000"/>
                  </a:solidFill>
                </a:rPr>
                <a:t>Long-shot possibility:</a:t>
              </a:r>
            </a:p>
            <a:p>
              <a:pPr>
                <a:buNone/>
              </a:pPr>
              <a:r>
                <a:rPr lang="en-US" sz="2000" b="1" i="1" dirty="0" smtClean="0">
                  <a:solidFill>
                    <a:srgbClr val="920000"/>
                  </a:solidFill>
                </a:rPr>
                <a:t>Finding KK particles </a:t>
              </a:r>
            </a:p>
            <a:p>
              <a:pPr>
                <a:buNone/>
              </a:pPr>
              <a:r>
                <a:rPr lang="en-US" sz="2000" b="1" i="1" dirty="0" smtClean="0">
                  <a:solidFill>
                    <a:srgbClr val="920000"/>
                  </a:solidFill>
                </a:rPr>
                <a:t>in LHC experiments</a:t>
              </a:r>
              <a:endParaRPr lang="en-US" sz="2000" b="1" dirty="0" smtClean="0">
                <a:solidFill>
                  <a:srgbClr val="92000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2400" y="2971800"/>
            <a:ext cx="4419600" cy="2743200"/>
            <a:chOff x="152400" y="3276600"/>
            <a:chExt cx="4419600" cy="2743200"/>
          </a:xfrm>
        </p:grpSpPr>
        <p:sp>
          <p:nvSpPr>
            <p:cNvPr id="45" name="Rectangle 44"/>
            <p:cNvSpPr/>
            <p:nvPr/>
          </p:nvSpPr>
          <p:spPr>
            <a:xfrm>
              <a:off x="152400" y="3276600"/>
              <a:ext cx="4419600" cy="2743200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None/>
              </a:pPr>
              <a:r>
                <a:rPr lang="en-US" sz="2000" b="1" dirty="0" smtClean="0">
                  <a:solidFill>
                    <a:srgbClr val="C00000"/>
                  </a:solidFill>
                </a:rPr>
                <a:t>Speculation of a large extra dimension </a:t>
              </a:r>
              <a:endParaRPr lang="en-US" sz="2000" dirty="0" smtClean="0">
                <a:solidFill>
                  <a:srgbClr val="C00000"/>
                </a:solidFill>
              </a:endParaRPr>
            </a:p>
            <a:p>
              <a:pPr>
                <a:buNone/>
              </a:pPr>
              <a:r>
                <a:rPr lang="en-US" sz="2000" dirty="0" smtClean="0">
                  <a:solidFill>
                    <a:srgbClr val="C00000"/>
                  </a:solidFill>
                </a:rPr>
                <a:t>1/</a:t>
              </a:r>
              <a:r>
                <a:rPr lang="en-US" sz="2000" i="1" dirty="0" smtClean="0">
                  <a:solidFill>
                    <a:srgbClr val="C00000"/>
                  </a:solidFill>
                </a:rPr>
                <a:t>R = O(10</a:t>
              </a:r>
              <a:r>
                <a:rPr lang="en-US" sz="2000" i="1" baseline="30000" dirty="0" smtClean="0">
                  <a:solidFill>
                    <a:srgbClr val="C00000"/>
                  </a:solidFill>
                </a:rPr>
                <a:t>3</a:t>
              </a:r>
              <a:r>
                <a:rPr lang="en-US" sz="2000" i="1" dirty="0" smtClean="0">
                  <a:solidFill>
                    <a:srgbClr val="C00000"/>
                  </a:solidFill>
                </a:rPr>
                <a:t>GeV) = electroweak scale, </a:t>
              </a:r>
              <a:r>
                <a:rPr lang="en-US" sz="2000" dirty="0" smtClean="0">
                  <a:solidFill>
                    <a:srgbClr val="C00000"/>
                  </a:solidFill>
                </a:rPr>
                <a:t>instead of Planck </a:t>
              </a:r>
              <a:r>
                <a:rPr lang="en-US" sz="2000" i="1" dirty="0" smtClean="0">
                  <a:solidFill>
                    <a:srgbClr val="C00000"/>
                  </a:solidFill>
                </a:rPr>
                <a:t>O(10</a:t>
              </a:r>
              <a:r>
                <a:rPr lang="en-US" sz="2000" i="1" baseline="30000" dirty="0" smtClean="0">
                  <a:solidFill>
                    <a:srgbClr val="C00000"/>
                  </a:solidFill>
                </a:rPr>
                <a:t>19</a:t>
              </a:r>
              <a:r>
                <a:rPr lang="en-US" sz="2000" i="1" dirty="0" smtClean="0">
                  <a:solidFill>
                    <a:srgbClr val="C00000"/>
                  </a:solidFill>
                </a:rPr>
                <a:t>GeV). </a:t>
              </a:r>
            </a:p>
            <a:p>
              <a:pPr>
                <a:buNone/>
              </a:pPr>
              <a:r>
                <a:rPr lang="en-US" sz="2000" i="1" dirty="0" smtClean="0">
                  <a:solidFill>
                    <a:srgbClr val="C00000"/>
                  </a:solidFill>
                </a:rPr>
                <a:t>              </a:t>
              </a:r>
            </a:p>
            <a:p>
              <a:pPr>
                <a:buNone/>
              </a:pPr>
              <a:r>
                <a:rPr lang="en-US" sz="2000" i="1" dirty="0" smtClean="0">
                  <a:solidFill>
                    <a:schemeClr val="tx1"/>
                  </a:solidFill>
                </a:rPr>
                <a:t>Gravity coupling G* </a:t>
              </a:r>
              <a:r>
                <a:rPr lang="en-US" sz="2000" u="sng" dirty="0" smtClean="0">
                  <a:solidFill>
                    <a:schemeClr val="tx1"/>
                  </a:solidFill>
                </a:rPr>
                <a:t>not</a:t>
              </a:r>
              <a:r>
                <a:rPr lang="en-US" sz="2000" dirty="0" smtClean="0">
                  <a:solidFill>
                    <a:schemeClr val="tx1"/>
                  </a:solidFill>
                </a:rPr>
                <a:t> so small?</a:t>
              </a:r>
            </a:p>
            <a:p>
              <a:pPr>
                <a:buNone/>
              </a:pPr>
              <a:endParaRPr lang="en-US" sz="2000" i="1" dirty="0" smtClean="0">
                <a:solidFill>
                  <a:schemeClr val="tx1"/>
                </a:solidFill>
              </a:endParaRPr>
            </a:p>
            <a:p>
              <a:pPr>
                <a:buNone/>
              </a:pPr>
              <a:endParaRPr lang="en-US" sz="2000" i="1" dirty="0" smtClean="0">
                <a:solidFill>
                  <a:schemeClr val="tx1"/>
                </a:solidFill>
              </a:endParaRPr>
            </a:p>
          </p:txBody>
        </p:sp>
        <p:graphicFrame>
          <p:nvGraphicFramePr>
            <p:cNvPr id="31753" name="Object 20"/>
            <p:cNvGraphicFramePr>
              <a:graphicFrameLocks noChangeAspect="1"/>
            </p:cNvGraphicFramePr>
            <p:nvPr/>
          </p:nvGraphicFramePr>
          <p:xfrm>
            <a:off x="914400" y="5164138"/>
            <a:ext cx="2859088" cy="779462"/>
          </p:xfrm>
          <a:graphic>
            <a:graphicData uri="http://schemas.openxmlformats.org/presentationml/2006/ole">
              <p:oleObj spid="_x0000_s31753" name="Equation" r:id="rId6" imgW="2336760" imgH="609480" progId="Equation.3">
                <p:embed/>
              </p:oleObj>
            </a:graphicData>
          </a:graphic>
        </p:graphicFrame>
      </p:grpSp>
      <p:grpSp>
        <p:nvGrpSpPr>
          <p:cNvPr id="56" name="Group 55"/>
          <p:cNvGrpSpPr/>
          <p:nvPr/>
        </p:nvGrpSpPr>
        <p:grpSpPr>
          <a:xfrm>
            <a:off x="304800" y="1219200"/>
            <a:ext cx="4114800" cy="1600200"/>
            <a:chOff x="304800" y="1219200"/>
            <a:chExt cx="4114800" cy="1600200"/>
          </a:xfrm>
        </p:grpSpPr>
        <p:sp>
          <p:nvSpPr>
            <p:cNvPr id="52" name="Rectangle 51"/>
            <p:cNvSpPr/>
            <p:nvPr/>
          </p:nvSpPr>
          <p:spPr>
            <a:xfrm>
              <a:off x="304800" y="1371600"/>
              <a:ext cx="4038600" cy="533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b="1" dirty="0" smtClean="0">
                  <a:solidFill>
                    <a:schemeClr val="tx1"/>
                  </a:solidFill>
                </a:rPr>
                <a:t>Gravity in space with extra dimensions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7200" y="1219200"/>
              <a:ext cx="3962400" cy="60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r>
                <a:rPr lang="en-US" b="1" dirty="0" smtClean="0">
                  <a:solidFill>
                    <a:schemeClr val="tx1"/>
                  </a:solidFill>
                </a:rPr>
                <a:t>Gravity in space with extra dimensions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04800" y="1828800"/>
              <a:ext cx="4038600" cy="990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1755" name="Object 11"/>
            <p:cNvGraphicFramePr>
              <a:graphicFrameLocks noChangeAspect="1"/>
            </p:cNvGraphicFramePr>
            <p:nvPr/>
          </p:nvGraphicFramePr>
          <p:xfrm>
            <a:off x="636588" y="1625600"/>
            <a:ext cx="3706812" cy="1117600"/>
          </p:xfrm>
          <a:graphic>
            <a:graphicData uri="http://schemas.openxmlformats.org/presentationml/2006/ole">
              <p:oleObj spid="_x0000_s31755" name="Equation" r:id="rId7" imgW="3200400" imgH="96516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066800"/>
            <a:ext cx="7772400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Lessons from Maxwell’s Equations: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Relativity,  gauge symmetry  (and  extra-dimension ?)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8001000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Relativity: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Physics arena = spacetime;  gravity = structure of spacetime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286000"/>
            <a:ext cx="8001000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Gauge symmetry: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All non-gravity interactions are gauge interactions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819400"/>
            <a:ext cx="8305800" cy="323165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Extra dimensions of spacetime (?)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Kaluza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-Klein =&gt;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spacetime sym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compactified extra dim =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gauge symmetry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EM+others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 “gravity interactions” of extra dim 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Unification of forces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(?)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Physical manifestation of extra dim in 4D spacetime =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towers of KK states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Candidate theories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quantum gravity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involve several extra dimensions (?)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= O(10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GeV)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plausible expectation,</a:t>
            </a:r>
          </a:p>
          <a:p>
            <a:pPr>
              <a:lnSpc>
                <a:spcPct val="150000"/>
              </a:lnSpc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large extra dim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KK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= O(10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GeV)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 ruled out!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Arial Narrow" pitchFamily="34" charset="0"/>
              </a:rPr>
              <a:t>from  Maxwell’s  equations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343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pPr marL="514350" indent="-514350" algn="ctr">
              <a:buClr>
                <a:schemeClr val="tx1"/>
              </a:buClr>
              <a:buNone/>
            </a:pPr>
            <a:r>
              <a:rPr lang="en-US" sz="9600" b="1" u="sng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Outline</a:t>
            </a:r>
            <a:endParaRPr lang="en-US" sz="6000" u="sng" dirty="0" smtClean="0">
              <a:solidFill>
                <a:srgbClr val="66330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2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Relativity</a:t>
            </a:r>
            <a:r>
              <a:rPr lang="en-US" sz="96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 = spacetime symmetry 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96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		</a:t>
            </a:r>
            <a:r>
              <a:rPr lang="en-US" sz="112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SR</a:t>
            </a:r>
            <a:r>
              <a:rPr lang="en-US" sz="112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:</a:t>
            </a:r>
            <a:r>
              <a:rPr lang="en-US" sz="96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88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inertial coordinate frames 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88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               </a:t>
            </a:r>
            <a:r>
              <a:rPr lang="en-US" sz="11200" b="1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GR</a:t>
            </a:r>
            <a:r>
              <a:rPr lang="en-US" sz="112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:</a:t>
            </a:r>
            <a:r>
              <a:rPr lang="en-US" sz="96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88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general coord frames =&gt; gravitational field theory 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8800" dirty="0" smtClean="0">
                <a:solidFill>
                  <a:srgbClr val="7030A0"/>
                </a:solidFill>
                <a:latin typeface="Calibri" pitchFamily="34" charset="0"/>
                <a:cs typeface="Arial" pitchFamily="34" charset="0"/>
              </a:rPr>
              <a:t>	                                             </a:t>
            </a:r>
            <a:r>
              <a:rPr lang="en-US" sz="88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(1+3)-dimension tensor formalism</a:t>
            </a:r>
          </a:p>
          <a:p>
            <a:pPr marL="514350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200" b="1" dirty="0" smtClean="0">
                <a:latin typeface="Calibri" pitchFamily="34" charset="0"/>
                <a:cs typeface="Arial" pitchFamily="34" charset="0"/>
              </a:rPr>
              <a:t>Gauge symmetry </a:t>
            </a:r>
            <a:r>
              <a:rPr lang="en-US" sz="8600" dirty="0" smtClean="0">
                <a:latin typeface="Calibri" pitchFamily="34" charset="0"/>
                <a:cs typeface="Arial" pitchFamily="34" charset="0"/>
              </a:rPr>
              <a:t>– local symmetry in charge spaces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7200" dirty="0" smtClean="0">
                <a:latin typeface="Calibri" pitchFamily="34" charset="0"/>
                <a:cs typeface="Arial" pitchFamily="34" charset="0"/>
              </a:rPr>
              <a:t>                                                               </a:t>
            </a:r>
            <a:r>
              <a:rPr lang="en-US" sz="7200" dirty="0" err="1" smtClean="0">
                <a:latin typeface="Calibri" pitchFamily="34" charset="0"/>
                <a:cs typeface="Arial" pitchFamily="34" charset="0"/>
              </a:rPr>
              <a:t>Mawxell’s</a:t>
            </a:r>
            <a:r>
              <a:rPr lang="en-US" sz="7200" dirty="0" smtClean="0">
                <a:latin typeface="Calibri" pitchFamily="34" charset="0"/>
                <a:cs typeface="Arial" pitchFamily="34" charset="0"/>
              </a:rPr>
              <a:t> theory as prototype gauge theory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7200" dirty="0" smtClean="0">
                <a:latin typeface="Calibri" pitchFamily="34" charset="0"/>
                <a:cs typeface="Arial" pitchFamily="34" charset="0"/>
              </a:rPr>
              <a:t>                                                                Strong, weak &amp; EM interactions = gauge </a:t>
            </a:r>
            <a:r>
              <a:rPr lang="en-US" sz="7200" dirty="0" err="1" smtClean="0">
                <a:latin typeface="Calibri" pitchFamily="34" charset="0"/>
                <a:cs typeface="Arial" pitchFamily="34" charset="0"/>
              </a:rPr>
              <a:t>int’ns</a:t>
            </a:r>
            <a:endParaRPr lang="en-US" sz="7200" dirty="0" smtClean="0"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1200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Extra dimension theory - </a:t>
            </a:r>
            <a:r>
              <a:rPr lang="en-US" sz="88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a historical introduction </a:t>
            </a:r>
            <a:endParaRPr lang="en-US" sz="8800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80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              </a:t>
            </a:r>
            <a:r>
              <a:rPr lang="en-US" sz="72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“The </a:t>
            </a:r>
            <a:r>
              <a:rPr lang="en-US" sz="7200" dirty="0" err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Kaluza</a:t>
            </a:r>
            <a:r>
              <a:rPr lang="en-US" sz="72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-Klein Miracle”: derivation</a:t>
            </a:r>
            <a:r>
              <a:rPr lang="en-US" sz="80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of </a:t>
            </a:r>
            <a:r>
              <a:rPr lang="en-US" sz="8000" dirty="0" err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Maxwell’e</a:t>
            </a:r>
            <a:r>
              <a:rPr lang="en-US" sz="80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eqns</a:t>
            </a:r>
            <a:r>
              <a:rPr lang="en-US" sz="80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from 5d GR                             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g</a:t>
            </a:r>
            <a:r>
              <a:rPr lang="en-US" sz="72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                            gauge symmetry = spacetime sym of compactified extra dim</a:t>
            </a:r>
            <a:endParaRPr lang="en-US" sz="8000" dirty="0" smtClean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8000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                           </a:t>
            </a:r>
            <a:r>
              <a:rPr lang="en-US" sz="80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Speculation: discovery of extra dim at LHC??</a:t>
            </a:r>
          </a:p>
          <a:p>
            <a:pPr marL="514350" indent="-514350">
              <a:buClr>
                <a:schemeClr val="tx1"/>
              </a:buClr>
              <a:buNone/>
            </a:pPr>
            <a:r>
              <a:rPr lang="en-US" sz="80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marL="514350" indent="-514350">
              <a:buClr>
                <a:schemeClr val="tx1"/>
              </a:buClr>
              <a:buNone/>
            </a:pPr>
            <a:endParaRPr lang="en-US" sz="2800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marL="514350" indent="-514350">
              <a:buClr>
                <a:schemeClr val="tx1"/>
              </a:buClr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7620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Relativity, Gauge symmetry, … Extra dimensions(?)</a:t>
            </a:r>
            <a:endParaRPr lang="en-US" sz="20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5638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Math formalism 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indispensible for the study of higher dim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EBA03-D91B-4AF3-BE4B-D3D3DEBAF2E1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6158" name="WordArt 27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64008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Theory of “large extra dimensions”</a:t>
            </a:r>
            <a:endParaRPr lang="en-US" sz="28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352800" y="1295400"/>
            <a:ext cx="4724400" cy="2971800"/>
            <a:chOff x="4419600" y="1295400"/>
            <a:chExt cx="4724400" cy="2971800"/>
          </a:xfrm>
        </p:grpSpPr>
        <p:sp>
          <p:nvSpPr>
            <p:cNvPr id="88" name="Rectangle 87"/>
            <p:cNvSpPr/>
            <p:nvPr/>
          </p:nvSpPr>
          <p:spPr>
            <a:xfrm>
              <a:off x="4419600" y="1295400"/>
              <a:ext cx="4648200" cy="29718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 flipV="1">
              <a:off x="6705600" y="1371600"/>
              <a:ext cx="1981200" cy="647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 flipV="1">
              <a:off x="6705600" y="2019300"/>
              <a:ext cx="1981200" cy="647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 flipV="1">
              <a:off x="6705600" y="2667000"/>
              <a:ext cx="1981200" cy="647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 flipV="1">
              <a:off x="6705600" y="3314700"/>
              <a:ext cx="1981200" cy="6477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rot="5400000" flipH="1" flipV="1">
              <a:off x="7479792" y="2667000"/>
              <a:ext cx="2590800" cy="1588"/>
            </a:xfrm>
            <a:prstGeom prst="straightConnector1">
              <a:avLst/>
            </a:prstGeom>
            <a:ln w="12700"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8686800" y="2462962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F0"/>
                  </a:solidFill>
                  <a:latin typeface="Symbol" pitchFamily="18" charset="2"/>
                </a:rPr>
                <a:t>d</a:t>
              </a:r>
              <a:r>
                <a:rPr lang="en-US" sz="1600" dirty="0" smtClean="0">
                  <a:latin typeface="Symbol" pitchFamily="18" charset="2"/>
                </a:rPr>
                <a:t> </a:t>
              </a:r>
              <a:r>
                <a:rPr lang="en-US" sz="1600" dirty="0" err="1" smtClean="0">
                  <a:solidFill>
                    <a:srgbClr val="00B0F0"/>
                  </a:solidFill>
                </a:rPr>
                <a:t>d</a:t>
              </a:r>
              <a:endParaRPr lang="en-US" sz="1600" dirty="0"/>
            </a:p>
          </p:txBody>
        </p:sp>
        <p:grpSp>
          <p:nvGrpSpPr>
            <p:cNvPr id="2" name="Group 98"/>
            <p:cNvGrpSpPr/>
            <p:nvPr/>
          </p:nvGrpSpPr>
          <p:grpSpPr>
            <a:xfrm>
              <a:off x="6705600" y="3886200"/>
              <a:ext cx="1981200" cy="338554"/>
              <a:chOff x="2209800" y="4233446"/>
              <a:chExt cx="1981200" cy="338554"/>
            </a:xfrm>
          </p:grpSpPr>
          <p:cxnSp>
            <p:nvCxnSpPr>
              <p:cNvPr id="100" name="Straight Arrow Connector 99"/>
              <p:cNvCxnSpPr/>
              <p:nvPr/>
            </p:nvCxnSpPr>
            <p:spPr>
              <a:xfrm>
                <a:off x="2209800" y="4419600"/>
                <a:ext cx="1981200" cy="1588"/>
              </a:xfrm>
              <a:prstGeom prst="straightConnector1">
                <a:avLst/>
              </a:prstGeom>
              <a:ln w="12700">
                <a:solidFill>
                  <a:srgbClr val="0070C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>
              <a:xfrm>
                <a:off x="2971800" y="4233446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0B0F0"/>
                    </a:solidFill>
                  </a:rPr>
                  <a:t>3d</a:t>
                </a:r>
                <a:endParaRPr lang="en-US" sz="1600" dirty="0"/>
              </a:p>
            </p:txBody>
          </p:sp>
        </p:grpSp>
        <p:cxnSp>
          <p:nvCxnSpPr>
            <p:cNvPr id="104" name="Straight Connector 103"/>
            <p:cNvCxnSpPr/>
            <p:nvPr/>
          </p:nvCxnSpPr>
          <p:spPr>
            <a:xfrm flipV="1">
              <a:off x="6998368" y="2362200"/>
              <a:ext cx="145983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8458200" y="35022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458200" y="28926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458200" y="2206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8458200" y="15240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7010400" y="2362200"/>
              <a:ext cx="685800" cy="3048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7010400" y="2362200"/>
              <a:ext cx="381000" cy="3048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7010400" y="2019300"/>
              <a:ext cx="685800" cy="3429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2" idx="2"/>
              <a:endCxn id="106" idx="1"/>
            </p:cNvCxnSpPr>
            <p:nvPr/>
          </p:nvCxnSpPr>
          <p:spPr>
            <a:xfrm rot="16200000" flipH="1">
              <a:off x="7887444" y="2475756"/>
              <a:ext cx="379512" cy="76200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7696201" y="1676400"/>
              <a:ext cx="762001" cy="341411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7391400" y="2667000"/>
              <a:ext cx="1066800" cy="99060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6705600" y="22098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31" name="Can 130"/>
            <p:cNvSpPr/>
            <p:nvPr/>
          </p:nvSpPr>
          <p:spPr>
            <a:xfrm rot="5400000">
              <a:off x="5263896" y="1441704"/>
              <a:ext cx="457200" cy="1816608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4584192" y="2121408"/>
              <a:ext cx="1524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4736592" y="2350008"/>
              <a:ext cx="1459832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4507992" y="2194631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135624" y="2194631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105400" y="2895600"/>
              <a:ext cx="1371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Mass spread out in extra dim (size </a:t>
              </a:r>
              <a:r>
                <a:rPr lang="en-US" i="1" dirty="0" smtClean="0"/>
                <a:t>R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37" name="Arc 136"/>
            <p:cNvSpPr/>
            <p:nvPr/>
          </p:nvSpPr>
          <p:spPr>
            <a:xfrm flipH="1">
              <a:off x="4736592" y="2103120"/>
              <a:ext cx="457200" cy="533400"/>
            </a:xfrm>
            <a:prstGeom prst="arc">
              <a:avLst>
                <a:gd name="adj1" fmla="val 15248652"/>
                <a:gd name="adj2" fmla="val 2092795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Arc 137"/>
            <p:cNvSpPr/>
            <p:nvPr/>
          </p:nvSpPr>
          <p:spPr>
            <a:xfrm flipV="1">
              <a:off x="5727192" y="2057400"/>
              <a:ext cx="457200" cy="533400"/>
            </a:xfrm>
            <a:prstGeom prst="arc">
              <a:avLst>
                <a:gd name="adj1" fmla="val 16200000"/>
                <a:gd name="adj2" fmla="val 2092795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065776" y="2112264"/>
              <a:ext cx="868680" cy="478536"/>
            </a:xfrm>
            <a:custGeom>
              <a:avLst/>
              <a:gdLst>
                <a:gd name="connsiteX0" fmla="*/ 0 w 868680"/>
                <a:gd name="connsiteY0" fmla="*/ 3048 h 478536"/>
                <a:gd name="connsiteX1" fmla="*/ 310896 w 868680"/>
                <a:gd name="connsiteY1" fmla="*/ 67056 h 478536"/>
                <a:gd name="connsiteX2" fmla="*/ 658368 w 868680"/>
                <a:gd name="connsiteY2" fmla="*/ 405384 h 478536"/>
                <a:gd name="connsiteX3" fmla="*/ 868680 w 868680"/>
                <a:gd name="connsiteY3" fmla="*/ 478536 h 478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8680" h="478536">
                  <a:moveTo>
                    <a:pt x="0" y="3048"/>
                  </a:moveTo>
                  <a:cubicBezTo>
                    <a:pt x="100584" y="1524"/>
                    <a:pt x="201168" y="0"/>
                    <a:pt x="310896" y="67056"/>
                  </a:cubicBezTo>
                  <a:cubicBezTo>
                    <a:pt x="420624" y="134112"/>
                    <a:pt x="565404" y="336804"/>
                    <a:pt x="658368" y="405384"/>
                  </a:cubicBezTo>
                  <a:cubicBezTo>
                    <a:pt x="751332" y="473964"/>
                    <a:pt x="833628" y="464820"/>
                    <a:pt x="868680" y="478536"/>
                  </a:cubicBezTo>
                </a:path>
              </a:pathLst>
            </a:cu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28600"/>
            <a:ext cx="2438400" cy="841248"/>
          </a:xfrm>
        </p:spPr>
        <p:txBody>
          <a:bodyPr>
            <a:normAutofit/>
          </a:bodyPr>
          <a:lstStyle/>
          <a:p>
            <a:r>
              <a:rPr lang="en-US" dirty="0" smtClean="0"/>
              <a:t>relativity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63875" y="2774950"/>
          <a:ext cx="3089275" cy="2516188"/>
        </p:xfrm>
        <a:graphic>
          <a:graphicData uri="http://schemas.openxmlformats.org/presentationml/2006/ole">
            <p:oleObj spid="_x0000_s1029" name="Equation" r:id="rId3" imgW="2501640" imgH="195552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248400" y="1143000"/>
          <a:ext cx="2743200" cy="5019657"/>
        </p:xfrm>
        <a:graphic>
          <a:graphicData uri="http://schemas.openxmlformats.org/presentationml/2006/ole">
            <p:oleObj spid="_x0000_s1038" name="Equation" r:id="rId4" imgW="2070000" imgH="3377880" progId="Equation.3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52400" y="990600"/>
            <a:ext cx="5943600" cy="3184796"/>
            <a:chOff x="228600" y="1219200"/>
            <a:chExt cx="5715000" cy="3184796"/>
          </a:xfrm>
        </p:grpSpPr>
        <p:grpSp>
          <p:nvGrpSpPr>
            <p:cNvPr id="18" name="Group 17"/>
            <p:cNvGrpSpPr/>
            <p:nvPr/>
          </p:nvGrpSpPr>
          <p:grpSpPr>
            <a:xfrm>
              <a:off x="228600" y="1793823"/>
              <a:ext cx="5562600" cy="2610173"/>
              <a:chOff x="228600" y="1793823"/>
              <a:chExt cx="5562600" cy="2610173"/>
            </a:xfrm>
          </p:grpSpPr>
          <p:graphicFrame>
            <p:nvGraphicFramePr>
              <p:cNvPr id="6" name="Content Placeholder 5"/>
              <p:cNvGraphicFramePr>
                <a:graphicFrameLocks noChangeAspect="1"/>
              </p:cNvGraphicFramePr>
              <p:nvPr>
                <p:ph sz="half" idx="1"/>
              </p:nvPr>
            </p:nvGraphicFramePr>
            <p:xfrm>
              <a:off x="457200" y="1793823"/>
              <a:ext cx="5334000" cy="1101777"/>
            </p:xfrm>
            <a:graphic>
              <a:graphicData uri="http://schemas.openxmlformats.org/presentationml/2006/ole">
                <p:oleObj spid="_x0000_s1026" name="Equation" r:id="rId5" imgW="3009600" imgH="583920" progId="Equation.3">
                  <p:embed/>
                </p:oleObj>
              </a:graphicData>
            </a:graphic>
          </p:graphicFrame>
          <p:sp>
            <p:nvSpPr>
              <p:cNvPr id="8" name="TextBox 7"/>
              <p:cNvSpPr txBox="1"/>
              <p:nvPr/>
            </p:nvSpPr>
            <p:spPr>
              <a:xfrm>
                <a:off x="228600" y="2971800"/>
                <a:ext cx="2784231" cy="338554"/>
              </a:xfrm>
              <a:prstGeom prst="rect">
                <a:avLst/>
              </a:prstGeom>
              <a:blipFill>
                <a:blip r:embed="rId6" cstate="print"/>
                <a:tile tx="0" ty="0" sx="100000" sy="100000" flip="none" algn="tl"/>
              </a:blip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Unchanged </a:t>
                </a:r>
                <a:r>
                  <a:rPr lang="en-US" sz="1200" dirty="0" smtClean="0"/>
                  <a:t>under</a:t>
                </a:r>
                <a:r>
                  <a:rPr lang="en-US" sz="1600" dirty="0" smtClean="0"/>
                  <a:t> Lorentz  </a:t>
                </a:r>
                <a:r>
                  <a:rPr lang="en-US" sz="1600" dirty="0" err="1" smtClean="0"/>
                  <a:t>transf</a:t>
                </a:r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  <p:graphicFrame>
            <p:nvGraphicFramePr>
              <p:cNvPr id="9" name="Content Placeholder 8"/>
              <p:cNvGraphicFramePr>
                <a:graphicFrameLocks noChangeAspect="1"/>
              </p:cNvGraphicFramePr>
              <p:nvPr>
                <p:ph sz="half" idx="2"/>
              </p:nvPr>
            </p:nvGraphicFramePr>
            <p:xfrm>
              <a:off x="348762" y="3352800"/>
              <a:ext cx="2590800" cy="1051196"/>
            </p:xfrm>
            <a:graphic>
              <a:graphicData uri="http://schemas.openxmlformats.org/presentationml/2006/ole">
                <p:oleObj spid="_x0000_s1027" name="Equation" r:id="rId7" imgW="1714320" imgH="876240" progId="Equation.3">
                  <p:embed/>
                </p:oleObj>
              </a:graphicData>
            </a:graphic>
          </p:graphicFrame>
          <p:graphicFrame>
            <p:nvGraphicFramePr>
              <p:cNvPr id="13" name="Object 12"/>
              <p:cNvGraphicFramePr>
                <a:graphicFrameLocks noChangeAspect="1"/>
              </p:cNvGraphicFramePr>
              <p:nvPr/>
            </p:nvGraphicFramePr>
            <p:xfrm>
              <a:off x="4349750" y="3295650"/>
              <a:ext cx="139700" cy="266700"/>
            </p:xfrm>
            <a:graphic>
              <a:graphicData uri="http://schemas.openxmlformats.org/presentationml/2006/ole">
                <p:oleObj spid="_x0000_s1030" name="Equation" r:id="rId8" imgW="139680" imgH="266400" progId="Equation.3">
                  <p:embed/>
                </p:oleObj>
              </a:graphicData>
            </a:graphic>
          </p:graphicFrame>
        </p:grpSp>
        <p:sp>
          <p:nvSpPr>
            <p:cNvPr id="17" name="TextBox 16"/>
            <p:cNvSpPr txBox="1"/>
            <p:nvPr/>
          </p:nvSpPr>
          <p:spPr>
            <a:xfrm>
              <a:off x="304800" y="1219200"/>
              <a:ext cx="563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Maxwell’s </a:t>
              </a:r>
              <a:r>
                <a:rPr lang="en-US" sz="2800" dirty="0" err="1" smtClean="0"/>
                <a:t>eqs</a:t>
              </a:r>
              <a:r>
                <a:rPr lang="en-US" sz="2800" dirty="0" smtClean="0"/>
                <a:t> </a:t>
              </a:r>
              <a:r>
                <a:rPr lang="en-US" sz="2000" dirty="0" smtClean="0"/>
                <a:t>have</a:t>
              </a:r>
              <a:r>
                <a:rPr lang="en-US" sz="2800" dirty="0" smtClean="0"/>
                <a:t> Lorentz symmetry </a:t>
              </a:r>
              <a:endParaRPr lang="en-US" sz="2800" dirty="0"/>
            </a:p>
          </p:txBody>
        </p:sp>
      </p:grpSp>
      <p:graphicFrame>
        <p:nvGraphicFramePr>
          <p:cNvPr id="1040" name="Object 16" descr="Blue tissue paper"/>
          <p:cNvGraphicFramePr>
            <a:graphicFrameLocks noChangeAspect="1"/>
          </p:cNvGraphicFramePr>
          <p:nvPr/>
        </p:nvGraphicFramePr>
        <p:xfrm>
          <a:off x="668338" y="4254500"/>
          <a:ext cx="2227262" cy="2070100"/>
        </p:xfrm>
        <a:graphic>
          <a:graphicData uri="http://schemas.openxmlformats.org/presentationml/2006/ole">
            <p:oleObj spid="_x0000_s1040" name="Equation" r:id="rId9" imgW="1688760" imgH="1498320" progId="Equation.3">
              <p:embed/>
            </p:oleObj>
          </a:graphicData>
        </a:graphic>
      </p:graphicFrame>
      <p:graphicFrame>
        <p:nvGraphicFramePr>
          <p:cNvPr id="1041" name="Object 17" descr="Blue tissue paper"/>
          <p:cNvGraphicFramePr>
            <a:graphicFrameLocks noChangeAspect="1"/>
          </p:cNvGraphicFramePr>
          <p:nvPr/>
        </p:nvGraphicFramePr>
        <p:xfrm>
          <a:off x="2971800" y="4114800"/>
          <a:ext cx="3355975" cy="1985962"/>
        </p:xfrm>
        <a:graphic>
          <a:graphicData uri="http://schemas.openxmlformats.org/presentationml/2006/ole">
            <p:oleObj spid="_x0000_s1041" name="Equation" r:id="rId10" imgW="2387520" imgH="1371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Relativity = coordinate symmetry  </a:t>
            </a:r>
            <a:r>
              <a:rPr lang="en-US" sz="1600" cap="none" dirty="0" smtClean="0"/>
              <a:t>(</a:t>
            </a:r>
            <a:r>
              <a:rPr lang="en-US" sz="1600" cap="none" dirty="0" smtClean="0">
                <a:latin typeface="Arial" pitchFamily="34" charset="0"/>
                <a:cs typeface="Arial" pitchFamily="34" charset="0"/>
              </a:rPr>
              <a:t>from SR to GR</a:t>
            </a:r>
            <a:r>
              <a:rPr lang="en-US" sz="1600" cap="none" dirty="0" smtClean="0"/>
              <a:t>)</a:t>
            </a:r>
            <a:endParaRPr lang="en-US" sz="2800" cap="none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915400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SR</a:t>
            </a:r>
            <a:r>
              <a:rPr lang="en-US" sz="2400" dirty="0" smtClean="0"/>
              <a:t> = the symmetry </a:t>
            </a:r>
            <a:r>
              <a:rPr lang="en-US" sz="1400" dirty="0" smtClean="0"/>
              <a:t>with </a:t>
            </a:r>
            <a:r>
              <a:rPr lang="en-US" sz="1400" dirty="0" err="1" smtClean="0"/>
              <a:t>resp</a:t>
            </a:r>
            <a:r>
              <a:rPr lang="en-US" sz="1400" dirty="0" smtClean="0"/>
              <a:t> to  </a:t>
            </a:r>
            <a:r>
              <a:rPr lang="en-US" sz="2400" dirty="0" err="1" smtClean="0"/>
              <a:t>transf</a:t>
            </a:r>
            <a:r>
              <a:rPr lang="en-US" sz="2400" dirty="0" smtClean="0"/>
              <a:t> </a:t>
            </a:r>
            <a:r>
              <a:rPr lang="en-US" sz="1400" dirty="0" smtClean="0"/>
              <a:t>among</a:t>
            </a:r>
            <a:r>
              <a:rPr lang="en-US" sz="2400" dirty="0" smtClean="0"/>
              <a:t> </a:t>
            </a:r>
            <a:r>
              <a:rPr lang="en-US" sz="2400" b="1" i="1" dirty="0" smtClean="0"/>
              <a:t>inertial frames </a:t>
            </a:r>
            <a:r>
              <a:rPr lang="en-US" sz="2400" b="1" dirty="0" smtClean="0"/>
              <a:t>of reference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824335"/>
            <a:ext cx="8839200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</a:t>
            </a:r>
            <a:r>
              <a:rPr lang="en-US" sz="2400" dirty="0" smtClean="0"/>
              <a:t> = the symmetry </a:t>
            </a:r>
            <a:r>
              <a:rPr lang="en-US" sz="1400" dirty="0" smtClean="0"/>
              <a:t>with </a:t>
            </a:r>
            <a:r>
              <a:rPr lang="en-US" sz="1400" dirty="0" err="1" smtClean="0"/>
              <a:t>resp</a:t>
            </a:r>
            <a:r>
              <a:rPr lang="en-US" sz="1400" dirty="0" smtClean="0"/>
              <a:t> to </a:t>
            </a:r>
            <a:r>
              <a:rPr lang="en-US" sz="2400" b="1" i="1" dirty="0" smtClean="0"/>
              <a:t>general coordinate </a:t>
            </a:r>
            <a:r>
              <a:rPr lang="en-US" sz="2400" b="1" i="1" dirty="0" err="1" smtClean="0"/>
              <a:t>transf</a:t>
            </a:r>
            <a:r>
              <a:rPr lang="en-US" sz="2400" b="1" i="1" dirty="0" smtClean="0"/>
              <a:t> </a:t>
            </a:r>
            <a:r>
              <a:rPr lang="en-US" sz="1400" dirty="0" smtClean="0"/>
              <a:t>(include </a:t>
            </a:r>
            <a:r>
              <a:rPr lang="en-US" sz="1400" dirty="0" err="1" smtClean="0"/>
              <a:t>accel</a:t>
            </a:r>
            <a:r>
              <a:rPr lang="en-US" sz="1400" dirty="0" smtClean="0"/>
              <a:t> frames)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433935"/>
            <a:ext cx="8610600" cy="46166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Equiv Principle:  </a:t>
            </a:r>
            <a:r>
              <a:rPr lang="en-US" sz="2000" dirty="0" err="1" smtClean="0"/>
              <a:t>accelerat’n</a:t>
            </a:r>
            <a:r>
              <a:rPr lang="en-US" sz="2000" dirty="0" smtClean="0"/>
              <a:t> = </a:t>
            </a:r>
            <a:r>
              <a:rPr lang="en-US" sz="2000" dirty="0" err="1" smtClean="0"/>
              <a:t>gravitat’n</a:t>
            </a:r>
            <a:r>
              <a:rPr lang="en-US" sz="2400" dirty="0" smtClean="0"/>
              <a:t>,   </a:t>
            </a:r>
            <a:r>
              <a:rPr lang="en-US" sz="2400" b="1" dirty="0" smtClean="0"/>
              <a:t>GR</a:t>
            </a:r>
            <a:r>
              <a:rPr lang="en-US" sz="2400" dirty="0" smtClean="0"/>
              <a:t> = </a:t>
            </a:r>
            <a:r>
              <a:rPr lang="en-US" sz="2000" dirty="0" smtClean="0"/>
              <a:t>relativistic field theory of gravity</a:t>
            </a:r>
            <a:endParaRPr lang="en-US" sz="2000" b="1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01713" y="4094163"/>
          <a:ext cx="6858000" cy="957262"/>
        </p:xfrm>
        <a:graphic>
          <a:graphicData uri="http://schemas.openxmlformats.org/presentationml/2006/ole">
            <p:oleObj spid="_x0000_s16386" name="Equation" r:id="rId5" imgW="4000320" imgH="5587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95800" y="5181601"/>
            <a:ext cx="3276600" cy="1015663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GR field : </a:t>
            </a:r>
            <a:r>
              <a:rPr lang="en-US" sz="2000" b="1" i="1" dirty="0" smtClean="0"/>
              <a:t> curved spacetime</a:t>
            </a:r>
            <a:endParaRPr lang="en-US" sz="2000" b="1" dirty="0" smtClean="0"/>
          </a:p>
          <a:p>
            <a:r>
              <a:rPr lang="en-US" dirty="0" smtClean="0"/>
              <a:t>field </a:t>
            </a:r>
            <a:r>
              <a:rPr lang="en-US" dirty="0" err="1" smtClean="0"/>
              <a:t>eqn</a:t>
            </a:r>
            <a:r>
              <a:rPr lang="en-US" dirty="0" smtClean="0"/>
              <a:t>:</a:t>
            </a:r>
            <a:r>
              <a:rPr lang="en-US" sz="2000" dirty="0" smtClean="0"/>
              <a:t> </a:t>
            </a:r>
            <a:r>
              <a:rPr lang="en-US" sz="2000" i="1" dirty="0" smtClean="0"/>
              <a:t> Einstein equation</a:t>
            </a:r>
          </a:p>
          <a:p>
            <a:r>
              <a:rPr lang="en-US" dirty="0" err="1" smtClean="0"/>
              <a:t>eqn</a:t>
            </a:r>
            <a:r>
              <a:rPr lang="en-US" dirty="0" smtClean="0"/>
              <a:t> of motion</a:t>
            </a:r>
            <a:r>
              <a:rPr lang="en-US" sz="2000" dirty="0" smtClean="0"/>
              <a:t>:  geodesic </a:t>
            </a:r>
            <a:r>
              <a:rPr lang="en-US" sz="2000" dirty="0" err="1" smtClean="0"/>
              <a:t>eqn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" y="3136898"/>
          <a:ext cx="8382000" cy="825502"/>
        </p:xfrm>
        <a:graphic>
          <a:graphicData uri="http://schemas.openxmlformats.org/presentationml/2006/ole">
            <p:oleObj spid="_x0000_s16387" name="Equation" r:id="rId7" imgW="6108480" imgH="5839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90600" y="5181600"/>
            <a:ext cx="3200400" cy="1015663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Electromagnetism</a:t>
            </a:r>
          </a:p>
          <a:p>
            <a:r>
              <a:rPr lang="en-US" dirty="0" smtClean="0"/>
              <a:t>field </a:t>
            </a:r>
            <a:r>
              <a:rPr lang="en-US" dirty="0" err="1" smtClean="0"/>
              <a:t>eqn</a:t>
            </a:r>
            <a:r>
              <a:rPr lang="en-US" dirty="0" smtClean="0"/>
              <a:t>:</a:t>
            </a:r>
            <a:r>
              <a:rPr lang="en-US" sz="2000" dirty="0" smtClean="0"/>
              <a:t> </a:t>
            </a:r>
            <a:r>
              <a:rPr lang="en-US" sz="2000" i="1" dirty="0" smtClean="0"/>
              <a:t> Maxwell’s </a:t>
            </a:r>
            <a:r>
              <a:rPr lang="en-US" sz="2000" i="1" dirty="0" err="1" smtClean="0"/>
              <a:t>eqns</a:t>
            </a:r>
            <a:endParaRPr lang="en-US" sz="2000" i="1" dirty="0" smtClean="0"/>
          </a:p>
          <a:p>
            <a:r>
              <a:rPr lang="en-US" dirty="0" err="1" smtClean="0"/>
              <a:t>eqn</a:t>
            </a:r>
            <a:r>
              <a:rPr lang="en-US" dirty="0" smtClean="0"/>
              <a:t> of motion</a:t>
            </a:r>
            <a:r>
              <a:rPr lang="en-US" sz="2000" dirty="0" smtClean="0"/>
              <a:t>:  </a:t>
            </a:r>
            <a:r>
              <a:rPr lang="en-US" sz="2000" i="1" dirty="0" smtClean="0"/>
              <a:t>Lorentz force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relativity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3438" y="5076825"/>
          <a:ext cx="7721600" cy="519113"/>
        </p:xfrm>
        <a:graphic>
          <a:graphicData uri="http://schemas.openxmlformats.org/presentationml/2006/ole">
            <p:oleObj spid="_x0000_s17412" name="Equation" r:id="rId3" imgW="4914720" imgH="3301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5867400"/>
            <a:ext cx="4437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Will show:  </a:t>
            </a:r>
            <a:r>
              <a:rPr lang="en-US" sz="1600" dirty="0" smtClean="0"/>
              <a:t>a higher dim version contains Maxwell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1295400" y="1066800"/>
            <a:ext cx="6553200" cy="3922694"/>
            <a:chOff x="1295400" y="1066800"/>
            <a:chExt cx="6553200" cy="3922694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1295400" y="1574800"/>
            <a:ext cx="6553200" cy="3414694"/>
          </p:xfrm>
          <a:graphic>
            <a:graphicData uri="http://schemas.openxmlformats.org/presentationml/2006/ole">
              <p:oleObj spid="_x0000_s17411" name="Equation" r:id="rId4" imgW="4343400" imgH="2412720" progId="Equation.3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743200" y="1066800"/>
              <a:ext cx="373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39AC"/>
                  </a:solidFill>
                  <a:latin typeface="Arial Rounded MT Bold" pitchFamily="34" charset="0"/>
                </a:rPr>
                <a:t>Tensor formalism of GR</a:t>
              </a:r>
              <a:endParaRPr lang="en-US" sz="2400" dirty="0">
                <a:solidFill>
                  <a:srgbClr val="0039AC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Gauge symmetry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4213" y="1371600"/>
          <a:ext cx="5491162" cy="1327150"/>
        </p:xfrm>
        <a:graphic>
          <a:graphicData uri="http://schemas.openxmlformats.org/presentationml/2006/ole">
            <p:oleObj spid="_x0000_s18434" name="Equation" r:id="rId3" imgW="4775040" imgH="1130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9761" y="2390024"/>
          <a:ext cx="3358391" cy="1572376"/>
        </p:xfrm>
        <a:graphic>
          <a:graphicData uri="http://schemas.openxmlformats.org/presentationml/2006/ole">
            <p:oleObj spid="_x0000_s18435" name="Equation" r:id="rId4" imgW="2603160" imgH="1168200" progId="Equation.3">
              <p:embed/>
            </p:oleObj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28600" y="2895600"/>
            <a:ext cx="5867400" cy="1308795"/>
            <a:chOff x="381000" y="3043535"/>
            <a:chExt cx="5867400" cy="1308795"/>
          </a:xfrm>
        </p:grpSpPr>
        <p:sp>
          <p:nvSpPr>
            <p:cNvPr id="5" name="TextBox 4"/>
            <p:cNvSpPr txBox="1"/>
            <p:nvPr/>
          </p:nvSpPr>
          <p:spPr>
            <a:xfrm>
              <a:off x="381000" y="3043535"/>
              <a:ext cx="5562600" cy="461665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H. </a:t>
              </a:r>
              <a:r>
                <a:rPr lang="en-US" b="1" dirty="0" err="1" smtClean="0"/>
                <a:t>Wey</a:t>
              </a:r>
              <a:r>
                <a:rPr lang="en-US" dirty="0" err="1" smtClean="0"/>
                <a:t>l</a:t>
              </a:r>
              <a:r>
                <a:rPr lang="en-US" dirty="0" smtClean="0"/>
                <a:t>, </a:t>
              </a:r>
              <a:r>
                <a:rPr lang="en-US" sz="1400" dirty="0" err="1" smtClean="0"/>
                <a:t>V.Fock</a:t>
              </a:r>
              <a:r>
                <a:rPr lang="en-US" sz="1400" dirty="0" smtClean="0"/>
                <a:t>, </a:t>
              </a:r>
              <a:r>
                <a:rPr lang="en-US" sz="1400" dirty="0" err="1" smtClean="0"/>
                <a:t>F.London</a:t>
              </a:r>
              <a:r>
                <a:rPr lang="en-US" sz="1400" dirty="0" smtClean="0"/>
                <a:t> </a:t>
              </a:r>
              <a:r>
                <a:rPr lang="en-US" dirty="0" smtClean="0"/>
                <a:t>(1918-28): </a:t>
              </a:r>
              <a:r>
                <a:rPr lang="en-US" sz="2400" b="1" dirty="0" smtClean="0"/>
                <a:t>Gauge principle</a:t>
              </a:r>
              <a:endParaRPr lang="en-US" sz="2000" dirty="0" smtClean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3429000"/>
              <a:ext cx="5867400" cy="923330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 turn global </a:t>
              </a:r>
              <a:r>
                <a:rPr lang="en-US" i="1" dirty="0" smtClean="0"/>
                <a:t>U(1)</a:t>
              </a:r>
              <a:r>
                <a:rPr lang="en-US" dirty="0" smtClean="0"/>
                <a:t> symmetry                                    </a:t>
              </a:r>
              <a:r>
                <a:rPr lang="en-US" sz="1200" dirty="0" smtClean="0"/>
                <a:t>charge </a:t>
              </a:r>
              <a:r>
                <a:rPr lang="en-US" sz="1200" dirty="0" err="1" smtClean="0"/>
                <a:t>consv</a:t>
              </a:r>
              <a:endParaRPr lang="en-US" dirty="0" smtClean="0"/>
            </a:p>
            <a:p>
              <a:r>
                <a:rPr lang="en-US" dirty="0" smtClean="0"/>
                <a:t>        into </a:t>
              </a:r>
              <a:r>
                <a:rPr lang="en-US" u="sng" dirty="0" smtClean="0"/>
                <a:t>local</a:t>
              </a:r>
              <a:r>
                <a:rPr lang="en-US" dirty="0" smtClean="0"/>
                <a:t> </a:t>
              </a:r>
              <a:r>
                <a:rPr lang="en-US" i="1" dirty="0" smtClean="0"/>
                <a:t>U(1)</a:t>
              </a:r>
              <a:r>
                <a:rPr lang="en-US" dirty="0" smtClean="0"/>
                <a:t> symmetry</a:t>
              </a:r>
            </a:p>
            <a:p>
              <a:r>
                <a:rPr lang="en-US" dirty="0" smtClean="0"/>
                <a:t>require covariant derivative  </a:t>
              </a:r>
              <a:endParaRPr lang="en-US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409950" y="3479800"/>
            <a:ext cx="1727200" cy="254000"/>
          </p:xfrm>
          <a:graphic>
            <a:graphicData uri="http://schemas.openxmlformats.org/presentationml/2006/ole">
              <p:oleObj spid="_x0000_s18436" name="Equation" r:id="rId6" imgW="1726920" imgH="253800" progId="Equation.3">
                <p:embed/>
              </p:oleObj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3429000" y="3784600"/>
            <a:ext cx="723900" cy="254000"/>
          </p:xfrm>
          <a:graphic>
            <a:graphicData uri="http://schemas.openxmlformats.org/presentationml/2006/ole">
              <p:oleObj spid="_x0000_s18437" name="Equation" r:id="rId7" imgW="723600" imgH="253800" progId="Equation.3">
                <p:embed/>
              </p:oleObj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3238500" y="4051300"/>
            <a:ext cx="2857500" cy="292100"/>
          </p:xfrm>
          <a:graphic>
            <a:graphicData uri="http://schemas.openxmlformats.org/presentationml/2006/ole">
              <p:oleObj spid="_x0000_s18438" name="Equation" r:id="rId8" imgW="2857320" imgH="291960" progId="Equation.3">
                <p:embed/>
              </p:oleObj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447800" y="4191000"/>
          <a:ext cx="6756400" cy="965200"/>
        </p:xfrm>
        <a:graphic>
          <a:graphicData uri="http://schemas.openxmlformats.org/presentationml/2006/ole">
            <p:oleObj spid="_x0000_s18439" name="Equation" r:id="rId9" imgW="6222960" imgH="8888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90600" y="5257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Thus, the requirement of gauge symmetry essentially determines</a:t>
            </a:r>
          </a:p>
          <a:p>
            <a:pPr algn="ctr"/>
            <a:r>
              <a:rPr lang="en-US" sz="2000" b="1" dirty="0" smtClean="0"/>
              <a:t>the form of electromagnetic interaction      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(useful for finding new…)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4572000" cy="841248"/>
          </a:xfrm>
        </p:spPr>
        <p:txBody>
          <a:bodyPr/>
          <a:lstStyle/>
          <a:p>
            <a:pPr algn="ctr"/>
            <a:r>
              <a:rPr lang="en-US" dirty="0" smtClean="0"/>
              <a:t>Gauge symmetry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43000" y="2217003"/>
            <a:ext cx="6934200" cy="2126397"/>
            <a:chOff x="914400" y="2136338"/>
            <a:chExt cx="7620000" cy="2088297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136338"/>
              <a:ext cx="7620000" cy="87911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Generalizing commutative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U(1)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symmetry of EM 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to non-commutative symmetries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3643993" y="2967335"/>
            <a:ext cx="1690007" cy="438150"/>
          </p:xfrm>
          <a:graphic>
            <a:graphicData uri="http://schemas.openxmlformats.org/presentationml/2006/ole">
              <p:oleObj spid="_x0000_s19461" name="Equation" r:id="rId4" imgW="1028520" imgH="266400" progId="Equation.3">
                <p:embed/>
              </p:oleObj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2305050" y="3424535"/>
            <a:ext cx="5086350" cy="800100"/>
          </p:xfrm>
          <a:graphic>
            <a:graphicData uri="http://schemas.openxmlformats.org/presentationml/2006/ole">
              <p:oleObj spid="_x0000_s19462" name="Equation" r:id="rId5" imgW="3390840" imgH="533160" progId="Equation.3">
                <p:embed/>
              </p:oleObj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838200" y="1371600"/>
            <a:ext cx="7467600" cy="76944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Gauge symmetry as guide to the discovery of </a:t>
            </a: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modern particle physics theories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4953000"/>
            <a:ext cx="4953000" cy="846386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What is the origin of these gauge symmetries?</a:t>
            </a:r>
          </a:p>
          <a:p>
            <a:endParaRPr lang="en-US" sz="9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What are these “charge spaces”?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415135"/>
            <a:ext cx="8001000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Strong, weak &amp; EM interactions are all gauge interactions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81000" y="533400"/>
            <a:ext cx="8610600" cy="1143000"/>
            <a:chOff x="381000" y="762000"/>
            <a:chExt cx="8610600" cy="1143000"/>
          </a:xfrm>
        </p:grpSpPr>
        <p:sp>
          <p:nvSpPr>
            <p:cNvPr id="4" name="TextBox 3"/>
            <p:cNvSpPr txBox="1"/>
            <p:nvPr/>
          </p:nvSpPr>
          <p:spPr>
            <a:xfrm>
              <a:off x="5715000" y="7620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Seeking a geometric theory that unifies Maxwell theory with GR</a:t>
              </a:r>
              <a:endParaRPr lang="en-US" sz="1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" y="1443335"/>
              <a:ext cx="861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Theodor </a:t>
              </a:r>
              <a:r>
                <a:rPr lang="en-US" sz="2400" b="1" dirty="0" err="1" smtClean="0"/>
                <a:t>Kaluza</a:t>
              </a:r>
              <a:r>
                <a:rPr lang="en-US" sz="2400" b="1" dirty="0" smtClean="0"/>
                <a:t> </a:t>
              </a:r>
              <a:r>
                <a:rPr lang="en-US" sz="2400" dirty="0" smtClean="0"/>
                <a:t>(1919):  electromagnetism </a:t>
              </a:r>
              <a:r>
                <a:rPr lang="en-US" dirty="0" smtClean="0"/>
                <a:t>can be derived from </a:t>
              </a:r>
              <a:r>
                <a:rPr lang="en-US" sz="2400" dirty="0" smtClean="0"/>
                <a:t>5d GR</a:t>
              </a:r>
              <a:endParaRPr lang="en-US" sz="2400" dirty="0"/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3048000"/>
          <a:ext cx="4681538" cy="1852612"/>
        </p:xfrm>
        <a:graphic>
          <a:graphicData uri="http://schemas.openxmlformats.org/presentationml/2006/ole">
            <p:oleObj spid="_x0000_s20484" name="Equation" r:id="rId3" imgW="3149280" imgH="1295280" progId="Equation.3">
              <p:embed/>
            </p:oleObj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410200" y="2870704"/>
            <a:ext cx="3248025" cy="1726696"/>
            <a:chOff x="609600" y="2967335"/>
            <a:chExt cx="3248025" cy="1726696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609600" y="3449431"/>
            <a:ext cx="3248025" cy="1244600"/>
          </p:xfrm>
          <a:graphic>
            <a:graphicData uri="http://schemas.openxmlformats.org/presentationml/2006/ole">
              <p:oleObj spid="_x0000_s20485" name="Equation" r:id="rId4" imgW="2387520" imgH="914400" progId="Equation.3">
                <p:embed/>
              </p:oleObj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609600" y="2967335"/>
              <a:ext cx="3200400" cy="461665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u="sng" dirty="0" smtClean="0">
                  <a:latin typeface="Times New Roman" pitchFamily="18" charset="0"/>
                  <a:cs typeface="Times New Roman" pitchFamily="18" charset="0"/>
                </a:rPr>
                <a:t>5d spacetime</a:t>
              </a:r>
              <a:endParaRPr lang="en-US" sz="2400" b="1" u="sng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46125" y="5029200"/>
          <a:ext cx="7658100" cy="1217613"/>
        </p:xfrm>
        <a:graphic>
          <a:graphicData uri="http://schemas.openxmlformats.org/presentationml/2006/ole">
            <p:oleObj spid="_x0000_s20486" name="Equation" r:id="rId6" imgW="5752800" imgH="914400" progId="Equation.3">
              <p:embed/>
            </p:oleObj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62000" y="454152"/>
            <a:ext cx="4343400" cy="841248"/>
          </a:xfrm>
        </p:spPr>
        <p:txBody>
          <a:bodyPr>
            <a:normAutofit/>
          </a:bodyPr>
          <a:lstStyle/>
          <a:p>
            <a:r>
              <a:rPr lang="en-US" dirty="0" smtClean="0"/>
              <a:t>Extra dimensions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7200" y="1752600"/>
            <a:ext cx="8153400" cy="1225550"/>
            <a:chOff x="457200" y="1752600"/>
            <a:chExt cx="8153400" cy="122555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457200" y="1752600"/>
            <a:ext cx="4746625" cy="1225550"/>
          </p:xfrm>
          <a:graphic>
            <a:graphicData uri="http://schemas.openxmlformats.org/presentationml/2006/ole">
              <p:oleObj spid="_x0000_s20482" name="Equation" r:id="rId7" imgW="3416040" imgH="939600" progId="Equation.3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5410200" y="1752600"/>
              <a:ext cx="3200400" cy="954107"/>
            </a:xfrm>
            <a:prstGeom prst="rect">
              <a:avLst/>
            </a:prstGeom>
            <a:blipFill>
              <a:blip r:embed="rId8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Unified (i.e., combined)      in one higher dim theory?</a:t>
              </a:r>
            </a:p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by extending indices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5257800"/>
            <a:ext cx="7620000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Furthermore, 4d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Lorentz force law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a charged particle followed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5d gen relativistic equation of motion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geodesic equation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295400"/>
            <a:ext cx="7620000" cy="135421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Kaluza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-Klein miracle: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principle of GR applied to a 5d spacetime having a KK metric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only recovered the 4d general relativity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also the Maxwell’s theory came out as a “by-product”!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0352" y="457200"/>
            <a:ext cx="4346448" cy="841248"/>
          </a:xfrm>
        </p:spPr>
        <p:txBody>
          <a:bodyPr>
            <a:normAutofit/>
          </a:bodyPr>
          <a:lstStyle/>
          <a:p>
            <a:r>
              <a:rPr lang="en-US" dirty="0" smtClean="0"/>
              <a:t>Extra dimensions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03400" y="2819400"/>
            <a:ext cx="5307013" cy="2362200"/>
            <a:chOff x="725534" y="2971800"/>
            <a:chExt cx="5223339" cy="2343721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4114800" y="3295650"/>
            <a:ext cx="914400" cy="266700"/>
          </p:xfrm>
          <a:graphic>
            <a:graphicData uri="http://schemas.openxmlformats.org/presentationml/2006/ole">
              <p:oleObj spid="_x0000_s21506" name="Equation" r:id="rId5" imgW="139680" imgH="266400" progId="Equation.3">
                <p:embed/>
              </p:oleObj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725534" y="2971800"/>
            <a:ext cx="5223339" cy="2343721"/>
          </p:xfrm>
          <a:graphic>
            <a:graphicData uri="http://schemas.openxmlformats.org/presentationml/2006/ole">
              <p:oleObj spid="_x0000_s21508" name="Equation" r:id="rId6" imgW="3936960" imgH="17650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1983</TotalTime>
  <Words>1034</Words>
  <Application>Microsoft Office PowerPoint</Application>
  <PresentationFormat>On-screen Show (4:3)</PresentationFormat>
  <Paragraphs>157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Trek</vt:lpstr>
      <vt:lpstr>Equation</vt:lpstr>
      <vt:lpstr>extra dimensions of spacetime</vt:lpstr>
      <vt:lpstr>from  Maxwell’s  equations </vt:lpstr>
      <vt:lpstr>relativity</vt:lpstr>
      <vt:lpstr>Relativity = coordinate symmetry  (from SR to GR)</vt:lpstr>
      <vt:lpstr>relativity</vt:lpstr>
      <vt:lpstr>Gauge symmetry</vt:lpstr>
      <vt:lpstr>Gauge symmetry</vt:lpstr>
      <vt:lpstr>Extra dimensions</vt:lpstr>
      <vt:lpstr>Extra dimensions</vt:lpstr>
      <vt:lpstr>Slide 10</vt:lpstr>
      <vt:lpstr>Extra dimensions</vt:lpstr>
      <vt:lpstr>Slide 12</vt:lpstr>
      <vt:lpstr>Slide 13</vt:lpstr>
      <vt:lpstr>Slide 14</vt:lpstr>
      <vt:lpstr>Extra dimensions</vt:lpstr>
      <vt:lpstr>Extra dimensions</vt:lpstr>
      <vt:lpstr>More recent activities</vt:lpstr>
      <vt:lpstr>Slide 18</vt:lpstr>
      <vt:lpstr>summary</vt:lpstr>
      <vt:lpstr>Slide 20</vt:lpstr>
    </vt:vector>
  </TitlesOfParts>
  <Company>University of Missouri - St. Louis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symmetry &amp; extra dimensions</dc:title>
  <dc:creator>tpcheng</dc:creator>
  <cp:lastModifiedBy>tpcheng</cp:lastModifiedBy>
  <cp:revision>251</cp:revision>
  <dcterms:created xsi:type="dcterms:W3CDTF">2009-12-22T20:28:32Z</dcterms:created>
  <dcterms:modified xsi:type="dcterms:W3CDTF">2011-08-22T01:45:42Z</dcterms:modified>
</cp:coreProperties>
</file>